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4" r:id="rId1"/>
  </p:sldMasterIdLst>
  <p:notesMasterIdLst>
    <p:notesMasterId r:id="rId20"/>
  </p:notesMasterIdLst>
  <p:sldIdLst>
    <p:sldId id="257" r:id="rId2"/>
    <p:sldId id="274" r:id="rId3"/>
    <p:sldId id="266" r:id="rId4"/>
    <p:sldId id="285" r:id="rId5"/>
    <p:sldId id="275" r:id="rId6"/>
    <p:sldId id="270" r:id="rId7"/>
    <p:sldId id="286" r:id="rId8"/>
    <p:sldId id="273" r:id="rId9"/>
    <p:sldId id="262" r:id="rId10"/>
    <p:sldId id="272" r:id="rId11"/>
    <p:sldId id="287" r:id="rId12"/>
    <p:sldId id="282" r:id="rId13"/>
    <p:sldId id="278" r:id="rId14"/>
    <p:sldId id="277" r:id="rId15"/>
    <p:sldId id="279" r:id="rId16"/>
    <p:sldId id="280" r:id="rId17"/>
    <p:sldId id="283" r:id="rId18"/>
    <p:sldId id="28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67"/>
    <a:srgbClr val="1813AC"/>
    <a:srgbClr val="18A3AC"/>
    <a:srgbClr val="003366"/>
    <a:srgbClr val="1640F4"/>
    <a:srgbClr val="2F26E4"/>
    <a:srgbClr val="FFF0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Segoe UI" panose="020B0502040204020203" pitchFamily="34" charset="0"/>
                <a:ea typeface="+mn-ea"/>
                <a:cs typeface="Segoe UI" panose="020B0502040204020203" pitchFamily="34" charset="0"/>
              </a:defRPr>
            </a:pPr>
            <a:r>
              <a:rPr lang="en-US" dirty="0"/>
              <a:t>S ESOPs</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Segoe UI" panose="020B0502040204020203" pitchFamily="34" charset="0"/>
              <a:ea typeface="+mn-ea"/>
              <a:cs typeface="Segoe UI" panose="020B0502040204020203" pitchFamily="34" charset="0"/>
            </a:defRPr>
          </a:pPr>
          <a:endParaRPr lang="en-US"/>
        </a:p>
      </c:txPr>
    </c:title>
    <c:autoTitleDeleted val="0"/>
    <c:plotArea>
      <c:layout/>
      <c:pieChart>
        <c:varyColors val="1"/>
        <c:ser>
          <c:idx val="0"/>
          <c:order val="0"/>
          <c:tx>
            <c:strRef>
              <c:f>Sheet1!$B$1</c:f>
              <c:strCache>
                <c:ptCount val="1"/>
                <c:pt idx="0">
                  <c:v>S ESOPs</c:v>
                </c:pt>
              </c:strCache>
            </c:strRef>
          </c:tx>
          <c:spPr>
            <a:solidFill>
              <a:srgbClr val="18A3AC"/>
            </a:solidFill>
          </c:spPr>
          <c:dPt>
            <c:idx val="0"/>
            <c:bubble3D val="0"/>
            <c:spPr>
              <a:solidFill>
                <a:srgbClr val="003567"/>
              </a:solidFill>
              <a:ln>
                <a:noFill/>
              </a:ln>
              <a:effectLst/>
            </c:spPr>
            <c:extLst>
              <c:ext xmlns:c16="http://schemas.microsoft.com/office/drawing/2014/chart" uri="{C3380CC4-5D6E-409C-BE32-E72D297353CC}">
                <c16:uniqueId val="{00000001-FBCB-4081-A4C7-A9172FEF7124}"/>
              </c:ext>
            </c:extLst>
          </c:dPt>
          <c:dPt>
            <c:idx val="1"/>
            <c:bubble3D val="0"/>
            <c:spPr>
              <a:solidFill>
                <a:srgbClr val="C00000"/>
              </a:solidFill>
              <a:ln>
                <a:noFill/>
              </a:ln>
              <a:effectLst/>
            </c:spPr>
            <c:extLst>
              <c:ext xmlns:c16="http://schemas.microsoft.com/office/drawing/2014/chart" uri="{C3380CC4-5D6E-409C-BE32-E72D297353CC}">
                <c16:uniqueId val="{00000004-47B3-4AF4-B1CA-717323A538B7}"/>
              </c:ext>
            </c:extLst>
          </c:dPt>
          <c:dLbls>
            <c:dLbl>
              <c:idx val="0"/>
              <c:tx>
                <c:rich>
                  <a:bodyPr/>
                  <a:lstStyle/>
                  <a:p>
                    <a:fld id="{90F0A2EC-F124-4F6B-9C72-65B2B718A5C3}"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FBCB-4081-A4C7-A9172FEF7124}"/>
                </c:ext>
              </c:extLst>
            </c:dLbl>
            <c:dLbl>
              <c:idx val="1"/>
              <c:tx>
                <c:rich>
                  <a:bodyPr/>
                  <a:lstStyle/>
                  <a:p>
                    <a:fld id="{BF1BC987-1AA9-4AEE-83A3-B56EA00AFF5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47B3-4AF4-B1CA-717323A538B7}"/>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ext>
            </c:extLst>
          </c:dLbls>
          <c:cat>
            <c:strRef>
              <c:f>Sheet1!$A$2:$A$3</c:f>
              <c:strCache>
                <c:ptCount val="2"/>
                <c:pt idx="0">
                  <c:v>Employer contributions</c:v>
                </c:pt>
                <c:pt idx="1">
                  <c:v>Participant contributions</c:v>
                </c:pt>
              </c:strCache>
            </c:strRef>
          </c:cat>
          <c:val>
            <c:numRef>
              <c:f>Sheet1!$B$2:$B$3</c:f>
              <c:numCache>
                <c:formatCode>0%</c:formatCode>
                <c:ptCount val="2"/>
                <c:pt idx="0">
                  <c:v>0.94</c:v>
                </c:pt>
                <c:pt idx="1">
                  <c:v>0.06</c:v>
                </c:pt>
              </c:numCache>
            </c:numRef>
          </c:val>
          <c:extLst>
            <c:ext xmlns:c15="http://schemas.microsoft.com/office/drawing/2012/chart" uri="{02D57815-91ED-43cb-92C2-25804820EDAC}">
              <c15:datalabelsRange>
                <c15:f>Sheet1!$B$2:$B$3</c15:f>
                <c15:dlblRangeCache>
                  <c:ptCount val="2"/>
                  <c:pt idx="0">
                    <c:v>94%</c:v>
                  </c:pt>
                  <c:pt idx="1">
                    <c:v>6%</c:v>
                  </c:pt>
                </c15:dlblRangeCache>
              </c15:datalabelsRange>
            </c:ext>
            <c:ext xmlns:c16="http://schemas.microsoft.com/office/drawing/2014/chart" uri="{C3380CC4-5D6E-409C-BE32-E72D297353CC}">
              <c16:uniqueId val="{00000000-47B3-4AF4-B1CA-717323A538B7}"/>
            </c:ext>
          </c:extLst>
        </c:ser>
        <c:ser>
          <c:idx val="1"/>
          <c:order val="1"/>
          <c:tx>
            <c:strRef>
              <c:f>Sheet1!$C$1</c:f>
              <c:strCache>
                <c:ptCount val="1"/>
                <c:pt idx="0">
                  <c:v>Non-ESOP 401(k)s</c:v>
                </c:pt>
              </c:strCache>
            </c:strRef>
          </c:tx>
          <c:dPt>
            <c:idx val="0"/>
            <c:bubble3D val="0"/>
            <c:spPr>
              <a:solidFill>
                <a:schemeClr val="accent1"/>
              </a:solidFill>
              <a:ln>
                <a:noFill/>
              </a:ln>
              <a:effectLst/>
            </c:spPr>
            <c:extLst>
              <c:ext xmlns:c16="http://schemas.microsoft.com/office/drawing/2014/chart" uri="{C3380CC4-5D6E-409C-BE32-E72D297353CC}">
                <c16:uniqueId val="{00000005-02CD-4FBB-A1C4-0E53C562D568}"/>
              </c:ext>
            </c:extLst>
          </c:dPt>
          <c:dPt>
            <c:idx val="1"/>
            <c:bubble3D val="0"/>
            <c:spPr>
              <a:solidFill>
                <a:schemeClr val="accent2"/>
              </a:solidFill>
              <a:ln>
                <a:noFill/>
              </a:ln>
              <a:effectLst/>
            </c:spPr>
            <c:extLst>
              <c:ext xmlns:c16="http://schemas.microsoft.com/office/drawing/2014/chart" uri="{C3380CC4-5D6E-409C-BE32-E72D297353CC}">
                <c16:uniqueId val="{00000007-02CD-4FBB-A1C4-0E53C562D568}"/>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Employer contributions</c:v>
                </c:pt>
                <c:pt idx="1">
                  <c:v>Participant contributions</c:v>
                </c:pt>
              </c:strCache>
            </c:strRef>
          </c:cat>
          <c:val>
            <c:numRef>
              <c:f>Sheet1!$C$2:$C$3</c:f>
              <c:numCache>
                <c:formatCode>0%</c:formatCode>
                <c:ptCount val="2"/>
                <c:pt idx="0">
                  <c:v>0.31</c:v>
                </c:pt>
                <c:pt idx="1">
                  <c:v>0.69</c:v>
                </c:pt>
              </c:numCache>
            </c:numRef>
          </c:val>
          <c:extLst>
            <c:ext xmlns:c16="http://schemas.microsoft.com/office/drawing/2014/chart" uri="{C3380CC4-5D6E-409C-BE32-E72D297353CC}">
              <c16:uniqueId val="{00000001-47B3-4AF4-B1CA-717323A538B7}"/>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1"/>
          </a:solidFill>
          <a:latin typeface="Segoe UI" panose="020B0502040204020203" pitchFamily="34" charset="0"/>
          <a:cs typeface="Segoe UI" panose="020B0502040204020203"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Segoe UI" panose="020B0502040204020203" pitchFamily="34" charset="0"/>
                <a:ea typeface="+mn-ea"/>
                <a:cs typeface="Segoe UI" panose="020B0502040204020203" pitchFamily="34" charset="0"/>
              </a:defRPr>
            </a:pPr>
            <a:r>
              <a:rPr lang="en-US" dirty="0"/>
              <a:t>Non-ESOP 401(k)s</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Segoe UI" panose="020B0502040204020203" pitchFamily="34" charset="0"/>
              <a:ea typeface="+mn-ea"/>
              <a:cs typeface="Segoe UI" panose="020B0502040204020203" pitchFamily="34" charset="0"/>
            </a:defRPr>
          </a:pPr>
          <a:endParaRPr lang="en-US"/>
        </a:p>
      </c:txPr>
    </c:title>
    <c:autoTitleDeleted val="0"/>
    <c:plotArea>
      <c:layout/>
      <c:pieChart>
        <c:varyColors val="1"/>
        <c:ser>
          <c:idx val="0"/>
          <c:order val="0"/>
          <c:spPr>
            <a:solidFill>
              <a:schemeClr val="tx2"/>
            </a:solidFill>
          </c:spPr>
          <c:dPt>
            <c:idx val="0"/>
            <c:bubble3D val="0"/>
            <c:spPr>
              <a:solidFill>
                <a:schemeClr val="tx2"/>
              </a:solidFill>
              <a:ln>
                <a:noFill/>
              </a:ln>
              <a:effectLst/>
            </c:spPr>
            <c:extLst>
              <c:ext xmlns:c16="http://schemas.microsoft.com/office/drawing/2014/chart" uri="{C3380CC4-5D6E-409C-BE32-E72D297353CC}">
                <c16:uniqueId val="{00000001-95BF-4E6E-B785-D45BC7A35E92}"/>
              </c:ext>
            </c:extLst>
          </c:dPt>
          <c:dPt>
            <c:idx val="1"/>
            <c:bubble3D val="0"/>
            <c:spPr>
              <a:solidFill>
                <a:srgbClr val="C00000"/>
              </a:solidFill>
              <a:ln>
                <a:noFill/>
              </a:ln>
              <a:effectLst/>
            </c:spPr>
            <c:extLst>
              <c:ext xmlns:c16="http://schemas.microsoft.com/office/drawing/2014/chart" uri="{C3380CC4-5D6E-409C-BE32-E72D297353CC}">
                <c16:uniqueId val="{00000003-95BF-4E6E-B785-D45BC7A35E92}"/>
              </c:ext>
            </c:extLst>
          </c:dPt>
          <c:dLbls>
            <c:dLbl>
              <c:idx val="1"/>
              <c:layout>
                <c:manualLayout>
                  <c:x val="0.1597812194250528"/>
                  <c:y val="-0.133117203148154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5BF-4E6E-B785-D45BC7A35E92}"/>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Sheet1!$C$2:$C$3</c:f>
              <c:numCache>
                <c:formatCode>0%</c:formatCode>
                <c:ptCount val="2"/>
                <c:pt idx="0">
                  <c:v>0.31</c:v>
                </c:pt>
                <c:pt idx="1">
                  <c:v>0.69</c:v>
                </c:pt>
              </c:numCache>
            </c:numRef>
          </c:val>
          <c:extLst>
            <c:ext xmlns:c16="http://schemas.microsoft.com/office/drawing/2014/chart" uri="{C3380CC4-5D6E-409C-BE32-E72D297353CC}">
              <c16:uniqueId val="{00000004-95BF-4E6E-B785-D45BC7A35E9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1"/>
          </a:solidFill>
          <a:latin typeface="Segoe UI" panose="020B0502040204020203" pitchFamily="34" charset="0"/>
          <a:cs typeface="Segoe UI" panose="020B0502040204020203"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8E95A9-5492-4697-B0EF-620F583D7273}" type="datetimeFigureOut">
              <a:rPr lang="en-US" smtClean="0"/>
              <a:t>12/22/2021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7951F8-40B3-41D8-84D4-824D83BBC3D2}" type="slidenum">
              <a:rPr lang="en-US" smtClean="0"/>
              <a:t>‹#›</a:t>
            </a:fld>
            <a:endParaRPr lang="en-US"/>
          </a:p>
        </p:txBody>
      </p:sp>
    </p:spTree>
    <p:extLst>
      <p:ext uri="{BB962C8B-B14F-4D97-AF65-F5344CB8AC3E}">
        <p14:creationId xmlns:p14="http://schemas.microsoft.com/office/powerpoint/2010/main" val="1051878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15128" y="1788454"/>
            <a:ext cx="8361229" cy="2098226"/>
          </a:xfrm>
        </p:spPr>
        <p:txBody>
          <a:bodyPr anchor="b">
            <a:noAutofit/>
          </a:bodyPr>
          <a:lstStyle>
            <a:lvl1pPr algn="ctr">
              <a:defRPr sz="7200" b="1" cap="none" baseline="0">
                <a:solidFill>
                  <a:schemeClr val="tx2"/>
                </a:solidFill>
                <a:latin typeface="Segoe UI" panose="020B0502040204020203" pitchFamily="34" charset="0"/>
                <a:cs typeface="Segoe UI" panose="020B0502040204020203" pitchFamily="34" charset="0"/>
              </a:defRPr>
            </a:lvl1pPr>
          </a:lstStyle>
          <a:p>
            <a:r>
              <a:rPr lang="en-US" dirty="0"/>
              <a:t>The S ESOP Advantage</a:t>
            </a:r>
          </a:p>
        </p:txBody>
      </p:sp>
      <p:sp>
        <p:nvSpPr>
          <p:cNvPr id="3" name="Subtitle 2"/>
          <p:cNvSpPr>
            <a:spLocks noGrp="1"/>
          </p:cNvSpPr>
          <p:nvPr>
            <p:ph type="subTitle" idx="1" hasCustomPrompt="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Retirement and Job </a:t>
            </a:r>
            <a:r>
              <a:rPr lang="en-US" dirty="0" err="1"/>
              <a:t>Secu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7007335-9A8D-4CB7-A7C2-406025DA395D}" type="datetime1">
              <a:rPr lang="en-US" smtClean="0"/>
              <a:t>12/22/2021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274C6C11-8DEC-414F-BA94-A6BDAF4BF282}"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6463689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F0927-6548-4955-B82D-1ACF5CA60523}" type="datetime1">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6C11-8DEC-414F-BA94-A6BDAF4BF282}" type="slidenum">
              <a:rPr lang="en-US" smtClean="0"/>
              <a:t>‹#›</a:t>
            </a:fld>
            <a:endParaRPr lang="en-US"/>
          </a:p>
        </p:txBody>
      </p:sp>
    </p:spTree>
    <p:extLst>
      <p:ext uri="{BB962C8B-B14F-4D97-AF65-F5344CB8AC3E}">
        <p14:creationId xmlns:p14="http://schemas.microsoft.com/office/powerpoint/2010/main" val="59245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C59470-5023-4AF8-8997-593EBE5502E6}" type="datetime1">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6C11-8DEC-414F-BA94-A6BDAF4BF282}" type="slidenum">
              <a:rPr lang="en-US" smtClean="0"/>
              <a:t>‹#›</a:t>
            </a:fld>
            <a:endParaRPr lang="en-US"/>
          </a:p>
        </p:txBody>
      </p:sp>
    </p:spTree>
    <p:extLst>
      <p:ext uri="{BB962C8B-B14F-4D97-AF65-F5344CB8AC3E}">
        <p14:creationId xmlns:p14="http://schemas.microsoft.com/office/powerpoint/2010/main" val="9160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pattFill prst="pct4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2171" y="685800"/>
            <a:ext cx="9601200" cy="651329"/>
          </a:xfrm>
        </p:spPr>
        <p:txBody>
          <a:bodyPr>
            <a:normAutofit/>
          </a:bodyPr>
          <a:lstStyle>
            <a:lvl1pPr>
              <a:defRPr sz="3200" b="1">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682171" y="1444376"/>
            <a:ext cx="11313886" cy="4832821"/>
          </a:xfrm>
        </p:spPr>
        <p:txBody>
          <a:bodyPr/>
          <a:lstStyle>
            <a:lvl1pPr marL="0" indent="0">
              <a:spcAft>
                <a:spcPts val="600"/>
              </a:spcAft>
              <a:buNone/>
              <a:defRPr>
                <a:solidFill>
                  <a:schemeClr val="tx2">
                    <a:lumMod val="50000"/>
                  </a:schemeClr>
                </a:solidFill>
                <a:latin typeface="Segoe UI" panose="020B0502040204020203" pitchFamily="34" charset="0"/>
                <a:cs typeface="Segoe UI" panose="020B0502040204020203" pitchFamily="34" charset="0"/>
              </a:defRPr>
            </a:lvl1pPr>
            <a:lvl2pPr>
              <a:defRPr sz="1800"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1AD5036-4DA7-49FA-9834-A780B1F37C94}" type="datetime1">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215557" y="6277197"/>
            <a:ext cx="1596292" cy="404614"/>
          </a:xfrm>
        </p:spPr>
        <p:txBody>
          <a:bodyPr/>
          <a:lstStyle>
            <a:lvl1pPr>
              <a:defRPr sz="1400">
                <a:latin typeface="Segoe UI" panose="020B0502040204020203" pitchFamily="34" charset="0"/>
                <a:cs typeface="Segoe UI" panose="020B0502040204020203" pitchFamily="34" charset="0"/>
              </a:defRPr>
            </a:lvl1pPr>
          </a:lstStyle>
          <a:p>
            <a:fld id="{274C6C11-8DEC-414F-BA94-A6BDAF4BF282}" type="slidenum">
              <a:rPr lang="en-US" smtClean="0"/>
              <a:pPr/>
              <a:t>‹#›</a:t>
            </a:fld>
            <a:endParaRPr lang="en-US" dirty="0"/>
          </a:p>
        </p:txBody>
      </p:sp>
      <p:sp>
        <p:nvSpPr>
          <p:cNvPr id="8" name="Rectangle 7" title="Side bar">
            <a:extLst>
              <a:ext uri="{FF2B5EF4-FFF2-40B4-BE49-F238E27FC236}">
                <a16:creationId xmlns:a16="http://schemas.microsoft.com/office/drawing/2014/main" id="{66EE64C9-E259-4E51-B483-FD3A3310EB6F}"/>
              </a:ext>
            </a:extLst>
          </p:cNvPr>
          <p:cNvSpPr/>
          <p:nvPr userDrawn="1"/>
        </p:nvSpPr>
        <p:spPr>
          <a:xfrm rot="16200000">
            <a:off x="5968093" y="-5721336"/>
            <a:ext cx="255814" cy="1219200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title="Side bar">
            <a:extLst>
              <a:ext uri="{FF2B5EF4-FFF2-40B4-BE49-F238E27FC236}">
                <a16:creationId xmlns:a16="http://schemas.microsoft.com/office/drawing/2014/main" id="{584D46B9-AFED-47E6-A2BA-9DFD8D9E5BBB}"/>
              </a:ext>
            </a:extLst>
          </p:cNvPr>
          <p:cNvSpPr/>
          <p:nvPr userDrawn="1"/>
        </p:nvSpPr>
        <p:spPr>
          <a:xfrm>
            <a:off x="253124"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62656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45A6171-B07C-4C5F-BA5C-7BEEC136C9A6}" type="datetime1">
              <a:rPr lang="en-US" smtClean="0"/>
              <a:t>12/22/2021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274C6C11-8DEC-414F-BA94-A6BDAF4BF282}"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0626392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78D0FC-4A89-4D42-A8E7-D01D8B0AB66E}" type="datetime1">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C6C11-8DEC-414F-BA94-A6BDAF4BF282}" type="slidenum">
              <a:rPr lang="en-US" smtClean="0"/>
              <a:t>‹#›</a:t>
            </a:fld>
            <a:endParaRPr lang="en-US"/>
          </a:p>
        </p:txBody>
      </p:sp>
    </p:spTree>
    <p:extLst>
      <p:ext uri="{BB962C8B-B14F-4D97-AF65-F5344CB8AC3E}">
        <p14:creationId xmlns:p14="http://schemas.microsoft.com/office/powerpoint/2010/main" val="2932943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A8B22D-1C4D-47B2-B039-D7967C2B5FB8}" type="datetime1">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4C6C11-8DEC-414F-BA94-A6BDAF4BF282}" type="slidenum">
              <a:rPr lang="en-US" smtClean="0"/>
              <a:t>‹#›</a:t>
            </a:fld>
            <a:endParaRPr lang="en-US"/>
          </a:p>
        </p:txBody>
      </p:sp>
    </p:spTree>
    <p:extLst>
      <p:ext uri="{BB962C8B-B14F-4D97-AF65-F5344CB8AC3E}">
        <p14:creationId xmlns:p14="http://schemas.microsoft.com/office/powerpoint/2010/main" val="344756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F8FB95-6027-4758-A696-8A4F8D5FCDBF}" type="datetime1">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4C6C11-8DEC-414F-BA94-A6BDAF4BF282}" type="slidenum">
              <a:rPr lang="en-US" smtClean="0"/>
              <a:t>‹#›</a:t>
            </a:fld>
            <a:endParaRPr lang="en-US"/>
          </a:p>
        </p:txBody>
      </p:sp>
    </p:spTree>
    <p:extLst>
      <p:ext uri="{BB962C8B-B14F-4D97-AF65-F5344CB8AC3E}">
        <p14:creationId xmlns:p14="http://schemas.microsoft.com/office/powerpoint/2010/main" val="2612088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9A7418-BDEF-43D6-84D1-C6A5C46C329C}" type="datetime1">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4C6C11-8DEC-414F-BA94-A6BDAF4BF282}" type="slidenum">
              <a:rPr lang="en-US" smtClean="0"/>
              <a:t>‹#›</a:t>
            </a:fld>
            <a:endParaRPr lang="en-US"/>
          </a:p>
        </p:txBody>
      </p:sp>
    </p:spTree>
    <p:extLst>
      <p:ext uri="{BB962C8B-B14F-4D97-AF65-F5344CB8AC3E}">
        <p14:creationId xmlns:p14="http://schemas.microsoft.com/office/powerpoint/2010/main" val="307789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F4CCCF4-6879-478C-BF29-1EB51DB87380}" type="datetime1">
              <a:rPr lang="en-US" smtClean="0"/>
              <a:t>12/22/2021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74C6C11-8DEC-414F-BA94-A6BDAF4BF282}"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95148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91EECD1-E953-409F-8F53-E57AE053BEAE}" type="datetime1">
              <a:rPr lang="en-US" smtClean="0"/>
              <a:t>12/22/2021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74C6C11-8DEC-414F-BA94-A6BDAF4BF282}"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56583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3322859-2D1E-4C92-AAEB-EB7578FF3F39}" type="datetime1">
              <a:rPr lang="en-US" smtClean="0"/>
              <a:t>12/22/2021</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89842" y="6172200"/>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274C6C11-8DEC-414F-BA94-A6BDAF4BF282}" type="slidenum">
              <a:rPr lang="en-US" smtClean="0"/>
              <a:t>‹#›</a:t>
            </a:fld>
            <a:endParaRPr lang="en-US"/>
          </a:p>
        </p:txBody>
      </p:sp>
      <p:pic>
        <p:nvPicPr>
          <p:cNvPr id="8" name="Picture 7">
            <a:extLst>
              <a:ext uri="{FF2B5EF4-FFF2-40B4-BE49-F238E27FC236}">
                <a16:creationId xmlns:a16="http://schemas.microsoft.com/office/drawing/2014/main" id="{816188EB-D613-47F4-A21F-29BF353230F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956207" y="6322472"/>
            <a:ext cx="2431985" cy="535528"/>
          </a:xfrm>
          <a:prstGeom prst="rect">
            <a:avLst/>
          </a:prstGeom>
        </p:spPr>
      </p:pic>
    </p:spTree>
    <p:extLst>
      <p:ext uri="{BB962C8B-B14F-4D97-AF65-F5344CB8AC3E}">
        <p14:creationId xmlns:p14="http://schemas.microsoft.com/office/powerpoint/2010/main" val="1799297041"/>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sca.us/studies-and-surveys/2021-john-zogby-survey-finds-that-s-esop-employees-fared-better-in-the-covid-19-pandemic-than-non-esop-employe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dol.gov/agencies/ebsa/about-ebsa/our-activities/public-disclosure/foia/form-5500-datase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ctrTitle"/>
          </p:nvPr>
        </p:nvSpPr>
        <p:spPr>
          <a:xfrm>
            <a:off x="1508726" y="-78563"/>
            <a:ext cx="9420530" cy="5302255"/>
          </a:xfrm>
        </p:spPr>
        <p:txBody>
          <a:bodyPr vert="horz" lIns="91440" tIns="45720" rIns="91440" bIns="45720" rtlCol="0" anchor="ctr">
            <a:noAutofit/>
          </a:bodyPr>
          <a:lstStyle/>
          <a:p>
            <a:r>
              <a:rPr lang="en-US" sz="3600" dirty="0"/>
              <a:t>Measuring the Impact of Ownership Structure on Resiliency in Crisis</a:t>
            </a:r>
          </a:p>
        </p:txBody>
      </p:sp>
      <p:sp>
        <p:nvSpPr>
          <p:cNvPr id="6" name="TextBox 5">
            <a:extLst>
              <a:ext uri="{FF2B5EF4-FFF2-40B4-BE49-F238E27FC236}">
                <a16:creationId xmlns:a16="http://schemas.microsoft.com/office/drawing/2014/main" id="{E4F7CFAD-624F-4A29-A4BD-5AB803252D80}"/>
              </a:ext>
            </a:extLst>
          </p:cNvPr>
          <p:cNvSpPr txBox="1"/>
          <p:nvPr/>
        </p:nvSpPr>
        <p:spPr>
          <a:xfrm>
            <a:off x="2481562" y="3814934"/>
            <a:ext cx="7474857" cy="1200329"/>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Results from a study by the National Center for Employee Ownership (NCEO) on behalf of Employee-Owned S Corporations of America (ESCA)</a:t>
            </a:r>
          </a:p>
          <a:p>
            <a:pPr algn="ctr"/>
            <a:endParaRPr lang="en-US" b="1" dirty="0">
              <a:solidFill>
                <a:schemeClr val="tx2"/>
              </a:solidFill>
              <a:latin typeface="Calibri" panose="020F0502020204030204" pitchFamily="34" charset="0"/>
              <a:cs typeface="Calibri" panose="020F0502020204030204" pitchFamily="34" charset="0"/>
            </a:endParaRPr>
          </a:p>
          <a:p>
            <a:pPr algn="ctr"/>
            <a:r>
              <a:rPr lang="en-US" b="1" dirty="0">
                <a:solidFill>
                  <a:schemeClr val="tx2"/>
                </a:solidFill>
                <a:latin typeface="Segoe UI" panose="020B0502040204020203" pitchFamily="34" charset="0"/>
                <a:cs typeface="Segoe UI" panose="020B0502040204020203" pitchFamily="34" charset="0"/>
              </a:rPr>
              <a:t>December 2021</a:t>
            </a:r>
          </a:p>
        </p:txBody>
      </p:sp>
      <p:sp>
        <p:nvSpPr>
          <p:cNvPr id="7" name="Rectangle 6">
            <a:extLst>
              <a:ext uri="{FF2B5EF4-FFF2-40B4-BE49-F238E27FC236}">
                <a16:creationId xmlns:a16="http://schemas.microsoft.com/office/drawing/2014/main" id="{16B3C03F-5664-4B78-8308-92E02AD98828}"/>
              </a:ext>
            </a:extLst>
          </p:cNvPr>
          <p:cNvSpPr/>
          <p:nvPr/>
        </p:nvSpPr>
        <p:spPr>
          <a:xfrm>
            <a:off x="1598575" y="3401785"/>
            <a:ext cx="8994850" cy="5442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9564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a:xfrm>
            <a:off x="682171" y="623447"/>
            <a:ext cx="9601200" cy="651329"/>
          </a:xfrm>
        </p:spPr>
        <p:txBody>
          <a:bodyPr/>
          <a:lstStyle/>
          <a:p>
            <a:r>
              <a:rPr lang="en-US" dirty="0"/>
              <a:t>Retirement Assets Heading Into the Pandemic</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a:xfrm>
            <a:off x="682171" y="1233333"/>
            <a:ext cx="11313886" cy="4832821"/>
          </a:xfrm>
        </p:spPr>
        <p:txBody>
          <a:bodyPr>
            <a:normAutofit/>
          </a:bodyPr>
          <a:lstStyle/>
          <a:p>
            <a:pPr marL="128016" lvl="1" indent="0">
              <a:buNone/>
            </a:pPr>
            <a:endParaRPr lang="en-US" sz="2000" dirty="0">
              <a:solidFill>
                <a:schemeClr val="tx1"/>
              </a:solidFill>
            </a:endParaRPr>
          </a:p>
          <a:p>
            <a:pPr marL="128016" lvl="1" indent="0">
              <a:buNone/>
            </a:pPr>
            <a:endParaRPr lang="en-US" sz="2000" dirty="0">
              <a:solidFill>
                <a:schemeClr val="tx1"/>
              </a:solidFill>
            </a:endParaRPr>
          </a:p>
          <a:p>
            <a:pPr marL="128016" lvl="1" indent="0">
              <a:buNone/>
            </a:pPr>
            <a:endParaRPr lang="en-US" sz="2000" dirty="0"/>
          </a:p>
          <a:p>
            <a:pPr marL="128016" lvl="1" indent="0">
              <a:buNone/>
            </a:pPr>
            <a:endParaRPr lang="en-US" sz="2000" dirty="0"/>
          </a:p>
        </p:txBody>
      </p:sp>
      <p:graphicFrame>
        <p:nvGraphicFramePr>
          <p:cNvPr id="4" name="Table 4">
            <a:extLst>
              <a:ext uri="{FF2B5EF4-FFF2-40B4-BE49-F238E27FC236}">
                <a16:creationId xmlns:a16="http://schemas.microsoft.com/office/drawing/2014/main" id="{8005B979-5C25-4A59-BBA6-21153EDA7CFC}"/>
              </a:ext>
            </a:extLst>
          </p:cNvPr>
          <p:cNvGraphicFramePr>
            <a:graphicFrameLocks noGrp="1"/>
          </p:cNvGraphicFramePr>
          <p:nvPr>
            <p:extLst>
              <p:ext uri="{D42A27DB-BD31-4B8C-83A1-F6EECF244321}">
                <p14:modId xmlns:p14="http://schemas.microsoft.com/office/powerpoint/2010/main" val="3016792863"/>
              </p:ext>
            </p:extLst>
          </p:nvPr>
        </p:nvGraphicFramePr>
        <p:xfrm>
          <a:off x="3119892" y="2085797"/>
          <a:ext cx="6438443" cy="4006249"/>
        </p:xfrm>
        <a:graphic>
          <a:graphicData uri="http://schemas.openxmlformats.org/drawingml/2006/table">
            <a:tbl>
              <a:tblPr firstRow="1" bandRow="1">
                <a:tableStyleId>{69CF1AB2-1976-4502-BF36-3FF5EA218861}</a:tableStyleId>
              </a:tblPr>
              <a:tblGrid>
                <a:gridCol w="1547223">
                  <a:extLst>
                    <a:ext uri="{9D8B030D-6E8A-4147-A177-3AD203B41FA5}">
                      <a16:colId xmlns:a16="http://schemas.microsoft.com/office/drawing/2014/main" val="509004833"/>
                    </a:ext>
                  </a:extLst>
                </a:gridCol>
                <a:gridCol w="1628022">
                  <a:extLst>
                    <a:ext uri="{9D8B030D-6E8A-4147-A177-3AD203B41FA5}">
                      <a16:colId xmlns:a16="http://schemas.microsoft.com/office/drawing/2014/main" val="3681136000"/>
                    </a:ext>
                  </a:extLst>
                </a:gridCol>
                <a:gridCol w="1631599">
                  <a:extLst>
                    <a:ext uri="{9D8B030D-6E8A-4147-A177-3AD203B41FA5}">
                      <a16:colId xmlns:a16="http://schemas.microsoft.com/office/drawing/2014/main" val="2104662037"/>
                    </a:ext>
                  </a:extLst>
                </a:gridCol>
                <a:gridCol w="1631599">
                  <a:extLst>
                    <a:ext uri="{9D8B030D-6E8A-4147-A177-3AD203B41FA5}">
                      <a16:colId xmlns:a16="http://schemas.microsoft.com/office/drawing/2014/main" val="3226078540"/>
                    </a:ext>
                  </a:extLst>
                </a:gridCol>
              </a:tblGrid>
              <a:tr h="563653">
                <a:tc>
                  <a:txBody>
                    <a:bodyPr/>
                    <a:lstStyle/>
                    <a:p>
                      <a:pPr marL="0" marR="0">
                        <a:lnSpc>
                          <a:spcPct val="107000"/>
                        </a:lnSpc>
                        <a:spcBef>
                          <a:spcPts val="0"/>
                        </a:spcBef>
                        <a:spcAft>
                          <a:spcPts val="0"/>
                        </a:spcAft>
                      </a:pP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Average per participant assets in S ESOPs</a:t>
                      </a:r>
                    </a:p>
                  </a:txBody>
                  <a:tcPr marL="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Average per participant assets in comparable 401ks</a:t>
                      </a:r>
                    </a:p>
                  </a:txBody>
                  <a:tcPr marL="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Percent difference</a:t>
                      </a:r>
                    </a:p>
                  </a:txBody>
                  <a:tcPr marL="0" marT="0" marB="0">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760110"/>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Mean</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$132,362</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$63,918</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69.7%</a:t>
                      </a:r>
                    </a:p>
                  </a:txBody>
                  <a:tcPr marL="9525" marR="9525"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6367764"/>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10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r>
                        <a:rPr lang="en-US" sz="1600" kern="1200" baseline="30000" dirty="0">
                          <a:solidFill>
                            <a:schemeClr val="dk1"/>
                          </a:solidFill>
                          <a:latin typeface="Segoe UI" panose="020B0502040204020203" pitchFamily="34" charset="0"/>
                          <a:ea typeface="+mn-ea"/>
                          <a:cs typeface="Segoe UI" panose="020B0502040204020203" pitchFamily="34" charset="0"/>
                        </a:rPr>
                        <a:t> </a:t>
                      </a: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$9,776</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$4,268</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78.4%</a:t>
                      </a:r>
                    </a:p>
                  </a:txBody>
                  <a:tcPr marL="9525" marR="9525"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8135610"/>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25</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$28,037</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$13,958</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67.1%</a:t>
                      </a:r>
                    </a:p>
                  </a:txBody>
                  <a:tcPr marL="9525" marR="9525"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2834582"/>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50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$71,449</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$36,853</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63.9%</a:t>
                      </a:r>
                    </a:p>
                  </a:txBody>
                  <a:tcPr marL="9525" marR="9525"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7001412"/>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75</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$151,064</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$80,370</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61.1%</a:t>
                      </a:r>
                    </a:p>
                  </a:txBody>
                  <a:tcPr marL="9525" marR="9525"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5959579"/>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90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$296,563</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$150,221</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65.5%</a:t>
                      </a:r>
                    </a:p>
                  </a:txBody>
                  <a:tcPr marL="9525" marR="9525"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7564947"/>
                  </a:ext>
                </a:extLst>
              </a:tr>
              <a:tr h="369692">
                <a:tc>
                  <a:txBody>
                    <a:bodyPr/>
                    <a:lstStyle/>
                    <a:p>
                      <a:pPr marL="0" marR="0">
                        <a:lnSpc>
                          <a:spcPct val="107000"/>
                        </a:lnSpc>
                        <a:spcBef>
                          <a:spcPts val="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Number of plans (N)</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457200" algn="r">
                        <a:lnSpc>
                          <a:spcPct val="107000"/>
                        </a:lnSpc>
                        <a:spcBef>
                          <a:spcPts val="60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2,861</a:t>
                      </a:r>
                    </a:p>
                  </a:txBody>
                  <a:tcPr marL="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457200" algn="r">
                        <a:lnSpc>
                          <a:spcPct val="107000"/>
                        </a:lnSpc>
                        <a:spcBef>
                          <a:spcPts val="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307,413</a:t>
                      </a:r>
                    </a:p>
                  </a:txBody>
                  <a:tcPr marL="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457200" algn="r">
                        <a:lnSpc>
                          <a:spcPct val="107000"/>
                        </a:lnSpc>
                        <a:spcBef>
                          <a:spcPts val="0"/>
                        </a:spcBef>
                        <a:spcAft>
                          <a:spcPts val="0"/>
                        </a:spcAft>
                      </a:pPr>
                      <a:endParaRPr lang="en-US" sz="1600" b="1" kern="1200" dirty="0">
                        <a:solidFill>
                          <a:schemeClr val="dk1"/>
                        </a:solidFill>
                        <a:latin typeface="Segoe UI" panose="020B0502040204020203" pitchFamily="34" charset="0"/>
                        <a:ea typeface="+mn-ea"/>
                        <a:cs typeface="Segoe UI" panose="020B0502040204020203" pitchFamily="34" charset="0"/>
                      </a:endParaRPr>
                    </a:p>
                  </a:txBody>
                  <a:tcPr marL="0" marT="0"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99963210"/>
                  </a:ext>
                </a:extLst>
              </a:tr>
            </a:tbl>
          </a:graphicData>
        </a:graphic>
      </p:graphicFrame>
      <p:sp>
        <p:nvSpPr>
          <p:cNvPr id="5" name="Content Placeholder 2">
            <a:extLst>
              <a:ext uri="{FF2B5EF4-FFF2-40B4-BE49-F238E27FC236}">
                <a16:creationId xmlns:a16="http://schemas.microsoft.com/office/drawing/2014/main" id="{539F617B-019B-4286-B81F-443895FFA639}"/>
              </a:ext>
            </a:extLst>
          </p:cNvPr>
          <p:cNvSpPr txBox="1">
            <a:spLocks/>
          </p:cNvSpPr>
          <p:nvPr/>
        </p:nvSpPr>
        <p:spPr>
          <a:xfrm>
            <a:off x="1198018" y="1715930"/>
            <a:ext cx="9720073" cy="480319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endParaRPr lang="en-US" b="1" dirty="0"/>
          </a:p>
        </p:txBody>
      </p:sp>
      <p:sp>
        <p:nvSpPr>
          <p:cNvPr id="6" name="Slide Number Placeholder 5">
            <a:extLst>
              <a:ext uri="{FF2B5EF4-FFF2-40B4-BE49-F238E27FC236}">
                <a16:creationId xmlns:a16="http://schemas.microsoft.com/office/drawing/2014/main" id="{A3207C0E-9F15-4867-B449-12F02D1220AA}"/>
              </a:ext>
            </a:extLst>
          </p:cNvPr>
          <p:cNvSpPr>
            <a:spLocks noGrp="1"/>
          </p:cNvSpPr>
          <p:nvPr>
            <p:ph type="sldNum" sz="quarter" idx="12"/>
          </p:nvPr>
        </p:nvSpPr>
        <p:spPr/>
        <p:txBody>
          <a:bodyPr/>
          <a:lstStyle/>
          <a:p>
            <a:fld id="{274C6C11-8DEC-414F-BA94-A6BDAF4BF282}" type="slidenum">
              <a:rPr lang="en-US" smtClean="0"/>
              <a:t>10</a:t>
            </a:fld>
            <a:endParaRPr lang="en-US"/>
          </a:p>
        </p:txBody>
      </p:sp>
      <p:sp>
        <p:nvSpPr>
          <p:cNvPr id="7" name="TextBox 6">
            <a:extLst>
              <a:ext uri="{FF2B5EF4-FFF2-40B4-BE49-F238E27FC236}">
                <a16:creationId xmlns:a16="http://schemas.microsoft.com/office/drawing/2014/main" id="{F8C0A29C-EC0D-444D-8F53-2CDA20EC13C1}"/>
              </a:ext>
            </a:extLst>
          </p:cNvPr>
          <p:cNvSpPr txBox="1"/>
          <p:nvPr/>
        </p:nvSpPr>
        <p:spPr>
          <a:xfrm>
            <a:off x="815487" y="6066154"/>
            <a:ext cx="9049482" cy="584775"/>
          </a:xfrm>
          <a:prstGeom prst="rect">
            <a:avLst/>
          </a:prstGeom>
          <a:noFill/>
        </p:spPr>
        <p:txBody>
          <a:bodyPr wrap="square">
            <a:spAutoFit/>
          </a:bodyPr>
          <a:lstStyle/>
          <a:p>
            <a:r>
              <a:rPr lang="en-US" sz="1600" dirty="0">
                <a:solidFill>
                  <a:schemeClr val="tx1"/>
                </a:solidFill>
                <a:latin typeface="Segoe UI" panose="020B0502040204020203" pitchFamily="34" charset="0"/>
                <a:cs typeface="Segoe UI" panose="020B0502040204020203" pitchFamily="34" charset="0"/>
              </a:rPr>
              <a:t>*Average assets are calculated by dividing total plan assets by the tota</a:t>
            </a:r>
            <a:r>
              <a:rPr lang="en-US" sz="1600" dirty="0">
                <a:latin typeface="Segoe UI" panose="020B0502040204020203" pitchFamily="34" charset="0"/>
                <a:cs typeface="Segoe UI" panose="020B0502040204020203" pitchFamily="34" charset="0"/>
              </a:rPr>
              <a:t>l </a:t>
            </a:r>
            <a:r>
              <a:rPr lang="en-US" sz="1600" dirty="0">
                <a:solidFill>
                  <a:schemeClr val="tx1"/>
                </a:solidFill>
                <a:latin typeface="Segoe UI" panose="020B0502040204020203" pitchFamily="34" charset="0"/>
                <a:cs typeface="Segoe UI" panose="020B0502040204020203" pitchFamily="34" charset="0"/>
              </a:rPr>
              <a:t>number of participants covered by </a:t>
            </a:r>
            <a:r>
              <a:rPr lang="en-US" sz="1600" dirty="0">
                <a:latin typeface="Segoe UI" panose="020B0502040204020203" pitchFamily="34" charset="0"/>
                <a:cs typeface="Segoe UI" panose="020B0502040204020203" pitchFamily="34" charset="0"/>
              </a:rPr>
              <a:t>each </a:t>
            </a:r>
            <a:r>
              <a:rPr lang="en-US" sz="1600" dirty="0">
                <a:solidFill>
                  <a:schemeClr val="tx1"/>
                </a:solidFill>
                <a:latin typeface="Segoe UI" panose="020B0502040204020203" pitchFamily="34" charset="0"/>
                <a:cs typeface="Segoe UI" panose="020B0502040204020203" pitchFamily="34" charset="0"/>
              </a:rPr>
              <a:t>plan. </a:t>
            </a:r>
            <a:endParaRPr lang="en-US" sz="1600" dirty="0">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5F9B867A-3A5B-4971-9F6C-E7D09CD772EF}"/>
              </a:ext>
            </a:extLst>
          </p:cNvPr>
          <p:cNvSpPr txBox="1"/>
          <p:nvPr/>
        </p:nvSpPr>
        <p:spPr>
          <a:xfrm>
            <a:off x="787883" y="1331944"/>
            <a:ext cx="10365860" cy="707886"/>
          </a:xfrm>
          <a:prstGeom prst="rect">
            <a:avLst/>
          </a:prstGeom>
          <a:noFill/>
        </p:spPr>
        <p:txBody>
          <a:bodyPr wrap="square">
            <a:spAutoFit/>
          </a:bodyPr>
          <a:lstStyle/>
          <a:p>
            <a:pPr marL="0" indent="0">
              <a:buNone/>
            </a:pPr>
            <a:r>
              <a:rPr lang="en-US" sz="2000" dirty="0">
                <a:latin typeface="Segoe UI" panose="020B0502040204020203" pitchFamily="34" charset="0"/>
                <a:cs typeface="Segoe UI" panose="020B0502040204020203" pitchFamily="34" charset="0"/>
              </a:rPr>
              <a:t>Across the board, workers at ESOPs were in a better position on average compared to those at traditional companies. </a:t>
            </a:r>
          </a:p>
        </p:txBody>
      </p:sp>
    </p:spTree>
    <p:extLst>
      <p:ext uri="{BB962C8B-B14F-4D97-AF65-F5344CB8AC3E}">
        <p14:creationId xmlns:p14="http://schemas.microsoft.com/office/powerpoint/2010/main" val="2592083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normAutofit fontScale="90000"/>
          </a:bodyPr>
          <a:lstStyle/>
          <a:p>
            <a:r>
              <a:rPr lang="en-US" dirty="0"/>
              <a:t>Additional retirement assets for ESOP participants </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rmAutofit/>
          </a:bodyPr>
          <a:lstStyle/>
          <a:p>
            <a:pPr marL="128016" lvl="1" indent="0">
              <a:buNone/>
            </a:pPr>
            <a:endParaRPr lang="en-US" sz="2000" dirty="0">
              <a:solidFill>
                <a:schemeClr val="tx1"/>
              </a:solidFill>
            </a:endParaRPr>
          </a:p>
          <a:p>
            <a:pPr marL="128016" lvl="1" indent="0">
              <a:buNone/>
            </a:pPr>
            <a:endParaRPr lang="en-US" sz="2000" dirty="0">
              <a:solidFill>
                <a:schemeClr val="tx1"/>
              </a:solidFill>
            </a:endParaRPr>
          </a:p>
          <a:p>
            <a:pPr marL="128016" lvl="1" indent="0">
              <a:buNone/>
            </a:pPr>
            <a:endParaRPr lang="en-US" sz="2000" dirty="0"/>
          </a:p>
          <a:p>
            <a:pPr marL="128016" lvl="1" indent="0">
              <a:buNone/>
            </a:pPr>
            <a:endParaRPr lang="en-US" sz="2000" dirty="0"/>
          </a:p>
        </p:txBody>
      </p:sp>
      <p:graphicFrame>
        <p:nvGraphicFramePr>
          <p:cNvPr id="4" name="Table 4">
            <a:extLst>
              <a:ext uri="{FF2B5EF4-FFF2-40B4-BE49-F238E27FC236}">
                <a16:creationId xmlns:a16="http://schemas.microsoft.com/office/drawing/2014/main" id="{8005B979-5C25-4A59-BBA6-21153EDA7CFC}"/>
              </a:ext>
            </a:extLst>
          </p:cNvPr>
          <p:cNvGraphicFramePr>
            <a:graphicFrameLocks noGrp="1"/>
          </p:cNvGraphicFramePr>
          <p:nvPr>
            <p:extLst>
              <p:ext uri="{D42A27DB-BD31-4B8C-83A1-F6EECF244321}">
                <p14:modId xmlns:p14="http://schemas.microsoft.com/office/powerpoint/2010/main" val="2965494352"/>
              </p:ext>
            </p:extLst>
          </p:nvPr>
        </p:nvGraphicFramePr>
        <p:xfrm>
          <a:off x="3878987" y="2436502"/>
          <a:ext cx="4253027" cy="3351432"/>
        </p:xfrm>
        <a:graphic>
          <a:graphicData uri="http://schemas.openxmlformats.org/drawingml/2006/table">
            <a:tbl>
              <a:tblPr firstRow="1" bandRow="1">
                <a:tableStyleId>{69CF1AB2-1976-4502-BF36-3FF5EA218861}</a:tableStyleId>
              </a:tblPr>
              <a:tblGrid>
                <a:gridCol w="2072401">
                  <a:extLst>
                    <a:ext uri="{9D8B030D-6E8A-4147-A177-3AD203B41FA5}">
                      <a16:colId xmlns:a16="http://schemas.microsoft.com/office/drawing/2014/main" val="509004833"/>
                    </a:ext>
                  </a:extLst>
                </a:gridCol>
                <a:gridCol w="2180626">
                  <a:extLst>
                    <a:ext uri="{9D8B030D-6E8A-4147-A177-3AD203B41FA5}">
                      <a16:colId xmlns:a16="http://schemas.microsoft.com/office/drawing/2014/main" val="3681136000"/>
                    </a:ext>
                  </a:extLst>
                </a:gridCol>
              </a:tblGrid>
              <a:tr h="563653">
                <a:tc>
                  <a:txBody>
                    <a:bodyPr/>
                    <a:lstStyle/>
                    <a:p>
                      <a:pPr marL="0" marR="0">
                        <a:lnSpc>
                          <a:spcPct val="107000"/>
                        </a:lnSpc>
                        <a:spcBef>
                          <a:spcPts val="0"/>
                        </a:spcBef>
                        <a:spcAft>
                          <a:spcPts val="0"/>
                        </a:spcAft>
                      </a:pP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Average per participant assets in separate 401k</a:t>
                      </a:r>
                    </a:p>
                  </a:txBody>
                  <a:tcPr marL="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760110"/>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Mean</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$75,246</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6367764"/>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10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r>
                        <a:rPr lang="en-US" sz="1600" kern="1200" baseline="30000" dirty="0">
                          <a:solidFill>
                            <a:schemeClr val="dk1"/>
                          </a:solidFill>
                          <a:latin typeface="Segoe UI" panose="020B0502040204020203" pitchFamily="34" charset="0"/>
                          <a:ea typeface="+mn-ea"/>
                          <a:cs typeface="Segoe UI" panose="020B0502040204020203" pitchFamily="34" charset="0"/>
                        </a:rPr>
                        <a:t> </a:t>
                      </a: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$16,897</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8135610"/>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25</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$32,768</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2834582"/>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50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$58,951</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7001412"/>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75</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$99,764</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5959579"/>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90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600" b="0" i="0" u="none" strike="noStrike" dirty="0">
                          <a:solidFill>
                            <a:srgbClr val="000000"/>
                          </a:solidFill>
                          <a:effectLst/>
                          <a:latin typeface="Segoe UI" panose="020B0502040204020203" pitchFamily="34" charset="0"/>
                          <a:cs typeface="Segoe UI" panose="020B0502040204020203" pitchFamily="34" charset="0"/>
                        </a:rPr>
                        <a:t>$150,606</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7564947"/>
                  </a:ext>
                </a:extLst>
              </a:tr>
              <a:tr h="369692">
                <a:tc>
                  <a:txBody>
                    <a:bodyPr/>
                    <a:lstStyle/>
                    <a:p>
                      <a:pPr marL="0" marR="0">
                        <a:lnSpc>
                          <a:spcPct val="107000"/>
                        </a:lnSpc>
                        <a:spcBef>
                          <a:spcPts val="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Number of plans (N)</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457200" algn="r">
                        <a:lnSpc>
                          <a:spcPct val="107000"/>
                        </a:lnSpc>
                        <a:spcBef>
                          <a:spcPts val="60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1,938</a:t>
                      </a:r>
                    </a:p>
                  </a:txBody>
                  <a:tcPr marL="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99963210"/>
                  </a:ext>
                </a:extLst>
              </a:tr>
            </a:tbl>
          </a:graphicData>
        </a:graphic>
      </p:graphicFrame>
      <p:sp>
        <p:nvSpPr>
          <p:cNvPr id="5" name="Content Placeholder 2">
            <a:extLst>
              <a:ext uri="{FF2B5EF4-FFF2-40B4-BE49-F238E27FC236}">
                <a16:creationId xmlns:a16="http://schemas.microsoft.com/office/drawing/2014/main" id="{539F617B-019B-4286-B81F-443895FFA639}"/>
              </a:ext>
            </a:extLst>
          </p:cNvPr>
          <p:cNvSpPr txBox="1">
            <a:spLocks/>
          </p:cNvSpPr>
          <p:nvPr/>
        </p:nvSpPr>
        <p:spPr>
          <a:xfrm>
            <a:off x="1198018" y="1715930"/>
            <a:ext cx="9720073" cy="480319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endParaRPr lang="en-US" b="1" dirty="0"/>
          </a:p>
        </p:txBody>
      </p:sp>
      <p:sp>
        <p:nvSpPr>
          <p:cNvPr id="6" name="Slide Number Placeholder 5">
            <a:extLst>
              <a:ext uri="{FF2B5EF4-FFF2-40B4-BE49-F238E27FC236}">
                <a16:creationId xmlns:a16="http://schemas.microsoft.com/office/drawing/2014/main" id="{A3207C0E-9F15-4867-B449-12F02D1220AA}"/>
              </a:ext>
            </a:extLst>
          </p:cNvPr>
          <p:cNvSpPr>
            <a:spLocks noGrp="1"/>
          </p:cNvSpPr>
          <p:nvPr>
            <p:ph type="sldNum" sz="quarter" idx="12"/>
          </p:nvPr>
        </p:nvSpPr>
        <p:spPr/>
        <p:txBody>
          <a:bodyPr/>
          <a:lstStyle/>
          <a:p>
            <a:fld id="{274C6C11-8DEC-414F-BA94-A6BDAF4BF282}" type="slidenum">
              <a:rPr lang="en-US" smtClean="0"/>
              <a:t>11</a:t>
            </a:fld>
            <a:endParaRPr lang="en-US"/>
          </a:p>
        </p:txBody>
      </p:sp>
      <p:sp>
        <p:nvSpPr>
          <p:cNvPr id="7" name="TextBox 6">
            <a:extLst>
              <a:ext uri="{FF2B5EF4-FFF2-40B4-BE49-F238E27FC236}">
                <a16:creationId xmlns:a16="http://schemas.microsoft.com/office/drawing/2014/main" id="{F8C0A29C-EC0D-444D-8F53-2CDA20EC13C1}"/>
              </a:ext>
            </a:extLst>
          </p:cNvPr>
          <p:cNvSpPr txBox="1"/>
          <p:nvPr/>
        </p:nvSpPr>
        <p:spPr>
          <a:xfrm>
            <a:off x="767361" y="5866211"/>
            <a:ext cx="9049482" cy="584775"/>
          </a:xfrm>
          <a:prstGeom prst="rect">
            <a:avLst/>
          </a:prstGeom>
          <a:noFill/>
        </p:spPr>
        <p:txBody>
          <a:bodyPr wrap="square">
            <a:spAutoFit/>
          </a:bodyPr>
          <a:lstStyle/>
          <a:p>
            <a:r>
              <a:rPr lang="en-US" sz="1600" dirty="0">
                <a:solidFill>
                  <a:schemeClr val="tx1"/>
                </a:solidFill>
                <a:latin typeface="Segoe UI" panose="020B0502040204020203" pitchFamily="34" charset="0"/>
                <a:cs typeface="Segoe UI" panose="020B0502040204020203" pitchFamily="34" charset="0"/>
              </a:rPr>
              <a:t>*Average assets are calculated by dividing total plan assets by the tota</a:t>
            </a:r>
            <a:r>
              <a:rPr lang="en-US" sz="1600" dirty="0">
                <a:latin typeface="Segoe UI" panose="020B0502040204020203" pitchFamily="34" charset="0"/>
                <a:cs typeface="Segoe UI" panose="020B0502040204020203" pitchFamily="34" charset="0"/>
              </a:rPr>
              <a:t>l </a:t>
            </a:r>
            <a:r>
              <a:rPr lang="en-US" sz="1600" dirty="0">
                <a:solidFill>
                  <a:schemeClr val="tx1"/>
                </a:solidFill>
                <a:latin typeface="Segoe UI" panose="020B0502040204020203" pitchFamily="34" charset="0"/>
                <a:cs typeface="Segoe UI" panose="020B0502040204020203" pitchFamily="34" charset="0"/>
              </a:rPr>
              <a:t>number of participants covered by </a:t>
            </a:r>
            <a:r>
              <a:rPr lang="en-US" sz="1600" dirty="0">
                <a:latin typeface="Segoe UI" panose="020B0502040204020203" pitchFamily="34" charset="0"/>
                <a:cs typeface="Segoe UI" panose="020B0502040204020203" pitchFamily="34" charset="0"/>
              </a:rPr>
              <a:t>each </a:t>
            </a:r>
            <a:r>
              <a:rPr lang="en-US" sz="1600" dirty="0">
                <a:solidFill>
                  <a:schemeClr val="tx1"/>
                </a:solidFill>
                <a:latin typeface="Segoe UI" panose="020B0502040204020203" pitchFamily="34" charset="0"/>
                <a:cs typeface="Segoe UI" panose="020B0502040204020203" pitchFamily="34" charset="0"/>
              </a:rPr>
              <a:t>plan. </a:t>
            </a:r>
            <a:endParaRPr lang="en-US" sz="1600" dirty="0">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5F9B867A-3A5B-4971-9F6C-E7D09CD772EF}"/>
              </a:ext>
            </a:extLst>
          </p:cNvPr>
          <p:cNvSpPr txBox="1"/>
          <p:nvPr/>
        </p:nvSpPr>
        <p:spPr>
          <a:xfrm>
            <a:off x="852522" y="1236173"/>
            <a:ext cx="9260498" cy="1200329"/>
          </a:xfrm>
          <a:prstGeom prst="rect">
            <a:avLst/>
          </a:prstGeom>
          <a:noFill/>
        </p:spPr>
        <p:txBody>
          <a:bodyPr wrap="square">
            <a:spAutoFit/>
          </a:bodyPr>
          <a:lstStyle/>
          <a:p>
            <a:pPr marL="0" indent="0">
              <a:buNone/>
            </a:pPr>
            <a:r>
              <a:rPr lang="en-US" b="1" dirty="0">
                <a:latin typeface="Segoe UI" panose="020B0502040204020203" pitchFamily="34" charset="0"/>
                <a:cs typeface="Segoe UI" panose="020B0502040204020203" pitchFamily="34" charset="0"/>
              </a:rPr>
              <a:t>Nearly 80% of S corporation ESOPs also offer a 401(k) plan, either separate from or combined with the ESOP.</a:t>
            </a:r>
            <a:r>
              <a:rPr lang="en-US" dirty="0">
                <a:latin typeface="Segoe UI" panose="020B0502040204020203" pitchFamily="34" charset="0"/>
                <a:cs typeface="Segoe UI" panose="020B0502040204020203" pitchFamily="34" charset="0"/>
              </a:rPr>
              <a:t> The data do not allow for summing each individual account to ascertain with accuracy the t</a:t>
            </a:r>
            <a:r>
              <a:rPr lang="en-US" i="1" dirty="0">
                <a:latin typeface="Segoe UI" panose="020B0502040204020203" pitchFamily="34" charset="0"/>
                <a:cs typeface="Segoe UI" panose="020B0502040204020203" pitchFamily="34" charset="0"/>
              </a:rPr>
              <a:t>otal</a:t>
            </a:r>
            <a:r>
              <a:rPr lang="en-US" dirty="0">
                <a:latin typeface="Segoe UI" panose="020B0502040204020203" pitchFamily="34" charset="0"/>
                <a:cs typeface="Segoe UI" panose="020B0502040204020203" pitchFamily="34" charset="0"/>
              </a:rPr>
              <a:t> retirement account balance for ESOP participants with an additional plan. </a:t>
            </a:r>
          </a:p>
        </p:txBody>
      </p:sp>
    </p:spTree>
    <p:extLst>
      <p:ext uri="{BB962C8B-B14F-4D97-AF65-F5344CB8AC3E}">
        <p14:creationId xmlns:p14="http://schemas.microsoft.com/office/powerpoint/2010/main" val="17742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rmAutofit/>
          </a:bodyPr>
          <a:lstStyle/>
          <a:p>
            <a:endParaRPr lang="en-US" sz="2400" dirty="0"/>
          </a:p>
          <a:p>
            <a:endParaRPr lang="en-US" sz="2800" dirty="0"/>
          </a:p>
          <a:p>
            <a:r>
              <a:rPr lang="en-US" sz="2800" dirty="0"/>
              <a:t>Multivariate regression analysis controlling simultaneously for industry</a:t>
            </a:r>
            <a:r>
              <a:rPr lang="en-US" sz="2800" dirty="0">
                <a:solidFill>
                  <a:schemeClr val="tx2">
                    <a:lumMod val="50000"/>
                  </a:schemeClr>
                </a:solidFill>
              </a:rPr>
              <a:t>, geography, and size shows that being an ESOP is associated with </a:t>
            </a:r>
            <a:r>
              <a:rPr lang="en-US" sz="2800" b="1" dirty="0">
                <a:solidFill>
                  <a:schemeClr val="tx2">
                    <a:lumMod val="50000"/>
                  </a:schemeClr>
                </a:solidFill>
              </a:rPr>
              <a:t>$67,616</a:t>
            </a:r>
            <a:r>
              <a:rPr lang="en-US" sz="2800" dirty="0">
                <a:solidFill>
                  <a:schemeClr val="tx2">
                    <a:lumMod val="50000"/>
                  </a:schemeClr>
                </a:solidFill>
              </a:rPr>
              <a:t> (p =.00) more in retirement assets </a:t>
            </a:r>
            <a:r>
              <a:rPr lang="en-US" sz="2800" dirty="0"/>
              <a:t>on average </a:t>
            </a:r>
            <a:r>
              <a:rPr lang="en-US" sz="2800" dirty="0">
                <a:solidFill>
                  <a:schemeClr val="tx2">
                    <a:lumMod val="50000"/>
                  </a:schemeClr>
                </a:solidFill>
              </a:rPr>
              <a:t>compared to a comparable traditional business. </a:t>
            </a:r>
          </a:p>
          <a:p>
            <a:pPr lvl="1">
              <a:buFont typeface="Arial" panose="020B0604020202020204" pitchFamily="34" charset="0"/>
              <a:buChar char="•"/>
            </a:pPr>
            <a:endParaRPr lang="en-US" sz="2400" dirty="0">
              <a:solidFill>
                <a:schemeClr val="tx2">
                  <a:lumMod val="50000"/>
                </a:schemeClr>
              </a:solidFill>
            </a:endParaRPr>
          </a:p>
        </p:txBody>
      </p:sp>
      <p:sp>
        <p:nvSpPr>
          <p:cNvPr id="4" name="Slide Number Placeholder 3">
            <a:extLst>
              <a:ext uri="{FF2B5EF4-FFF2-40B4-BE49-F238E27FC236}">
                <a16:creationId xmlns:a16="http://schemas.microsoft.com/office/drawing/2014/main" id="{E9420C3C-938E-4C2F-89A5-55D0FD15A2B6}"/>
              </a:ext>
            </a:extLst>
          </p:cNvPr>
          <p:cNvSpPr>
            <a:spLocks noGrp="1"/>
          </p:cNvSpPr>
          <p:nvPr>
            <p:ph type="sldNum" sz="quarter" idx="12"/>
          </p:nvPr>
        </p:nvSpPr>
        <p:spPr/>
        <p:txBody>
          <a:bodyPr/>
          <a:lstStyle/>
          <a:p>
            <a:fld id="{274C6C11-8DEC-414F-BA94-A6BDAF4BF282}" type="slidenum">
              <a:rPr lang="en-US" smtClean="0"/>
              <a:t>12</a:t>
            </a:fld>
            <a:endParaRPr lang="en-US"/>
          </a:p>
        </p:txBody>
      </p:sp>
      <p:sp>
        <p:nvSpPr>
          <p:cNvPr id="5" name="Title 1">
            <a:extLst>
              <a:ext uri="{FF2B5EF4-FFF2-40B4-BE49-F238E27FC236}">
                <a16:creationId xmlns:a16="http://schemas.microsoft.com/office/drawing/2014/main" id="{C50845B7-B865-4C2C-B7D7-BBD4EBF42E7B}"/>
              </a:ext>
            </a:extLst>
          </p:cNvPr>
          <p:cNvSpPr>
            <a:spLocks noGrp="1"/>
          </p:cNvSpPr>
          <p:nvPr>
            <p:ph type="title"/>
          </p:nvPr>
        </p:nvSpPr>
        <p:spPr>
          <a:xfrm>
            <a:off x="682170" y="685800"/>
            <a:ext cx="10852103" cy="1303421"/>
          </a:xfrm>
        </p:spPr>
        <p:txBody>
          <a:bodyPr>
            <a:normAutofit fontScale="90000"/>
          </a:bodyPr>
          <a:lstStyle/>
          <a:p>
            <a:r>
              <a:rPr lang="en-US" sz="3200" b="1" dirty="0"/>
              <a:t>The ESOP advantage in retirement assets is not merely a function of ESOPs being </a:t>
            </a:r>
            <a:r>
              <a:rPr lang="en-US" dirty="0"/>
              <a:t>more or less prevalent </a:t>
            </a:r>
            <a:r>
              <a:rPr lang="en-US" sz="3200" b="1" dirty="0"/>
              <a:t>in certain types of companies. </a:t>
            </a:r>
            <a:br>
              <a:rPr lang="en-US" sz="3200" b="1" dirty="0"/>
            </a:br>
            <a:br>
              <a:rPr lang="en-US" sz="3200" b="1" dirty="0"/>
            </a:br>
            <a:br>
              <a:rPr lang="en-US" sz="3200" b="1" dirty="0"/>
            </a:br>
            <a:br>
              <a:rPr lang="en-US" sz="3200" b="1" dirty="0"/>
            </a:br>
            <a:br>
              <a:rPr lang="en-US" sz="3200" b="1" dirty="0"/>
            </a:br>
            <a:endParaRPr lang="en-US" dirty="0"/>
          </a:p>
        </p:txBody>
      </p:sp>
    </p:spTree>
    <p:extLst>
      <p:ext uri="{BB962C8B-B14F-4D97-AF65-F5344CB8AC3E}">
        <p14:creationId xmlns:p14="http://schemas.microsoft.com/office/powerpoint/2010/main" val="3820162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lstStyle/>
          <a:p>
            <a:r>
              <a:rPr lang="en-US" dirty="0"/>
              <a:t>Employer Contributions in 2019 </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rmAutofit/>
          </a:bodyPr>
          <a:lstStyle/>
          <a:p>
            <a:pPr lvl="1">
              <a:buFont typeface="Arial" panose="020B0604020202020204" pitchFamily="34" charset="0"/>
              <a:buChar char="•"/>
            </a:pPr>
            <a:endParaRPr lang="en-US" sz="2000" dirty="0"/>
          </a:p>
          <a:p>
            <a:pPr marL="128016" lvl="1" indent="0">
              <a:buNone/>
            </a:pPr>
            <a:endParaRPr lang="en-US" sz="2000" dirty="0"/>
          </a:p>
          <a:p>
            <a:pPr marL="128016" lvl="1" indent="0">
              <a:buNone/>
            </a:pPr>
            <a:endParaRPr lang="en-US" sz="2000" dirty="0"/>
          </a:p>
          <a:p>
            <a:pPr marL="128016" lvl="1" indent="0">
              <a:buNone/>
            </a:pPr>
            <a:endParaRPr lang="en-US" sz="2000" dirty="0"/>
          </a:p>
          <a:p>
            <a:pPr marL="128016" lvl="1" indent="0">
              <a:buNone/>
            </a:pPr>
            <a:endParaRPr lang="en-US" sz="2000" dirty="0"/>
          </a:p>
        </p:txBody>
      </p:sp>
      <p:sp>
        <p:nvSpPr>
          <p:cNvPr id="6" name="Slide Number Placeholder 5">
            <a:extLst>
              <a:ext uri="{FF2B5EF4-FFF2-40B4-BE49-F238E27FC236}">
                <a16:creationId xmlns:a16="http://schemas.microsoft.com/office/drawing/2014/main" id="{10DE3F56-6840-4CDC-90BF-F9F38F8F3C1F}"/>
              </a:ext>
            </a:extLst>
          </p:cNvPr>
          <p:cNvSpPr>
            <a:spLocks noGrp="1"/>
          </p:cNvSpPr>
          <p:nvPr>
            <p:ph type="sldNum" sz="quarter" idx="12"/>
          </p:nvPr>
        </p:nvSpPr>
        <p:spPr/>
        <p:txBody>
          <a:bodyPr/>
          <a:lstStyle/>
          <a:p>
            <a:fld id="{274C6C11-8DEC-414F-BA94-A6BDAF4BF282}" type="slidenum">
              <a:rPr lang="en-US" smtClean="0"/>
              <a:t>13</a:t>
            </a:fld>
            <a:endParaRPr lang="en-US"/>
          </a:p>
        </p:txBody>
      </p:sp>
      <p:graphicFrame>
        <p:nvGraphicFramePr>
          <p:cNvPr id="4" name="Table 4">
            <a:extLst>
              <a:ext uri="{FF2B5EF4-FFF2-40B4-BE49-F238E27FC236}">
                <a16:creationId xmlns:a16="http://schemas.microsoft.com/office/drawing/2014/main" id="{8005B979-5C25-4A59-BBA6-21153EDA7CFC}"/>
              </a:ext>
            </a:extLst>
          </p:cNvPr>
          <p:cNvGraphicFramePr>
            <a:graphicFrameLocks noGrp="1"/>
          </p:cNvGraphicFramePr>
          <p:nvPr>
            <p:extLst>
              <p:ext uri="{D42A27DB-BD31-4B8C-83A1-F6EECF244321}">
                <p14:modId xmlns:p14="http://schemas.microsoft.com/office/powerpoint/2010/main" val="3819365243"/>
              </p:ext>
            </p:extLst>
          </p:nvPr>
        </p:nvGraphicFramePr>
        <p:xfrm>
          <a:off x="3262017" y="3291550"/>
          <a:ext cx="6531839" cy="1768475"/>
        </p:xfrm>
        <a:graphic>
          <a:graphicData uri="http://schemas.openxmlformats.org/drawingml/2006/table">
            <a:tbl>
              <a:tblPr firstRow="1" bandRow="1">
                <a:tableStyleId>{69CF1AB2-1976-4502-BF36-3FF5EA218861}</a:tableStyleId>
              </a:tblPr>
              <a:tblGrid>
                <a:gridCol w="3383280">
                  <a:extLst>
                    <a:ext uri="{9D8B030D-6E8A-4147-A177-3AD203B41FA5}">
                      <a16:colId xmlns:a16="http://schemas.microsoft.com/office/drawing/2014/main" val="4214792865"/>
                    </a:ext>
                  </a:extLst>
                </a:gridCol>
                <a:gridCol w="3148559">
                  <a:extLst>
                    <a:ext uri="{9D8B030D-6E8A-4147-A177-3AD203B41FA5}">
                      <a16:colId xmlns:a16="http://schemas.microsoft.com/office/drawing/2014/main" val="3681136000"/>
                    </a:ext>
                  </a:extLst>
                </a:gridCol>
              </a:tblGrid>
              <a:tr h="0">
                <a:tc gridSpan="2">
                  <a:txBody>
                    <a:bodyPr/>
                    <a:lstStyle/>
                    <a:p>
                      <a:pPr algn="ctr"/>
                      <a:r>
                        <a:rPr lang="en-US" dirty="0">
                          <a:latin typeface="Segoe UI" panose="020B0502040204020203" pitchFamily="34" charset="0"/>
                          <a:cs typeface="Segoe UI" panose="020B0502040204020203" pitchFamily="34" charset="0"/>
                        </a:rPr>
                        <a:t>2019</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r"/>
                      <a:endParaRPr lang="en-US" dirty="0"/>
                    </a:p>
                  </a:txBody>
                  <a:tcPr/>
                </a:tc>
                <a:extLst>
                  <a:ext uri="{0D108BD9-81ED-4DB2-BD59-A6C34878D82A}">
                    <a16:rowId xmlns:a16="http://schemas.microsoft.com/office/drawing/2014/main" val="1741246129"/>
                  </a:ext>
                </a:extLst>
              </a:tr>
              <a:tr h="0">
                <a:tc>
                  <a:txBody>
                    <a:bodyPr/>
                    <a:lstStyle/>
                    <a:p>
                      <a:pPr marL="0" marR="0">
                        <a:lnSpc>
                          <a:spcPct val="107000"/>
                        </a:lnSpc>
                        <a:spcBef>
                          <a:spcPts val="0"/>
                        </a:spcBef>
                        <a:spcAft>
                          <a:spcPts val="0"/>
                        </a:spcAft>
                      </a:pPr>
                      <a:endParaRPr lang="en-US" sz="1800" kern="1200" dirty="0">
                        <a:solidFill>
                          <a:schemeClr val="dk1"/>
                        </a:solidFill>
                        <a:latin typeface="Segoe UI" panose="020B0502040204020203" pitchFamily="34" charset="0"/>
                        <a:ea typeface="+mn-ea"/>
                        <a:cs typeface="Segoe UI" panose="020B0502040204020203" pitchFamily="34" charset="0"/>
                      </a:endParaRPr>
                    </a:p>
                  </a:txBody>
                  <a:tcPr marL="68580" marR="6858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algn="r">
                        <a:lnSpc>
                          <a:spcPct val="107000"/>
                        </a:lnSpc>
                        <a:spcBef>
                          <a:spcPts val="0"/>
                        </a:spcBef>
                        <a:spcAft>
                          <a:spcPts val="0"/>
                        </a:spcAft>
                      </a:pPr>
                      <a:endParaRPr lang="en-US" sz="1800" kern="1200" dirty="0">
                        <a:solidFill>
                          <a:schemeClr val="dk1"/>
                        </a:solidFill>
                        <a:latin typeface="Segoe UI" panose="020B0502040204020203" pitchFamily="34" charset="0"/>
                        <a:ea typeface="+mn-ea"/>
                        <a:cs typeface="Segoe UI" panose="020B0502040204020203" pitchFamily="34"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60110"/>
                  </a:ext>
                </a:extLst>
              </a:tr>
              <a:tr h="537784">
                <a:tc>
                  <a:txBody>
                    <a:bodyPr/>
                    <a:lstStyle/>
                    <a:p>
                      <a:pPr marL="0" marR="0">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Average employer contributions to ESOP per participant</a:t>
                      </a:r>
                    </a:p>
                  </a:txBody>
                  <a:tcPr marL="68580" marR="6858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$6,567</a:t>
                      </a:r>
                    </a:p>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(n=2,861)</a:t>
                      </a: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3062271"/>
                  </a:ext>
                </a:extLst>
              </a:tr>
              <a:tr h="370840">
                <a:tc>
                  <a:txBody>
                    <a:bodyPr/>
                    <a:lstStyle/>
                    <a:p>
                      <a:pPr marL="0" marR="0">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Average employer contribution to 401(k) per participant</a:t>
                      </a:r>
                    </a:p>
                  </a:txBody>
                  <a:tcPr marL="68580" marR="6858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 $2,507</a:t>
                      </a:r>
                    </a:p>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(n=286,899)</a:t>
                      </a: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356367764"/>
                  </a:ext>
                </a:extLst>
              </a:tr>
            </a:tbl>
          </a:graphicData>
        </a:graphic>
      </p:graphicFrame>
      <p:sp>
        <p:nvSpPr>
          <p:cNvPr id="5" name="Content Placeholder 2">
            <a:extLst>
              <a:ext uri="{FF2B5EF4-FFF2-40B4-BE49-F238E27FC236}">
                <a16:creationId xmlns:a16="http://schemas.microsoft.com/office/drawing/2014/main" id="{539F617B-019B-4286-B81F-443895FFA639}"/>
              </a:ext>
            </a:extLst>
          </p:cNvPr>
          <p:cNvSpPr txBox="1">
            <a:spLocks/>
          </p:cNvSpPr>
          <p:nvPr/>
        </p:nvSpPr>
        <p:spPr>
          <a:xfrm>
            <a:off x="748075" y="1444977"/>
            <a:ext cx="11063774" cy="480319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en-US" sz="2000" dirty="0">
                <a:solidFill>
                  <a:schemeClr val="accent1">
                    <a:lumMod val="50000"/>
                  </a:schemeClr>
                </a:solidFill>
                <a:latin typeface="Segoe UI" panose="020B0502040204020203" pitchFamily="34" charset="0"/>
                <a:cs typeface="Segoe UI" panose="020B0502040204020203" pitchFamily="34" charset="0"/>
              </a:rPr>
              <a:t>An important piece of the discussion of worker financial security is the challenge of being able to save at all. Here is we see that on average ESOP </a:t>
            </a:r>
            <a:r>
              <a:rPr lang="en-US" sz="2000" b="1" dirty="0">
                <a:solidFill>
                  <a:schemeClr val="accent1">
                    <a:lumMod val="50000"/>
                  </a:schemeClr>
                </a:solidFill>
                <a:latin typeface="Segoe UI" panose="020B0502040204020203" pitchFamily="34" charset="0"/>
                <a:cs typeface="Segoe UI" panose="020B0502040204020203" pitchFamily="34" charset="0"/>
              </a:rPr>
              <a:t>employers</a:t>
            </a:r>
            <a:r>
              <a:rPr lang="en-US" sz="2000" dirty="0">
                <a:solidFill>
                  <a:schemeClr val="accent1">
                    <a:lumMod val="50000"/>
                  </a:schemeClr>
                </a:solidFill>
                <a:latin typeface="Segoe UI" panose="020B0502040204020203" pitchFamily="34" charset="0"/>
                <a:cs typeface="Segoe UI" panose="020B0502040204020203" pitchFamily="34" charset="0"/>
              </a:rPr>
              <a:t> are contributing 2.6 times more than comparable conventional businesses. </a:t>
            </a:r>
          </a:p>
        </p:txBody>
      </p:sp>
    </p:spTree>
    <p:extLst>
      <p:ext uri="{BB962C8B-B14F-4D97-AF65-F5344CB8AC3E}">
        <p14:creationId xmlns:p14="http://schemas.microsoft.com/office/powerpoint/2010/main" val="2042991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a:xfrm>
            <a:off x="682171" y="685800"/>
            <a:ext cx="10675640" cy="1602407"/>
          </a:xfrm>
        </p:spPr>
        <p:txBody>
          <a:bodyPr>
            <a:normAutofit fontScale="90000"/>
          </a:bodyPr>
          <a:lstStyle/>
          <a:p>
            <a:r>
              <a:rPr lang="en-US" dirty="0"/>
              <a:t>Percentage of total contributions</a:t>
            </a:r>
            <a:br>
              <a:rPr lang="en-US" dirty="0"/>
            </a:br>
            <a:br>
              <a:rPr lang="en-US" dirty="0"/>
            </a:br>
            <a:r>
              <a:rPr lang="en-US" dirty="0"/>
              <a:t> </a:t>
            </a:r>
            <a:r>
              <a:rPr lang="en-US" sz="2200" b="0" dirty="0">
                <a:solidFill>
                  <a:schemeClr val="accent1">
                    <a:lumMod val="50000"/>
                  </a:schemeClr>
                </a:solidFill>
              </a:rPr>
              <a:t>The charts below illustrate the stark difference in how ESOPs can help workers build wealth.</a:t>
            </a:r>
            <a:r>
              <a:rPr lang="en-US" sz="2000" b="0" dirty="0">
                <a:solidFill>
                  <a:schemeClr val="accent1">
                    <a:lumMod val="50000"/>
                  </a:schemeClr>
                </a:solidFill>
              </a:rPr>
              <a:t> </a:t>
            </a:r>
            <a:r>
              <a:rPr lang="en-US" sz="3100" b="0" dirty="0">
                <a:solidFill>
                  <a:schemeClr val="accent1">
                    <a:lumMod val="50000"/>
                  </a:schemeClr>
                </a:solidFill>
              </a:rPr>
              <a:t> </a:t>
            </a:r>
            <a:r>
              <a:rPr lang="en-US" sz="3100" b="0" dirty="0">
                <a:solidFill>
                  <a:schemeClr val="tx1"/>
                </a:solidFill>
              </a:rPr>
              <a:t> </a:t>
            </a:r>
          </a:p>
        </p:txBody>
      </p:sp>
      <p:graphicFrame>
        <p:nvGraphicFramePr>
          <p:cNvPr id="7" name="Content Placeholder 6">
            <a:extLst>
              <a:ext uri="{FF2B5EF4-FFF2-40B4-BE49-F238E27FC236}">
                <a16:creationId xmlns:a16="http://schemas.microsoft.com/office/drawing/2014/main" id="{2AEA4740-9169-4572-A12A-356BE5441EB5}"/>
              </a:ext>
            </a:extLst>
          </p:cNvPr>
          <p:cNvGraphicFramePr>
            <a:graphicFrameLocks noGrp="1"/>
          </p:cNvGraphicFramePr>
          <p:nvPr>
            <p:ph idx="1"/>
            <p:extLst>
              <p:ext uri="{D42A27DB-BD31-4B8C-83A1-F6EECF244321}">
                <p14:modId xmlns:p14="http://schemas.microsoft.com/office/powerpoint/2010/main" val="2012183373"/>
              </p:ext>
            </p:extLst>
          </p:nvPr>
        </p:nvGraphicFramePr>
        <p:xfrm>
          <a:off x="1353456" y="2288207"/>
          <a:ext cx="5029200"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CC9BA31A-CA61-4657-9F45-8F69BD3C699B}"/>
              </a:ext>
            </a:extLst>
          </p:cNvPr>
          <p:cNvSpPr>
            <a:spLocks noGrp="1"/>
          </p:cNvSpPr>
          <p:nvPr>
            <p:ph type="sldNum" sz="quarter" idx="12"/>
          </p:nvPr>
        </p:nvSpPr>
        <p:spPr/>
        <p:txBody>
          <a:bodyPr/>
          <a:lstStyle/>
          <a:p>
            <a:fld id="{274C6C11-8DEC-414F-BA94-A6BDAF4BF282}" type="slidenum">
              <a:rPr lang="en-US" smtClean="0"/>
              <a:t>14</a:t>
            </a:fld>
            <a:endParaRPr lang="en-US"/>
          </a:p>
        </p:txBody>
      </p:sp>
      <p:graphicFrame>
        <p:nvGraphicFramePr>
          <p:cNvPr id="6" name="Content Placeholder 6">
            <a:extLst>
              <a:ext uri="{FF2B5EF4-FFF2-40B4-BE49-F238E27FC236}">
                <a16:creationId xmlns:a16="http://schemas.microsoft.com/office/drawing/2014/main" id="{7C2AD745-DE18-428C-A282-2C51A7DE57EF}"/>
              </a:ext>
            </a:extLst>
          </p:cNvPr>
          <p:cNvGraphicFramePr>
            <a:graphicFrameLocks/>
          </p:cNvGraphicFramePr>
          <p:nvPr>
            <p:extLst>
              <p:ext uri="{D42A27DB-BD31-4B8C-83A1-F6EECF244321}">
                <p14:modId xmlns:p14="http://schemas.microsoft.com/office/powerpoint/2010/main" val="2843710878"/>
              </p:ext>
            </p:extLst>
          </p:nvPr>
        </p:nvGraphicFramePr>
        <p:xfrm>
          <a:off x="6782649" y="2288207"/>
          <a:ext cx="5029200" cy="32004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a:extLst>
              <a:ext uri="{FF2B5EF4-FFF2-40B4-BE49-F238E27FC236}">
                <a16:creationId xmlns:a16="http://schemas.microsoft.com/office/drawing/2014/main" id="{FD9F9FB9-F7F0-4406-B89E-394E6E1A738C}"/>
              </a:ext>
            </a:extLst>
          </p:cNvPr>
          <p:cNvSpPr/>
          <p:nvPr/>
        </p:nvSpPr>
        <p:spPr>
          <a:xfrm>
            <a:off x="3026229" y="5729878"/>
            <a:ext cx="290286" cy="275772"/>
          </a:xfrm>
          <a:prstGeom prst="rect">
            <a:avLst/>
          </a:prstGeom>
          <a:solidFill>
            <a:srgbClr val="0035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85DB9F9-8A05-4F68-B506-F745EB3A4A2B}"/>
              </a:ext>
            </a:extLst>
          </p:cNvPr>
          <p:cNvSpPr/>
          <p:nvPr/>
        </p:nvSpPr>
        <p:spPr>
          <a:xfrm>
            <a:off x="6382656" y="5729878"/>
            <a:ext cx="290286" cy="27577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55660E8-6492-43C2-B07E-11E6B08B6AC0}"/>
              </a:ext>
            </a:extLst>
          </p:cNvPr>
          <p:cNvSpPr txBox="1"/>
          <p:nvPr/>
        </p:nvSpPr>
        <p:spPr>
          <a:xfrm>
            <a:off x="3258458" y="5683098"/>
            <a:ext cx="2721428" cy="369332"/>
          </a:xfrm>
          <a:prstGeom prst="rect">
            <a:avLst/>
          </a:prstGeom>
          <a:noFill/>
        </p:spPr>
        <p:txBody>
          <a:bodyPr wrap="square" rtlCol="0">
            <a:spAutoFit/>
          </a:bodyPr>
          <a:lstStyle/>
          <a:p>
            <a:r>
              <a:rPr lang="en-US" dirty="0">
                <a:latin typeface="Segoe UI" panose="020B0502040204020203" pitchFamily="34" charset="0"/>
                <a:cs typeface="Segoe UI" panose="020B0502040204020203" pitchFamily="34" charset="0"/>
              </a:rPr>
              <a:t> From employer</a:t>
            </a:r>
          </a:p>
        </p:txBody>
      </p:sp>
      <p:sp>
        <p:nvSpPr>
          <p:cNvPr id="10" name="TextBox 9">
            <a:extLst>
              <a:ext uri="{FF2B5EF4-FFF2-40B4-BE49-F238E27FC236}">
                <a16:creationId xmlns:a16="http://schemas.microsoft.com/office/drawing/2014/main" id="{90C7E85B-BB06-4F66-BEB1-2C092328B1F8}"/>
              </a:ext>
            </a:extLst>
          </p:cNvPr>
          <p:cNvSpPr txBox="1"/>
          <p:nvPr/>
        </p:nvSpPr>
        <p:spPr>
          <a:xfrm>
            <a:off x="6672942" y="5683098"/>
            <a:ext cx="2721428" cy="369332"/>
          </a:xfrm>
          <a:prstGeom prst="rect">
            <a:avLst/>
          </a:prstGeom>
          <a:noFill/>
        </p:spPr>
        <p:txBody>
          <a:bodyPr wrap="square" rtlCol="0">
            <a:spAutoFit/>
          </a:bodyPr>
          <a:lstStyle/>
          <a:p>
            <a:r>
              <a:rPr lang="en-US" dirty="0">
                <a:latin typeface="Segoe UI" panose="020B0502040204020203" pitchFamily="34" charset="0"/>
                <a:cs typeface="Segoe UI" panose="020B0502040204020203" pitchFamily="34" charset="0"/>
              </a:rPr>
              <a:t>From participant</a:t>
            </a:r>
          </a:p>
        </p:txBody>
      </p:sp>
    </p:spTree>
    <p:extLst>
      <p:ext uri="{BB962C8B-B14F-4D97-AF65-F5344CB8AC3E}">
        <p14:creationId xmlns:p14="http://schemas.microsoft.com/office/powerpoint/2010/main" val="856836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lstStyle/>
          <a:p>
            <a:r>
              <a:rPr lang="en-US" dirty="0"/>
              <a:t>Employer Contributions in 2020 </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rmAutofit/>
          </a:bodyPr>
          <a:lstStyle/>
          <a:p>
            <a:pPr lvl="1">
              <a:buFont typeface="Arial" panose="020B0604020202020204" pitchFamily="34" charset="0"/>
              <a:buChar char="•"/>
            </a:pPr>
            <a:endParaRPr lang="en-US" sz="2000" dirty="0"/>
          </a:p>
          <a:p>
            <a:pPr marL="128016" lvl="1" indent="0">
              <a:buNone/>
            </a:pPr>
            <a:endParaRPr lang="en-US" sz="2000" dirty="0"/>
          </a:p>
          <a:p>
            <a:pPr marL="128016" lvl="1" indent="0">
              <a:buNone/>
            </a:pPr>
            <a:endParaRPr lang="en-US" sz="2000" dirty="0"/>
          </a:p>
          <a:p>
            <a:pPr marL="128016" lvl="1" indent="0">
              <a:buNone/>
            </a:pPr>
            <a:endParaRPr lang="en-US" sz="2000" dirty="0"/>
          </a:p>
          <a:p>
            <a:pPr marL="128016" lvl="1" indent="0">
              <a:buNone/>
            </a:pPr>
            <a:endParaRPr lang="en-US" sz="2000" dirty="0"/>
          </a:p>
        </p:txBody>
      </p:sp>
      <p:sp>
        <p:nvSpPr>
          <p:cNvPr id="6" name="Slide Number Placeholder 5">
            <a:extLst>
              <a:ext uri="{FF2B5EF4-FFF2-40B4-BE49-F238E27FC236}">
                <a16:creationId xmlns:a16="http://schemas.microsoft.com/office/drawing/2014/main" id="{10DE3F56-6840-4CDC-90BF-F9F38F8F3C1F}"/>
              </a:ext>
            </a:extLst>
          </p:cNvPr>
          <p:cNvSpPr>
            <a:spLocks noGrp="1"/>
          </p:cNvSpPr>
          <p:nvPr>
            <p:ph type="sldNum" sz="quarter" idx="12"/>
          </p:nvPr>
        </p:nvSpPr>
        <p:spPr/>
        <p:txBody>
          <a:bodyPr/>
          <a:lstStyle/>
          <a:p>
            <a:fld id="{274C6C11-8DEC-414F-BA94-A6BDAF4BF282}" type="slidenum">
              <a:rPr lang="en-US" smtClean="0"/>
              <a:t>15</a:t>
            </a:fld>
            <a:endParaRPr lang="en-US"/>
          </a:p>
        </p:txBody>
      </p:sp>
      <p:graphicFrame>
        <p:nvGraphicFramePr>
          <p:cNvPr id="4" name="Table 4">
            <a:extLst>
              <a:ext uri="{FF2B5EF4-FFF2-40B4-BE49-F238E27FC236}">
                <a16:creationId xmlns:a16="http://schemas.microsoft.com/office/drawing/2014/main" id="{8005B979-5C25-4A59-BBA6-21153EDA7CFC}"/>
              </a:ext>
            </a:extLst>
          </p:cNvPr>
          <p:cNvGraphicFramePr>
            <a:graphicFrameLocks noGrp="1"/>
          </p:cNvGraphicFramePr>
          <p:nvPr>
            <p:extLst>
              <p:ext uri="{D42A27DB-BD31-4B8C-83A1-F6EECF244321}">
                <p14:modId xmlns:p14="http://schemas.microsoft.com/office/powerpoint/2010/main" val="2353924917"/>
              </p:ext>
            </p:extLst>
          </p:nvPr>
        </p:nvGraphicFramePr>
        <p:xfrm>
          <a:off x="3262017" y="3291550"/>
          <a:ext cx="6531839" cy="1768475"/>
        </p:xfrm>
        <a:graphic>
          <a:graphicData uri="http://schemas.openxmlformats.org/drawingml/2006/table">
            <a:tbl>
              <a:tblPr firstRow="1" bandRow="1">
                <a:tableStyleId>{69CF1AB2-1976-4502-BF36-3FF5EA218861}</a:tableStyleId>
              </a:tblPr>
              <a:tblGrid>
                <a:gridCol w="3383280">
                  <a:extLst>
                    <a:ext uri="{9D8B030D-6E8A-4147-A177-3AD203B41FA5}">
                      <a16:colId xmlns:a16="http://schemas.microsoft.com/office/drawing/2014/main" val="4214792865"/>
                    </a:ext>
                  </a:extLst>
                </a:gridCol>
                <a:gridCol w="3148559">
                  <a:extLst>
                    <a:ext uri="{9D8B030D-6E8A-4147-A177-3AD203B41FA5}">
                      <a16:colId xmlns:a16="http://schemas.microsoft.com/office/drawing/2014/main" val="3681136000"/>
                    </a:ext>
                  </a:extLst>
                </a:gridCol>
              </a:tblGrid>
              <a:tr h="0">
                <a:tc gridSpan="2">
                  <a:txBody>
                    <a:bodyPr/>
                    <a:lstStyle/>
                    <a:p>
                      <a:pPr algn="ctr"/>
                      <a:r>
                        <a:rPr lang="en-US" dirty="0">
                          <a:latin typeface="Segoe UI" panose="020B0502040204020203" pitchFamily="34" charset="0"/>
                          <a:cs typeface="Segoe UI" panose="020B0502040204020203" pitchFamily="34" charset="0"/>
                        </a:rPr>
                        <a:t>2020</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r"/>
                      <a:endParaRPr lang="en-US" dirty="0"/>
                    </a:p>
                  </a:txBody>
                  <a:tcPr/>
                </a:tc>
                <a:extLst>
                  <a:ext uri="{0D108BD9-81ED-4DB2-BD59-A6C34878D82A}">
                    <a16:rowId xmlns:a16="http://schemas.microsoft.com/office/drawing/2014/main" val="1741246129"/>
                  </a:ext>
                </a:extLst>
              </a:tr>
              <a:tr h="0">
                <a:tc>
                  <a:txBody>
                    <a:bodyPr/>
                    <a:lstStyle/>
                    <a:p>
                      <a:pPr marL="0" marR="0">
                        <a:lnSpc>
                          <a:spcPct val="107000"/>
                        </a:lnSpc>
                        <a:spcBef>
                          <a:spcPts val="0"/>
                        </a:spcBef>
                        <a:spcAft>
                          <a:spcPts val="0"/>
                        </a:spcAft>
                      </a:pPr>
                      <a:endParaRPr lang="en-US" sz="1800" kern="1200" dirty="0">
                        <a:solidFill>
                          <a:schemeClr val="dk1"/>
                        </a:solidFill>
                        <a:latin typeface="Segoe UI" panose="020B0502040204020203" pitchFamily="34" charset="0"/>
                        <a:ea typeface="+mn-ea"/>
                        <a:cs typeface="Segoe UI" panose="020B0502040204020203" pitchFamily="34" charset="0"/>
                      </a:endParaRPr>
                    </a:p>
                  </a:txBody>
                  <a:tcPr marL="68580" marR="6858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algn="r">
                        <a:lnSpc>
                          <a:spcPct val="107000"/>
                        </a:lnSpc>
                        <a:spcBef>
                          <a:spcPts val="0"/>
                        </a:spcBef>
                        <a:spcAft>
                          <a:spcPts val="0"/>
                        </a:spcAft>
                      </a:pPr>
                      <a:endParaRPr lang="en-US" sz="1800" kern="1200" dirty="0">
                        <a:solidFill>
                          <a:schemeClr val="dk1"/>
                        </a:solidFill>
                        <a:latin typeface="Segoe UI" panose="020B0502040204020203" pitchFamily="34" charset="0"/>
                        <a:ea typeface="+mn-ea"/>
                        <a:cs typeface="Segoe UI" panose="020B0502040204020203" pitchFamily="34"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60110"/>
                  </a:ext>
                </a:extLst>
              </a:tr>
              <a:tr h="537784">
                <a:tc>
                  <a:txBody>
                    <a:bodyPr/>
                    <a:lstStyle/>
                    <a:p>
                      <a:pPr marL="0" marR="0">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Average employer contributions to ESOP per participant</a:t>
                      </a:r>
                    </a:p>
                  </a:txBody>
                  <a:tcPr marL="68580" marR="6858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$7786</a:t>
                      </a:r>
                    </a:p>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(n=2,513)</a:t>
                      </a: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3062271"/>
                  </a:ext>
                </a:extLst>
              </a:tr>
              <a:tr h="370840">
                <a:tc>
                  <a:txBody>
                    <a:bodyPr/>
                    <a:lstStyle/>
                    <a:p>
                      <a:pPr marL="0" marR="0">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Average employer contribution to 401(k) per participant</a:t>
                      </a:r>
                    </a:p>
                  </a:txBody>
                  <a:tcPr marL="68580" marR="6858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 $2808</a:t>
                      </a:r>
                    </a:p>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(n=265,223)</a:t>
                      </a: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356367764"/>
                  </a:ext>
                </a:extLst>
              </a:tr>
            </a:tbl>
          </a:graphicData>
        </a:graphic>
      </p:graphicFrame>
      <p:sp>
        <p:nvSpPr>
          <p:cNvPr id="5" name="Content Placeholder 2">
            <a:extLst>
              <a:ext uri="{FF2B5EF4-FFF2-40B4-BE49-F238E27FC236}">
                <a16:creationId xmlns:a16="http://schemas.microsoft.com/office/drawing/2014/main" id="{539F617B-019B-4286-B81F-443895FFA639}"/>
              </a:ext>
            </a:extLst>
          </p:cNvPr>
          <p:cNvSpPr txBox="1">
            <a:spLocks/>
          </p:cNvSpPr>
          <p:nvPr/>
        </p:nvSpPr>
        <p:spPr>
          <a:xfrm>
            <a:off x="748075" y="1444977"/>
            <a:ext cx="11063774" cy="480319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en-US" sz="2000" dirty="0">
                <a:solidFill>
                  <a:schemeClr val="accent1">
                    <a:lumMod val="50000"/>
                  </a:schemeClr>
                </a:solidFill>
                <a:latin typeface="Segoe UI" panose="020B0502040204020203" pitchFamily="34" charset="0"/>
                <a:cs typeface="Segoe UI" panose="020B0502040204020203" pitchFamily="34" charset="0"/>
              </a:rPr>
              <a:t>Looking at average employer contributions again at the end of 2020, among those plans that have filed, we continue to see the advantage of S ESOPs for workers during a rough economic period. It is also indirect evidence of the likely advantage this conveys in terms of ESOP firms being able to retain employees during this time. </a:t>
            </a:r>
          </a:p>
        </p:txBody>
      </p:sp>
    </p:spTree>
    <p:extLst>
      <p:ext uri="{BB962C8B-B14F-4D97-AF65-F5344CB8AC3E}">
        <p14:creationId xmlns:p14="http://schemas.microsoft.com/office/powerpoint/2010/main" val="2861077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lstStyle/>
          <a:p>
            <a:r>
              <a:rPr lang="en-US" dirty="0"/>
              <a:t>Employment Changes</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rmAutofit/>
          </a:bodyPr>
          <a:lstStyle/>
          <a:p>
            <a:pPr marL="128016" lvl="1" indent="0">
              <a:buNone/>
            </a:pPr>
            <a:r>
              <a:rPr lang="en-US" sz="2000" dirty="0">
                <a:solidFill>
                  <a:schemeClr val="tx1"/>
                </a:solidFill>
              </a:rPr>
              <a:t>Clearly, the period from 2019 to 2020 was tumultuous for all types of firms.  </a:t>
            </a:r>
          </a:p>
          <a:p>
            <a:pPr marL="128016" lvl="1" indent="0">
              <a:buNone/>
            </a:pPr>
            <a:endParaRPr lang="en-US" sz="2000" dirty="0"/>
          </a:p>
          <a:p>
            <a:pPr marL="128016" lvl="1" indent="0">
              <a:buNone/>
            </a:pPr>
            <a:endParaRPr lang="en-US" sz="2000" dirty="0"/>
          </a:p>
        </p:txBody>
      </p:sp>
      <p:graphicFrame>
        <p:nvGraphicFramePr>
          <p:cNvPr id="4" name="Table 4">
            <a:extLst>
              <a:ext uri="{FF2B5EF4-FFF2-40B4-BE49-F238E27FC236}">
                <a16:creationId xmlns:a16="http://schemas.microsoft.com/office/drawing/2014/main" id="{8005B979-5C25-4A59-BBA6-21153EDA7CFC}"/>
              </a:ext>
            </a:extLst>
          </p:cNvPr>
          <p:cNvGraphicFramePr>
            <a:graphicFrameLocks noGrp="1"/>
          </p:cNvGraphicFramePr>
          <p:nvPr>
            <p:extLst>
              <p:ext uri="{D42A27DB-BD31-4B8C-83A1-F6EECF244321}">
                <p14:modId xmlns:p14="http://schemas.microsoft.com/office/powerpoint/2010/main" val="3032808345"/>
              </p:ext>
            </p:extLst>
          </p:nvPr>
        </p:nvGraphicFramePr>
        <p:xfrm>
          <a:off x="2785272" y="2541777"/>
          <a:ext cx="6438443" cy="3715150"/>
        </p:xfrm>
        <a:graphic>
          <a:graphicData uri="http://schemas.openxmlformats.org/drawingml/2006/table">
            <a:tbl>
              <a:tblPr firstRow="1" bandRow="1">
                <a:tableStyleId>{69CF1AB2-1976-4502-BF36-3FF5EA218861}</a:tableStyleId>
              </a:tblPr>
              <a:tblGrid>
                <a:gridCol w="2072401">
                  <a:extLst>
                    <a:ext uri="{9D8B030D-6E8A-4147-A177-3AD203B41FA5}">
                      <a16:colId xmlns:a16="http://schemas.microsoft.com/office/drawing/2014/main" val="509004833"/>
                    </a:ext>
                  </a:extLst>
                </a:gridCol>
                <a:gridCol w="2180626">
                  <a:extLst>
                    <a:ext uri="{9D8B030D-6E8A-4147-A177-3AD203B41FA5}">
                      <a16:colId xmlns:a16="http://schemas.microsoft.com/office/drawing/2014/main" val="3681136000"/>
                    </a:ext>
                  </a:extLst>
                </a:gridCol>
                <a:gridCol w="2185416">
                  <a:extLst>
                    <a:ext uri="{9D8B030D-6E8A-4147-A177-3AD203B41FA5}">
                      <a16:colId xmlns:a16="http://schemas.microsoft.com/office/drawing/2014/main" val="2104662037"/>
                    </a:ext>
                  </a:extLst>
                </a:gridCol>
              </a:tblGrid>
              <a:tr h="563653">
                <a:tc>
                  <a:txBody>
                    <a:bodyPr/>
                    <a:lstStyle/>
                    <a:p>
                      <a:pPr marL="0" marR="0">
                        <a:lnSpc>
                          <a:spcPct val="107000"/>
                        </a:lnSpc>
                        <a:spcBef>
                          <a:spcPts val="0"/>
                        </a:spcBef>
                        <a:spcAft>
                          <a:spcPts val="0"/>
                        </a:spcAft>
                      </a:pP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algn="ct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Net change in active plan participants from December 2019 to December 2020  </a:t>
                      </a:r>
                    </a:p>
                  </a:txBody>
                  <a:tcPr marL="0" marT="0"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lnSpc>
                          <a:spcPct val="107000"/>
                        </a:lnSpc>
                        <a:spcBef>
                          <a:spcPts val="0"/>
                        </a:spcBef>
                        <a:spcAft>
                          <a:spcPts val="0"/>
                        </a:spcAft>
                      </a:pP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1186487"/>
                  </a:ext>
                </a:extLst>
              </a:tr>
              <a:tr h="563653">
                <a:tc>
                  <a:txBody>
                    <a:bodyPr/>
                    <a:lstStyle/>
                    <a:p>
                      <a:pPr marL="0" marR="0">
                        <a:lnSpc>
                          <a:spcPct val="107000"/>
                        </a:lnSpc>
                        <a:spcBef>
                          <a:spcPts val="0"/>
                        </a:spcBef>
                        <a:spcAft>
                          <a:spcPts val="0"/>
                        </a:spcAft>
                      </a:pP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S ESOPs</a:t>
                      </a:r>
                    </a:p>
                  </a:txBody>
                  <a:tcPr marL="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401(k)s</a:t>
                      </a:r>
                    </a:p>
                  </a:txBody>
                  <a:tcPr marL="0" marT="0" marB="0">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760110"/>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Mean</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-3.6</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-4.6</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6367764"/>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10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r>
                        <a:rPr lang="en-US" sz="1600" kern="1200" baseline="30000" dirty="0">
                          <a:solidFill>
                            <a:schemeClr val="dk1"/>
                          </a:solidFill>
                          <a:latin typeface="Segoe UI" panose="020B0502040204020203" pitchFamily="34" charset="0"/>
                          <a:ea typeface="+mn-ea"/>
                          <a:cs typeface="Segoe UI" panose="020B0502040204020203" pitchFamily="34" charset="0"/>
                        </a:rPr>
                        <a:t> </a:t>
                      </a: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-18</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-5</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8135610"/>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25</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-4</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-4</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2834582"/>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50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0</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0</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7001412"/>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75</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6</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3</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5959579"/>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90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20</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9</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7564947"/>
                  </a:ext>
                </a:extLst>
              </a:tr>
              <a:tr h="369692">
                <a:tc>
                  <a:txBody>
                    <a:bodyPr/>
                    <a:lstStyle/>
                    <a:p>
                      <a:pPr marL="0" marR="0">
                        <a:lnSpc>
                          <a:spcPct val="107000"/>
                        </a:lnSpc>
                        <a:spcBef>
                          <a:spcPts val="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Number of plans (N)</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457200" algn="r">
                        <a:lnSpc>
                          <a:spcPct val="107000"/>
                        </a:lnSpc>
                        <a:spcBef>
                          <a:spcPts val="60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2,801</a:t>
                      </a:r>
                    </a:p>
                  </a:txBody>
                  <a:tcPr marL="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457200" algn="r">
                        <a:lnSpc>
                          <a:spcPct val="107000"/>
                        </a:lnSpc>
                        <a:spcBef>
                          <a:spcPts val="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294,111</a:t>
                      </a:r>
                    </a:p>
                  </a:txBody>
                  <a:tcPr marL="0" marT="0"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99963210"/>
                  </a:ext>
                </a:extLst>
              </a:tr>
            </a:tbl>
          </a:graphicData>
        </a:graphic>
      </p:graphicFrame>
      <p:sp>
        <p:nvSpPr>
          <p:cNvPr id="5" name="Content Placeholder 2">
            <a:extLst>
              <a:ext uri="{FF2B5EF4-FFF2-40B4-BE49-F238E27FC236}">
                <a16:creationId xmlns:a16="http://schemas.microsoft.com/office/drawing/2014/main" id="{539F617B-019B-4286-B81F-443895FFA639}"/>
              </a:ext>
            </a:extLst>
          </p:cNvPr>
          <p:cNvSpPr txBox="1">
            <a:spLocks/>
          </p:cNvSpPr>
          <p:nvPr/>
        </p:nvSpPr>
        <p:spPr>
          <a:xfrm>
            <a:off x="1198018" y="1715930"/>
            <a:ext cx="9720073" cy="480319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endParaRPr lang="en-US" b="1" dirty="0"/>
          </a:p>
        </p:txBody>
      </p:sp>
      <p:sp>
        <p:nvSpPr>
          <p:cNvPr id="6" name="Slide Number Placeholder 5">
            <a:extLst>
              <a:ext uri="{FF2B5EF4-FFF2-40B4-BE49-F238E27FC236}">
                <a16:creationId xmlns:a16="http://schemas.microsoft.com/office/drawing/2014/main" id="{A3207C0E-9F15-4867-B449-12F02D1220AA}"/>
              </a:ext>
            </a:extLst>
          </p:cNvPr>
          <p:cNvSpPr>
            <a:spLocks noGrp="1"/>
          </p:cNvSpPr>
          <p:nvPr>
            <p:ph type="sldNum" sz="quarter" idx="12"/>
          </p:nvPr>
        </p:nvSpPr>
        <p:spPr/>
        <p:txBody>
          <a:bodyPr/>
          <a:lstStyle/>
          <a:p>
            <a:fld id="{274C6C11-8DEC-414F-BA94-A6BDAF4BF282}" type="slidenum">
              <a:rPr lang="en-US" smtClean="0"/>
              <a:t>16</a:t>
            </a:fld>
            <a:endParaRPr lang="en-US"/>
          </a:p>
        </p:txBody>
      </p:sp>
    </p:spTree>
    <p:extLst>
      <p:ext uri="{BB962C8B-B14F-4D97-AF65-F5344CB8AC3E}">
        <p14:creationId xmlns:p14="http://schemas.microsoft.com/office/powerpoint/2010/main" val="1215953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lstStyle/>
          <a:p>
            <a:r>
              <a:rPr lang="en-US" dirty="0"/>
              <a:t>Employment Changes</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rmAutofit/>
          </a:bodyPr>
          <a:lstStyle/>
          <a:p>
            <a:pPr marL="128016" lvl="1" indent="0">
              <a:buNone/>
            </a:pPr>
            <a:r>
              <a:rPr lang="en-US" sz="2000" dirty="0"/>
              <a:t>Looking at the same data in terms of the percent change shows a somewhat similar pattern between the two groups overall.  </a:t>
            </a:r>
          </a:p>
          <a:p>
            <a:pPr marL="128016" lvl="1" indent="0">
              <a:buNone/>
            </a:pPr>
            <a:endParaRPr lang="en-US" sz="2000" dirty="0"/>
          </a:p>
        </p:txBody>
      </p:sp>
      <p:graphicFrame>
        <p:nvGraphicFramePr>
          <p:cNvPr id="4" name="Table 4">
            <a:extLst>
              <a:ext uri="{FF2B5EF4-FFF2-40B4-BE49-F238E27FC236}">
                <a16:creationId xmlns:a16="http://schemas.microsoft.com/office/drawing/2014/main" id="{8005B979-5C25-4A59-BBA6-21153EDA7CFC}"/>
              </a:ext>
            </a:extLst>
          </p:cNvPr>
          <p:cNvGraphicFramePr>
            <a:graphicFrameLocks noGrp="1"/>
          </p:cNvGraphicFramePr>
          <p:nvPr>
            <p:extLst>
              <p:ext uri="{D42A27DB-BD31-4B8C-83A1-F6EECF244321}">
                <p14:modId xmlns:p14="http://schemas.microsoft.com/office/powerpoint/2010/main" val="10114540"/>
              </p:ext>
            </p:extLst>
          </p:nvPr>
        </p:nvGraphicFramePr>
        <p:xfrm>
          <a:off x="2785272" y="2362112"/>
          <a:ext cx="6438443" cy="3915085"/>
        </p:xfrm>
        <a:graphic>
          <a:graphicData uri="http://schemas.openxmlformats.org/drawingml/2006/table">
            <a:tbl>
              <a:tblPr firstRow="1" bandRow="1">
                <a:tableStyleId>{69CF1AB2-1976-4502-BF36-3FF5EA218861}</a:tableStyleId>
              </a:tblPr>
              <a:tblGrid>
                <a:gridCol w="2072401">
                  <a:extLst>
                    <a:ext uri="{9D8B030D-6E8A-4147-A177-3AD203B41FA5}">
                      <a16:colId xmlns:a16="http://schemas.microsoft.com/office/drawing/2014/main" val="509004833"/>
                    </a:ext>
                  </a:extLst>
                </a:gridCol>
                <a:gridCol w="2180626">
                  <a:extLst>
                    <a:ext uri="{9D8B030D-6E8A-4147-A177-3AD203B41FA5}">
                      <a16:colId xmlns:a16="http://schemas.microsoft.com/office/drawing/2014/main" val="3681136000"/>
                    </a:ext>
                  </a:extLst>
                </a:gridCol>
                <a:gridCol w="2185416">
                  <a:extLst>
                    <a:ext uri="{9D8B030D-6E8A-4147-A177-3AD203B41FA5}">
                      <a16:colId xmlns:a16="http://schemas.microsoft.com/office/drawing/2014/main" val="2104662037"/>
                    </a:ext>
                  </a:extLst>
                </a:gridCol>
              </a:tblGrid>
              <a:tr h="563653">
                <a:tc>
                  <a:txBody>
                    <a:bodyPr/>
                    <a:lstStyle/>
                    <a:p>
                      <a:pPr marL="0" marR="0">
                        <a:lnSpc>
                          <a:spcPct val="107000"/>
                        </a:lnSpc>
                        <a:spcBef>
                          <a:spcPts val="0"/>
                        </a:spcBef>
                        <a:spcAft>
                          <a:spcPts val="0"/>
                        </a:spcAft>
                      </a:pP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algn="ct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Net percent change in active plan participants from December 2019 to December 2020  </a:t>
                      </a:r>
                    </a:p>
                  </a:txBody>
                  <a:tcPr marL="0" marT="0"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lnSpc>
                          <a:spcPct val="107000"/>
                        </a:lnSpc>
                        <a:spcBef>
                          <a:spcPts val="0"/>
                        </a:spcBef>
                        <a:spcAft>
                          <a:spcPts val="0"/>
                        </a:spcAft>
                      </a:pP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1186487"/>
                  </a:ext>
                </a:extLst>
              </a:tr>
              <a:tr h="563653">
                <a:tc>
                  <a:txBody>
                    <a:bodyPr/>
                    <a:lstStyle/>
                    <a:p>
                      <a:pPr marL="0" marR="0">
                        <a:lnSpc>
                          <a:spcPct val="107000"/>
                        </a:lnSpc>
                        <a:spcBef>
                          <a:spcPts val="0"/>
                        </a:spcBef>
                        <a:spcAft>
                          <a:spcPts val="0"/>
                        </a:spcAft>
                      </a:pP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S ESOPs</a:t>
                      </a:r>
                    </a:p>
                  </a:txBody>
                  <a:tcPr marL="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401(k)s</a:t>
                      </a:r>
                    </a:p>
                  </a:txBody>
                  <a:tcPr marL="0" marT="0" marB="0">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760110"/>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Mean</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-.01</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-.02</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6367764"/>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10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r>
                        <a:rPr lang="en-US" sz="1600" kern="1200" baseline="30000" dirty="0">
                          <a:solidFill>
                            <a:schemeClr val="dk1"/>
                          </a:solidFill>
                          <a:latin typeface="Segoe UI" panose="020B0502040204020203" pitchFamily="34" charset="0"/>
                          <a:ea typeface="+mn-ea"/>
                          <a:cs typeface="Segoe UI" panose="020B0502040204020203" pitchFamily="34" charset="0"/>
                        </a:rPr>
                        <a:t> </a:t>
                      </a:r>
                      <a:endParaRPr lang="en-US" sz="1600" kern="1200" dirty="0">
                        <a:solidFill>
                          <a:schemeClr val="dk1"/>
                        </a:solidFill>
                        <a:latin typeface="Segoe UI" panose="020B0502040204020203" pitchFamily="34" charset="0"/>
                        <a:ea typeface="+mn-ea"/>
                        <a:cs typeface="Segoe UI" panose="020B0502040204020203" pitchFamily="34" charset="0"/>
                      </a:endParaRP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-17</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-.27</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8135610"/>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25</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-.06</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-.11</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2834582"/>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50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.00</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.00</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7001412"/>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75</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.08</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.09</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5959579"/>
                  </a:ext>
                </a:extLst>
              </a:tr>
              <a:tr h="369692">
                <a:tc>
                  <a:txBody>
                    <a:bodyPr/>
                    <a:lstStyle/>
                    <a:p>
                      <a:pPr marL="0" marR="0">
                        <a:lnSpc>
                          <a:spcPct val="107000"/>
                        </a:lnSpc>
                        <a:spcBef>
                          <a:spcPts val="0"/>
                        </a:spcBef>
                        <a:spcAft>
                          <a:spcPts val="0"/>
                        </a:spcAft>
                      </a:pPr>
                      <a:r>
                        <a:rPr lang="en-US" sz="1600" kern="1200" dirty="0">
                          <a:solidFill>
                            <a:schemeClr val="dk1"/>
                          </a:solidFill>
                          <a:latin typeface="Segoe UI" panose="020B0502040204020203" pitchFamily="34" charset="0"/>
                          <a:ea typeface="+mn-ea"/>
                          <a:cs typeface="Segoe UI" panose="020B0502040204020203" pitchFamily="34" charset="0"/>
                        </a:rPr>
                        <a:t>90</a:t>
                      </a:r>
                      <a:r>
                        <a:rPr lang="en-US" sz="1600" kern="1200" baseline="30000" dirty="0">
                          <a:solidFill>
                            <a:schemeClr val="dk1"/>
                          </a:solidFill>
                          <a:latin typeface="Segoe UI" panose="020B0502040204020203" pitchFamily="34" charset="0"/>
                          <a:ea typeface="+mn-ea"/>
                          <a:cs typeface="Segoe UI" panose="020B0502040204020203" pitchFamily="34" charset="0"/>
                        </a:rPr>
                        <a:t>th</a:t>
                      </a:r>
                      <a:r>
                        <a:rPr lang="en-US" sz="1600" kern="1200" dirty="0">
                          <a:solidFill>
                            <a:schemeClr val="dk1"/>
                          </a:solidFill>
                          <a:latin typeface="Segoe UI" panose="020B0502040204020203" pitchFamily="34" charset="0"/>
                          <a:ea typeface="+mn-ea"/>
                          <a:cs typeface="Segoe UI" panose="020B0502040204020203" pitchFamily="34" charset="0"/>
                        </a:rPr>
                        <a:t> percentile</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spcBef>
                          <a:spcPts val="600"/>
                        </a:spcBef>
                      </a:pPr>
                      <a:r>
                        <a:rPr lang="en-US" sz="1600" b="0" i="0" u="none" strike="noStrike" dirty="0">
                          <a:solidFill>
                            <a:srgbClr val="000000"/>
                          </a:solidFill>
                          <a:effectLst/>
                          <a:latin typeface="Segoe UI" panose="020B0502040204020203" pitchFamily="34" charset="0"/>
                          <a:cs typeface="Segoe UI" panose="020B0502040204020203" pitchFamily="34" charset="0"/>
                        </a:rPr>
                        <a:t>.17</a:t>
                      </a:r>
                    </a:p>
                  </a:txBody>
                  <a:tcPr marL="0"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gn="r" fontAlgn="b"/>
                      <a:r>
                        <a:rPr lang="en-US" sz="1600" b="0" i="0" u="none" strike="noStrike" dirty="0">
                          <a:solidFill>
                            <a:srgbClr val="000000"/>
                          </a:solidFill>
                          <a:effectLst/>
                          <a:latin typeface="Segoe UI" panose="020B0502040204020203" pitchFamily="34" charset="0"/>
                          <a:cs typeface="Segoe UI" panose="020B0502040204020203" pitchFamily="34" charset="0"/>
                        </a:rPr>
                        <a:t>.22</a:t>
                      </a:r>
                    </a:p>
                  </a:txBody>
                  <a:tcPr marL="0" marT="9525"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7564947"/>
                  </a:ext>
                </a:extLst>
              </a:tr>
              <a:tr h="369692">
                <a:tc>
                  <a:txBody>
                    <a:bodyPr/>
                    <a:lstStyle/>
                    <a:p>
                      <a:pPr marL="0" marR="0">
                        <a:lnSpc>
                          <a:spcPct val="107000"/>
                        </a:lnSpc>
                        <a:spcBef>
                          <a:spcPts val="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Number of plans (N)</a:t>
                      </a:r>
                    </a:p>
                  </a:txBody>
                  <a:tcPr marL="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457200" algn="r">
                        <a:lnSpc>
                          <a:spcPct val="107000"/>
                        </a:lnSpc>
                        <a:spcBef>
                          <a:spcPts val="60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2,801</a:t>
                      </a:r>
                    </a:p>
                  </a:txBody>
                  <a:tcPr marL="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457200" algn="r">
                        <a:lnSpc>
                          <a:spcPct val="107000"/>
                        </a:lnSpc>
                        <a:spcBef>
                          <a:spcPts val="0"/>
                        </a:spcBef>
                        <a:spcAft>
                          <a:spcPts val="0"/>
                        </a:spcAft>
                      </a:pPr>
                      <a:r>
                        <a:rPr lang="en-US" sz="1600" b="1" kern="1200" dirty="0">
                          <a:solidFill>
                            <a:schemeClr val="dk1"/>
                          </a:solidFill>
                          <a:latin typeface="Segoe UI" panose="020B0502040204020203" pitchFamily="34" charset="0"/>
                          <a:ea typeface="+mn-ea"/>
                          <a:cs typeface="Segoe UI" panose="020B0502040204020203" pitchFamily="34" charset="0"/>
                        </a:rPr>
                        <a:t>294,111</a:t>
                      </a:r>
                    </a:p>
                  </a:txBody>
                  <a:tcPr marL="0" marT="0" marB="0" anchor="ctr">
                    <a:lnL w="3175"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99963210"/>
                  </a:ext>
                </a:extLst>
              </a:tr>
            </a:tbl>
          </a:graphicData>
        </a:graphic>
      </p:graphicFrame>
      <p:sp>
        <p:nvSpPr>
          <p:cNvPr id="5" name="Content Placeholder 2">
            <a:extLst>
              <a:ext uri="{FF2B5EF4-FFF2-40B4-BE49-F238E27FC236}">
                <a16:creationId xmlns:a16="http://schemas.microsoft.com/office/drawing/2014/main" id="{539F617B-019B-4286-B81F-443895FFA639}"/>
              </a:ext>
            </a:extLst>
          </p:cNvPr>
          <p:cNvSpPr txBox="1">
            <a:spLocks/>
          </p:cNvSpPr>
          <p:nvPr/>
        </p:nvSpPr>
        <p:spPr>
          <a:xfrm>
            <a:off x="1198018" y="1715930"/>
            <a:ext cx="9720073" cy="480319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endParaRPr lang="en-US" b="1" dirty="0"/>
          </a:p>
        </p:txBody>
      </p:sp>
      <p:sp>
        <p:nvSpPr>
          <p:cNvPr id="6" name="Slide Number Placeholder 5">
            <a:extLst>
              <a:ext uri="{FF2B5EF4-FFF2-40B4-BE49-F238E27FC236}">
                <a16:creationId xmlns:a16="http://schemas.microsoft.com/office/drawing/2014/main" id="{A3207C0E-9F15-4867-B449-12F02D1220AA}"/>
              </a:ext>
            </a:extLst>
          </p:cNvPr>
          <p:cNvSpPr>
            <a:spLocks noGrp="1"/>
          </p:cNvSpPr>
          <p:nvPr>
            <p:ph type="sldNum" sz="quarter" idx="12"/>
          </p:nvPr>
        </p:nvSpPr>
        <p:spPr/>
        <p:txBody>
          <a:bodyPr/>
          <a:lstStyle/>
          <a:p>
            <a:fld id="{274C6C11-8DEC-414F-BA94-A6BDAF4BF282}" type="slidenum">
              <a:rPr lang="en-US" smtClean="0"/>
              <a:t>17</a:t>
            </a:fld>
            <a:endParaRPr lang="en-US"/>
          </a:p>
        </p:txBody>
      </p:sp>
    </p:spTree>
    <p:extLst>
      <p:ext uri="{BB962C8B-B14F-4D97-AF65-F5344CB8AC3E}">
        <p14:creationId xmlns:p14="http://schemas.microsoft.com/office/powerpoint/2010/main" val="3517563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a:xfrm>
            <a:off x="682170" y="1337129"/>
            <a:ext cx="11313886" cy="4832821"/>
          </a:xfrm>
        </p:spPr>
        <p:txBody>
          <a:bodyPr>
            <a:normAutofit/>
          </a:bodyPr>
          <a:lstStyle/>
          <a:p>
            <a:endParaRPr lang="en-US" sz="2400" dirty="0"/>
          </a:p>
          <a:p>
            <a:r>
              <a:rPr lang="en-US" sz="2800" dirty="0"/>
              <a:t>Multivariate regression analysis controlling simultaneously for industry</a:t>
            </a:r>
            <a:r>
              <a:rPr lang="en-US" sz="2800" dirty="0">
                <a:solidFill>
                  <a:schemeClr val="tx2">
                    <a:lumMod val="50000"/>
                  </a:schemeClr>
                </a:solidFill>
              </a:rPr>
              <a:t>, geography, and size shows the coefficient for being an ESOP is 6.1 (p=.03) compared to </a:t>
            </a:r>
            <a:r>
              <a:rPr lang="en-US" sz="2800" dirty="0"/>
              <a:t>a comparable traditional business. This translates into ESOPs retaining or adding 6 participants on average to their plan. </a:t>
            </a:r>
          </a:p>
          <a:p>
            <a:r>
              <a:rPr lang="en-US" sz="2800" dirty="0">
                <a:solidFill>
                  <a:schemeClr val="tx2">
                    <a:lumMod val="50000"/>
                  </a:schemeClr>
                </a:solidFill>
              </a:rPr>
              <a:t>Of course, active participants </a:t>
            </a:r>
            <a:r>
              <a:rPr lang="en-US" sz="2800" dirty="0"/>
              <a:t>is not a perfect proxy for employment and our modeling cannot include performance measures like revenue. </a:t>
            </a:r>
          </a:p>
          <a:p>
            <a:r>
              <a:rPr lang="en-US" sz="2800" dirty="0"/>
              <a:t>Separate analysis shows that changes in active participants from 2019-2020 for each industry do correlate fairly closely with changes in total employment for that industry from BLS data (r</a:t>
            </a:r>
            <a:r>
              <a:rPr lang="en-US" sz="2800" baseline="30000" dirty="0"/>
              <a:t>2</a:t>
            </a:r>
            <a:r>
              <a:rPr lang="en-US" sz="2800" dirty="0"/>
              <a:t> = 0.65). </a:t>
            </a:r>
          </a:p>
          <a:p>
            <a:endParaRPr lang="en-US" sz="2800" dirty="0">
              <a:solidFill>
                <a:schemeClr val="tx2">
                  <a:lumMod val="50000"/>
                </a:schemeClr>
              </a:solidFill>
            </a:endParaRPr>
          </a:p>
          <a:p>
            <a:pPr marL="530352" lvl="1" indent="0">
              <a:buNone/>
            </a:pPr>
            <a:endParaRPr lang="en-US" sz="2400" dirty="0">
              <a:solidFill>
                <a:schemeClr val="tx2">
                  <a:lumMod val="50000"/>
                </a:schemeClr>
              </a:solidFill>
            </a:endParaRPr>
          </a:p>
        </p:txBody>
      </p:sp>
      <p:sp>
        <p:nvSpPr>
          <p:cNvPr id="4" name="Slide Number Placeholder 3">
            <a:extLst>
              <a:ext uri="{FF2B5EF4-FFF2-40B4-BE49-F238E27FC236}">
                <a16:creationId xmlns:a16="http://schemas.microsoft.com/office/drawing/2014/main" id="{E9420C3C-938E-4C2F-89A5-55D0FD15A2B6}"/>
              </a:ext>
            </a:extLst>
          </p:cNvPr>
          <p:cNvSpPr>
            <a:spLocks noGrp="1"/>
          </p:cNvSpPr>
          <p:nvPr>
            <p:ph type="sldNum" sz="quarter" idx="12"/>
          </p:nvPr>
        </p:nvSpPr>
        <p:spPr/>
        <p:txBody>
          <a:bodyPr/>
          <a:lstStyle/>
          <a:p>
            <a:fld id="{274C6C11-8DEC-414F-BA94-A6BDAF4BF282}" type="slidenum">
              <a:rPr lang="en-US" smtClean="0"/>
              <a:t>18</a:t>
            </a:fld>
            <a:endParaRPr lang="en-US"/>
          </a:p>
        </p:txBody>
      </p:sp>
      <p:sp>
        <p:nvSpPr>
          <p:cNvPr id="5" name="Title 1">
            <a:extLst>
              <a:ext uri="{FF2B5EF4-FFF2-40B4-BE49-F238E27FC236}">
                <a16:creationId xmlns:a16="http://schemas.microsoft.com/office/drawing/2014/main" id="{C50845B7-B865-4C2C-B7D7-BBD4EBF42E7B}"/>
              </a:ext>
            </a:extLst>
          </p:cNvPr>
          <p:cNvSpPr>
            <a:spLocks noGrp="1"/>
          </p:cNvSpPr>
          <p:nvPr>
            <p:ph type="title"/>
          </p:nvPr>
        </p:nvSpPr>
        <p:spPr>
          <a:xfrm>
            <a:off x="682170" y="685800"/>
            <a:ext cx="10852103" cy="651329"/>
          </a:xfrm>
        </p:spPr>
        <p:txBody>
          <a:bodyPr>
            <a:normAutofit fontScale="90000"/>
          </a:bodyPr>
          <a:lstStyle/>
          <a:p>
            <a:r>
              <a:rPr lang="en-US" dirty="0"/>
              <a:t>Being an ESOP is associated with a measurable resiliency</a:t>
            </a:r>
            <a:r>
              <a:rPr lang="en-US" sz="3200" b="1" dirty="0"/>
              <a:t>. </a:t>
            </a:r>
            <a:br>
              <a:rPr lang="en-US" sz="3200" b="1" dirty="0"/>
            </a:br>
            <a:br>
              <a:rPr lang="en-US" sz="3200" b="1" dirty="0"/>
            </a:br>
            <a:br>
              <a:rPr lang="en-US" sz="3200" b="1" dirty="0"/>
            </a:br>
            <a:endParaRPr lang="en-US" dirty="0"/>
          </a:p>
        </p:txBody>
      </p:sp>
    </p:spTree>
    <p:extLst>
      <p:ext uri="{BB962C8B-B14F-4D97-AF65-F5344CB8AC3E}">
        <p14:creationId xmlns:p14="http://schemas.microsoft.com/office/powerpoint/2010/main" val="101902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vert="horz" lIns="91440" tIns="45720" rIns="91440" bIns="45720" rtlCol="0" anchor="ctr">
            <a:normAutofit/>
          </a:bodyPr>
          <a:lstStyle/>
          <a:p>
            <a:r>
              <a:rPr lang="en-US" dirty="0"/>
              <a:t>Introduction </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rmAutofit/>
          </a:bodyPr>
          <a:lstStyle/>
          <a:p>
            <a:pPr marL="0" indent="0">
              <a:buNone/>
            </a:pPr>
            <a:r>
              <a:rPr lang="en-US" dirty="0"/>
              <a:t>The pandemic and shutdowns provide an opportunity to examine how businesses dealt with a once-in-a-generation economic shock. </a:t>
            </a:r>
            <a:r>
              <a:rPr lang="en-US" dirty="0">
                <a:effectLst/>
                <a:ea typeface="Calibri" panose="020F0502020204030204" pitchFamily="34" charset="0"/>
              </a:rPr>
              <a:t>Depending on their industry, businesses struggled with weathering the storm or, conversely, with having the capacity to capitalize on new opportunities. </a:t>
            </a:r>
          </a:p>
          <a:p>
            <a:pPr marL="0" indent="0">
              <a:buNone/>
            </a:pPr>
            <a:r>
              <a:rPr lang="en-US" b="1" dirty="0">
                <a:effectLst/>
                <a:ea typeface="Calibri" panose="020F0502020204030204" pitchFamily="34" charset="0"/>
              </a:rPr>
              <a:t>Given the nature and purpose of ESOPs and the forward-looking company culture that often accompanies them, </a:t>
            </a:r>
            <a:r>
              <a:rPr lang="en-US" b="1" dirty="0">
                <a:ea typeface="Calibri" panose="020F0502020204030204" pitchFamily="34" charset="0"/>
              </a:rPr>
              <a:t>there is strong reason </a:t>
            </a:r>
            <a:r>
              <a:rPr lang="en-US" b="1" dirty="0">
                <a:effectLst/>
                <a:ea typeface="Calibri" panose="020F0502020204030204" pitchFamily="34" charset="0"/>
              </a:rPr>
              <a:t>to believe that having an ESOP in place prior to the worst of the crisis helped businesses not just survive but for many take the best advantage of growth opportunities more so than their conventional counterpoints. </a:t>
            </a:r>
          </a:p>
          <a:p>
            <a:r>
              <a:rPr lang="en-US" dirty="0">
                <a:ea typeface="Calibri" panose="020F0502020204030204" pitchFamily="34" charset="0"/>
              </a:rPr>
              <a:t>R</a:t>
            </a:r>
            <a:r>
              <a:rPr lang="en-US" dirty="0">
                <a:effectLst/>
                <a:ea typeface="Calibri" panose="020F0502020204030204" pitchFamily="34" charset="0"/>
              </a:rPr>
              <a:t>ecent survey findings from </a:t>
            </a:r>
            <a:r>
              <a:rPr lang="en-US" dirty="0">
                <a:effectLst/>
                <a:ea typeface="Calibri" panose="020F0502020204030204" pitchFamily="34" charset="0"/>
                <a:hlinkClick r:id="rId2"/>
              </a:rPr>
              <a:t>Zogby on behalf of ESCA</a:t>
            </a:r>
            <a:r>
              <a:rPr lang="en-US" dirty="0">
                <a:effectLst/>
                <a:ea typeface="Calibri" panose="020F0502020204030204" pitchFamily="34" charset="0"/>
              </a:rPr>
              <a:t> provided evidence that employee ownership was a strong buffer for workers during the pandemic. </a:t>
            </a:r>
            <a:endParaRPr lang="en-US" dirty="0"/>
          </a:p>
          <a:p>
            <a:pPr marL="0" indent="0">
              <a:buNone/>
            </a:pPr>
            <a:r>
              <a:rPr lang="en-US" sz="2000" dirty="0"/>
              <a:t>This first-of-its kind project draws on a comprehensive analysis of more than 300,000 </a:t>
            </a:r>
            <a:r>
              <a:rPr lang="en-US" dirty="0"/>
              <a:t>plan f</a:t>
            </a:r>
            <a:r>
              <a:rPr lang="en-US" sz="2000" dirty="0"/>
              <a:t>ilings, covering more than 43 million employees. This includes a longitudinal analysis connecting the same plans across </a:t>
            </a:r>
            <a:r>
              <a:rPr lang="en-US" dirty="0"/>
              <a:t>the period </a:t>
            </a:r>
            <a:r>
              <a:rPr lang="en-US" sz="2000" dirty="0"/>
              <a:t>in December 2019 when the pandemic had not yet begun, to December 2020 while the U.S. economy remained in its grip.</a:t>
            </a:r>
          </a:p>
          <a:p>
            <a:pPr marL="0" indent="0">
              <a:buNone/>
            </a:pPr>
            <a:endParaRPr lang="en-US" sz="2000" dirty="0"/>
          </a:p>
          <a:p>
            <a:pPr>
              <a:lnSpc>
                <a:spcPct val="107000"/>
              </a:lnSpc>
              <a:spcBef>
                <a:spcPts val="0"/>
              </a:spcBef>
              <a:spcAft>
                <a:spcPts val="800"/>
              </a:spcAft>
            </a:pPr>
            <a:endParaRPr lang="en-US" dirty="0">
              <a:ea typeface="Calibri" panose="020F0502020204030204" pitchFamily="34" charset="0"/>
            </a:endParaRPr>
          </a:p>
          <a:p>
            <a:pPr>
              <a:lnSpc>
                <a:spcPct val="107000"/>
              </a:lnSpc>
              <a:spcBef>
                <a:spcPts val="0"/>
              </a:spcBef>
              <a:spcAft>
                <a:spcPts val="800"/>
              </a:spcAft>
            </a:pPr>
            <a:endParaRPr lang="en-US" dirty="0">
              <a:effectLst/>
              <a:ea typeface="Calibri" panose="020F0502020204030204" pitchFamily="34" charset="0"/>
            </a:endParaRPr>
          </a:p>
          <a:p>
            <a:pPr>
              <a:lnSpc>
                <a:spcPct val="107000"/>
              </a:lnSpc>
              <a:spcBef>
                <a:spcPts val="0"/>
              </a:spcBef>
              <a:spcAft>
                <a:spcPts val="800"/>
              </a:spcAft>
            </a:pPr>
            <a:endParaRPr lang="en-US" sz="2200" dirty="0"/>
          </a:p>
        </p:txBody>
      </p:sp>
      <p:sp>
        <p:nvSpPr>
          <p:cNvPr id="4" name="Slide Number Placeholder 3">
            <a:extLst>
              <a:ext uri="{FF2B5EF4-FFF2-40B4-BE49-F238E27FC236}">
                <a16:creationId xmlns:a16="http://schemas.microsoft.com/office/drawing/2014/main" id="{7059F765-34F5-4B96-9AE3-27919EA9511E}"/>
              </a:ext>
            </a:extLst>
          </p:cNvPr>
          <p:cNvSpPr>
            <a:spLocks noGrp="1"/>
          </p:cNvSpPr>
          <p:nvPr>
            <p:ph type="sldNum" sz="quarter" idx="12"/>
          </p:nvPr>
        </p:nvSpPr>
        <p:spPr/>
        <p:txBody>
          <a:bodyPr/>
          <a:lstStyle/>
          <a:p>
            <a:fld id="{274C6C11-8DEC-414F-BA94-A6BDAF4BF282}" type="slidenum">
              <a:rPr lang="en-US" smtClean="0"/>
              <a:t>2</a:t>
            </a:fld>
            <a:endParaRPr lang="en-US" dirty="0"/>
          </a:p>
        </p:txBody>
      </p:sp>
    </p:spTree>
    <p:extLst>
      <p:ext uri="{BB962C8B-B14F-4D97-AF65-F5344CB8AC3E}">
        <p14:creationId xmlns:p14="http://schemas.microsoft.com/office/powerpoint/2010/main" val="553284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lstStyle/>
          <a:p>
            <a:r>
              <a:rPr lang="en-US" dirty="0"/>
              <a:t>Summary of Findings</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Autofit/>
          </a:bodyPr>
          <a:lstStyle/>
          <a:p>
            <a:pPr marL="342900" indent="-342900">
              <a:buFont typeface="Wingdings" panose="05000000000000000000" pitchFamily="2" charset="2"/>
              <a:buChar char="§"/>
            </a:pPr>
            <a:r>
              <a:rPr lang="en-US" sz="2200" dirty="0"/>
              <a:t>Overall, we find measurable evidence of this resiliency in </a:t>
            </a:r>
            <a:r>
              <a:rPr lang="en-US" sz="2200" b="1" dirty="0"/>
              <a:t>greater financial security for employees heading into and during the pandemic, and job retention at the firm level compared to comparable conventional firms. </a:t>
            </a:r>
          </a:p>
          <a:p>
            <a:pPr marL="342900" indent="-342900">
              <a:buFont typeface="Wingdings" panose="05000000000000000000" pitchFamily="2" charset="2"/>
              <a:buChar char="§"/>
            </a:pPr>
            <a:r>
              <a:rPr lang="en-US" sz="2200" dirty="0"/>
              <a:t>Before the pandemic, the average ESOP account balance at an S ESOP was more than </a:t>
            </a:r>
            <a:r>
              <a:rPr lang="en-US" sz="2200" b="1" dirty="0"/>
              <a:t>double</a:t>
            </a:r>
            <a:r>
              <a:rPr lang="en-US" sz="2200" dirty="0"/>
              <a:t> compared to the average account balance at a comparable conventional firm ($132k vs. 64k). See slide 9.  </a:t>
            </a:r>
          </a:p>
          <a:p>
            <a:pPr marL="342900" indent="-342900">
              <a:buFont typeface="Wingdings" panose="05000000000000000000" pitchFamily="2" charset="2"/>
              <a:buChar char="§"/>
            </a:pPr>
            <a:r>
              <a:rPr lang="en-US" sz="2200" dirty="0"/>
              <a:t>Controlling for company size, industry, and region, the ESOP advantage is an </a:t>
            </a:r>
            <a:r>
              <a:rPr lang="en-US" sz="2200" b="1" dirty="0"/>
              <a:t>estimated $67,000</a:t>
            </a:r>
            <a:r>
              <a:rPr lang="en-US" sz="2200" dirty="0"/>
              <a:t> more assets in the average account balance. See slide 12.  </a:t>
            </a:r>
          </a:p>
          <a:p>
            <a:pPr marL="1257300" lvl="1" indent="-342900">
              <a:buFont typeface="Wingdings" panose="05000000000000000000" pitchFamily="2" charset="2"/>
              <a:buChar char="§"/>
            </a:pPr>
            <a:r>
              <a:rPr lang="en-US" sz="2200" dirty="0"/>
              <a:t>This is remarkable given the context that </a:t>
            </a:r>
            <a:r>
              <a:rPr lang="en-US" sz="2200" b="1" dirty="0"/>
              <a:t>just over half (50.5) of American families have a retirement account at all.</a:t>
            </a:r>
            <a:r>
              <a:rPr lang="en-US" sz="2200" dirty="0"/>
              <a:t> Among those that do, the median account value was $65,000 (Survey of Consumer Finances, 2019)</a:t>
            </a:r>
          </a:p>
          <a:p>
            <a:endParaRPr lang="en-US" sz="2200" dirty="0"/>
          </a:p>
          <a:p>
            <a:endParaRPr lang="en-US" sz="2200" dirty="0"/>
          </a:p>
          <a:p>
            <a:pPr marL="470916" lvl="1" indent="-342900"/>
            <a:endParaRPr lang="en-US" sz="2200" dirty="0"/>
          </a:p>
        </p:txBody>
      </p:sp>
      <p:sp>
        <p:nvSpPr>
          <p:cNvPr id="4" name="Slide Number Placeholder 3">
            <a:extLst>
              <a:ext uri="{FF2B5EF4-FFF2-40B4-BE49-F238E27FC236}">
                <a16:creationId xmlns:a16="http://schemas.microsoft.com/office/drawing/2014/main" id="{E5FA7886-AB4B-4A51-8140-8C0036AF0E14}"/>
              </a:ext>
            </a:extLst>
          </p:cNvPr>
          <p:cNvSpPr>
            <a:spLocks noGrp="1"/>
          </p:cNvSpPr>
          <p:nvPr>
            <p:ph type="sldNum" sz="quarter" idx="12"/>
          </p:nvPr>
        </p:nvSpPr>
        <p:spPr/>
        <p:txBody>
          <a:bodyPr/>
          <a:lstStyle/>
          <a:p>
            <a:fld id="{274C6C11-8DEC-414F-BA94-A6BDAF4BF282}" type="slidenum">
              <a:rPr lang="en-US" smtClean="0"/>
              <a:t>3</a:t>
            </a:fld>
            <a:endParaRPr lang="en-US"/>
          </a:p>
        </p:txBody>
      </p:sp>
    </p:spTree>
    <p:extLst>
      <p:ext uri="{BB962C8B-B14F-4D97-AF65-F5344CB8AC3E}">
        <p14:creationId xmlns:p14="http://schemas.microsoft.com/office/powerpoint/2010/main" val="1185998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lstStyle/>
          <a:p>
            <a:r>
              <a:rPr lang="en-US" dirty="0"/>
              <a:t>Summary of Findings</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Autofit/>
          </a:bodyPr>
          <a:lstStyle/>
          <a:p>
            <a:pPr marL="342900" indent="-342900">
              <a:buFont typeface="Wingdings" panose="05000000000000000000" pitchFamily="2" charset="2"/>
              <a:buChar char="§"/>
            </a:pPr>
            <a:r>
              <a:rPr lang="en-US" sz="2400" dirty="0"/>
              <a:t>The average yearly </a:t>
            </a:r>
            <a:r>
              <a:rPr lang="en-US" sz="2400" b="1" dirty="0"/>
              <a:t>employer</a:t>
            </a:r>
            <a:r>
              <a:rPr lang="en-US" sz="2400" dirty="0"/>
              <a:t> contribution to the ESOP was </a:t>
            </a:r>
            <a:r>
              <a:rPr lang="en-US" sz="2400" b="1" dirty="0"/>
              <a:t>2.6 times</a:t>
            </a:r>
            <a:r>
              <a:rPr lang="en-US" sz="2400" dirty="0"/>
              <a:t> that of companies offering a 401(k) ($6,567 vs. $2,507). See slide 13. </a:t>
            </a:r>
          </a:p>
          <a:p>
            <a:endParaRPr lang="en-US" sz="2400" dirty="0"/>
          </a:p>
          <a:p>
            <a:pPr marL="342900" indent="-342900">
              <a:buFont typeface="Wingdings" panose="05000000000000000000" pitchFamily="2" charset="2"/>
              <a:buChar char="§"/>
            </a:pPr>
            <a:r>
              <a:rPr lang="en-US" sz="2400" b="1" dirty="0"/>
              <a:t>94%</a:t>
            </a:r>
            <a:r>
              <a:rPr lang="en-US" sz="2400" dirty="0"/>
              <a:t> of total contributions to ESOPs came from the employer, compared to </a:t>
            </a:r>
            <a:r>
              <a:rPr lang="en-US" sz="2400" b="1" dirty="0"/>
              <a:t>31%</a:t>
            </a:r>
            <a:r>
              <a:rPr lang="en-US" sz="2400" dirty="0"/>
              <a:t> for 401(k) plans. See slide 14.</a:t>
            </a:r>
          </a:p>
          <a:p>
            <a:r>
              <a:rPr lang="en-US" sz="2400" dirty="0"/>
              <a:t> </a:t>
            </a:r>
          </a:p>
          <a:p>
            <a:pPr marL="342900" indent="-342900">
              <a:buFont typeface="Wingdings" panose="05000000000000000000" pitchFamily="2" charset="2"/>
              <a:buChar char="§"/>
            </a:pPr>
            <a:r>
              <a:rPr lang="en-US" sz="2400" dirty="0"/>
              <a:t>Using active participants as a proxy for employment, and controlling for company size, industry, and region, being an ESOP is associated with retaining or adding an additional </a:t>
            </a:r>
            <a:r>
              <a:rPr lang="en-US" sz="2400" b="1" dirty="0"/>
              <a:t>6 employees </a:t>
            </a:r>
            <a:r>
              <a:rPr lang="en-US" sz="2400" dirty="0"/>
              <a:t>from 2019 to 2020, compared to non-ESOP employers. See slide 18. </a:t>
            </a:r>
          </a:p>
          <a:p>
            <a:endParaRPr lang="en-US" sz="2400" dirty="0"/>
          </a:p>
          <a:p>
            <a:endParaRPr lang="en-US" sz="2400" dirty="0"/>
          </a:p>
          <a:p>
            <a:pPr marL="470916" lvl="1" indent="-342900"/>
            <a:endParaRPr lang="en-US" sz="2400" dirty="0"/>
          </a:p>
        </p:txBody>
      </p:sp>
      <p:sp>
        <p:nvSpPr>
          <p:cNvPr id="4" name="Slide Number Placeholder 3">
            <a:extLst>
              <a:ext uri="{FF2B5EF4-FFF2-40B4-BE49-F238E27FC236}">
                <a16:creationId xmlns:a16="http://schemas.microsoft.com/office/drawing/2014/main" id="{E5FA7886-AB4B-4A51-8140-8C0036AF0E14}"/>
              </a:ext>
            </a:extLst>
          </p:cNvPr>
          <p:cNvSpPr>
            <a:spLocks noGrp="1"/>
          </p:cNvSpPr>
          <p:nvPr>
            <p:ph type="sldNum" sz="quarter" idx="12"/>
          </p:nvPr>
        </p:nvSpPr>
        <p:spPr/>
        <p:txBody>
          <a:bodyPr/>
          <a:lstStyle/>
          <a:p>
            <a:fld id="{274C6C11-8DEC-414F-BA94-A6BDAF4BF282}" type="slidenum">
              <a:rPr lang="en-US" smtClean="0"/>
              <a:t>4</a:t>
            </a:fld>
            <a:endParaRPr lang="en-US"/>
          </a:p>
        </p:txBody>
      </p:sp>
    </p:spTree>
    <p:extLst>
      <p:ext uri="{BB962C8B-B14F-4D97-AF65-F5344CB8AC3E}">
        <p14:creationId xmlns:p14="http://schemas.microsoft.com/office/powerpoint/2010/main" val="2643736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lstStyle/>
          <a:p>
            <a:r>
              <a:rPr lang="en-US" dirty="0"/>
              <a:t>Data </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rmAutofit/>
          </a:bodyPr>
          <a:lstStyle/>
          <a:p>
            <a:r>
              <a:rPr lang="en-US" sz="2000" dirty="0">
                <a:effectLst/>
                <a:ea typeface="Calibri" panose="020F0502020204030204" pitchFamily="34" charset="0"/>
              </a:rPr>
              <a:t>Every business with a qualified retirement plan is required to file a form with details about the plan with the federal government. </a:t>
            </a:r>
          </a:p>
          <a:p>
            <a:r>
              <a:rPr lang="en-US" dirty="0"/>
              <a:t>The data from these filings is objective and covers all businesses instead of just a sample of them. </a:t>
            </a:r>
            <a:endParaRPr lang="en-US" sz="2000" dirty="0"/>
          </a:p>
          <a:p>
            <a:r>
              <a:rPr lang="en-US" sz="2000" dirty="0"/>
              <a:t>The data also enables researchers to control for factors such as company industry and size, meaning observed differences between ESOPs and non-ESOPs are not merely outgrowths of ESOPs being </a:t>
            </a:r>
            <a:r>
              <a:rPr lang="en-US" dirty="0"/>
              <a:t>more or less prevalent </a:t>
            </a:r>
            <a:r>
              <a:rPr lang="en-US" sz="2000" dirty="0"/>
              <a:t>in certain types of companies.</a:t>
            </a:r>
          </a:p>
          <a:p>
            <a:r>
              <a:rPr lang="en-US" dirty="0"/>
              <a:t>Our data source is the Department of Labor’s Form 5500 and Form 5500-SF EFAST filing data, accessed September - November 2021. </a:t>
            </a:r>
            <a:r>
              <a:rPr lang="en-US" dirty="0">
                <a:hlinkClick r:id="rId2"/>
              </a:rPr>
              <a:t>https://www.dol.gov/agencies/ebsa/about-ebsa/our-activities/public-disclosure/foia/form-5500-datasets</a:t>
            </a:r>
            <a:r>
              <a:rPr lang="en-US" dirty="0"/>
              <a:t> </a:t>
            </a:r>
          </a:p>
          <a:p>
            <a:endParaRPr lang="en-US" dirty="0"/>
          </a:p>
        </p:txBody>
      </p:sp>
      <p:sp>
        <p:nvSpPr>
          <p:cNvPr id="5" name="Slide Number Placeholder 4">
            <a:extLst>
              <a:ext uri="{FF2B5EF4-FFF2-40B4-BE49-F238E27FC236}">
                <a16:creationId xmlns:a16="http://schemas.microsoft.com/office/drawing/2014/main" id="{7ACDFEB5-B151-4398-8C64-86655681DED4}"/>
              </a:ext>
            </a:extLst>
          </p:cNvPr>
          <p:cNvSpPr>
            <a:spLocks noGrp="1"/>
          </p:cNvSpPr>
          <p:nvPr>
            <p:ph type="sldNum" sz="quarter" idx="12"/>
          </p:nvPr>
        </p:nvSpPr>
        <p:spPr/>
        <p:txBody>
          <a:bodyPr/>
          <a:lstStyle/>
          <a:p>
            <a:fld id="{274C6C11-8DEC-414F-BA94-A6BDAF4BF282}" type="slidenum">
              <a:rPr lang="en-US" smtClean="0"/>
              <a:t>5</a:t>
            </a:fld>
            <a:endParaRPr lang="en-US"/>
          </a:p>
        </p:txBody>
      </p:sp>
    </p:spTree>
    <p:extLst>
      <p:ext uri="{BB962C8B-B14F-4D97-AF65-F5344CB8AC3E}">
        <p14:creationId xmlns:p14="http://schemas.microsoft.com/office/powerpoint/2010/main" val="3648569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vert="horz" lIns="91440" tIns="45720" rIns="91440" bIns="45720" rtlCol="0" anchor="ctr">
            <a:normAutofit/>
          </a:bodyPr>
          <a:lstStyle/>
          <a:p>
            <a:r>
              <a:rPr lang="en-US" dirty="0"/>
              <a:t>Measuring Resiliency </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a:xfrm>
            <a:off x="682171" y="1208792"/>
            <a:ext cx="11313886" cy="4832821"/>
          </a:xfrm>
        </p:spPr>
        <p:txBody>
          <a:bodyPr>
            <a:noAutofit/>
          </a:bodyPr>
          <a:lstStyle/>
          <a:p>
            <a:endParaRPr lang="en-US" sz="2200" dirty="0"/>
          </a:p>
          <a:p>
            <a:pPr marL="342900" indent="-342900">
              <a:buFont typeface="Wingdings" panose="05000000000000000000" pitchFamily="2" charset="2"/>
              <a:buChar char="§"/>
            </a:pPr>
            <a:r>
              <a:rPr lang="en-US" sz="2200" b="1" dirty="0">
                <a:ea typeface="Calibri" panose="020F0502020204030204" pitchFamily="34" charset="0"/>
              </a:rPr>
              <a:t>Workers financial cushion during the pandemic</a:t>
            </a:r>
            <a:r>
              <a:rPr lang="en-US" sz="2200" dirty="0">
                <a:ea typeface="Calibri" panose="020F0502020204030204" pitchFamily="34" charset="0"/>
              </a:rPr>
              <a:t>: Average account balances as of December 2019 and December 2020;</a:t>
            </a:r>
          </a:p>
          <a:p>
            <a:endParaRPr lang="en-US" sz="2200" dirty="0">
              <a:effectLst/>
              <a:ea typeface="Calibri" panose="020F0502020204030204" pitchFamily="34" charset="0"/>
            </a:endParaRPr>
          </a:p>
          <a:p>
            <a:pPr marL="342900" indent="-342900">
              <a:lnSpc>
                <a:spcPct val="120000"/>
              </a:lnSpc>
              <a:buFont typeface="Wingdings" panose="05000000000000000000" pitchFamily="2" charset="2"/>
              <a:buChar char="§"/>
            </a:pPr>
            <a:r>
              <a:rPr lang="en-US" sz="2200" b="1" dirty="0">
                <a:effectLst/>
                <a:ea typeface="Calibri" panose="020F0502020204030204" pitchFamily="34" charset="0"/>
              </a:rPr>
              <a:t>Workers financial security</a:t>
            </a:r>
            <a:r>
              <a:rPr lang="en-US" sz="2200" dirty="0">
                <a:effectLst/>
                <a:ea typeface="Calibri" panose="020F0502020204030204" pitchFamily="34" charset="0"/>
              </a:rPr>
              <a:t>: Amount and percent of </a:t>
            </a:r>
            <a:r>
              <a:rPr lang="en-US" sz="2200" dirty="0">
                <a:ea typeface="Calibri" panose="020F0502020204030204" pitchFamily="34" charset="0"/>
              </a:rPr>
              <a:t>retirement contributions that came from the </a:t>
            </a:r>
            <a:r>
              <a:rPr lang="en-US" sz="2200" b="1" dirty="0">
                <a:ea typeface="Calibri" panose="020F0502020204030204" pitchFamily="34" charset="0"/>
              </a:rPr>
              <a:t>e</a:t>
            </a:r>
            <a:r>
              <a:rPr lang="en-US" sz="2200" b="1" dirty="0">
                <a:effectLst/>
                <a:ea typeface="Calibri" panose="020F0502020204030204" pitchFamily="34" charset="0"/>
              </a:rPr>
              <a:t>mployer </a:t>
            </a:r>
            <a:r>
              <a:rPr lang="en-US" sz="2200" dirty="0">
                <a:ea typeface="Calibri" panose="020F0502020204030204" pitchFamily="34" charset="0"/>
              </a:rPr>
              <a:t>as of December 2019 and 2020;</a:t>
            </a:r>
            <a:r>
              <a:rPr lang="en-US" sz="2200" b="1" dirty="0">
                <a:effectLst/>
                <a:ea typeface="Calibri" panose="020F0502020204030204" pitchFamily="34" charset="0"/>
              </a:rPr>
              <a:t> </a:t>
            </a:r>
            <a:r>
              <a:rPr lang="en-US" sz="2200" dirty="0">
                <a:effectLst/>
                <a:ea typeface="Calibri" panose="020F0502020204030204" pitchFamily="34" charset="0"/>
              </a:rPr>
              <a:t> </a:t>
            </a:r>
          </a:p>
          <a:p>
            <a:pPr>
              <a:lnSpc>
                <a:spcPct val="120000"/>
              </a:lnSpc>
            </a:pPr>
            <a:endParaRPr lang="en-US" sz="2200" dirty="0">
              <a:effectLst/>
              <a:ea typeface="Calibri" panose="020F0502020204030204" pitchFamily="34" charset="0"/>
            </a:endParaRPr>
          </a:p>
          <a:p>
            <a:pPr marL="342900" indent="-342900">
              <a:buFont typeface="Wingdings" panose="05000000000000000000" pitchFamily="2" charset="2"/>
              <a:buChar char="§"/>
            </a:pPr>
            <a:r>
              <a:rPr lang="en-US" sz="2200" b="1" dirty="0">
                <a:ea typeface="Calibri" panose="020F0502020204030204" pitchFamily="34" charset="0"/>
              </a:rPr>
              <a:t>The ability of firms to survive and thrive during the pandemic and shutdowns</a:t>
            </a:r>
            <a:r>
              <a:rPr lang="en-US" sz="2200" dirty="0">
                <a:ea typeface="Calibri" panose="020F0502020204030204" pitchFamily="34" charset="0"/>
              </a:rPr>
              <a:t>: The change in active plan participants between </a:t>
            </a:r>
            <a:r>
              <a:rPr lang="en-US" sz="2200" dirty="0">
                <a:effectLst/>
                <a:ea typeface="Calibri" panose="020F0502020204030204" pitchFamily="34" charset="0"/>
              </a:rPr>
              <a:t>2019 and 2020 </a:t>
            </a:r>
            <a:r>
              <a:rPr lang="en-US" sz="2200" dirty="0">
                <a:ea typeface="Calibri" panose="020F0502020204030204" pitchFamily="34" charset="0"/>
              </a:rPr>
              <a:t>as a number and a percent</a:t>
            </a:r>
            <a:r>
              <a:rPr lang="en-US" sz="2200" dirty="0">
                <a:effectLst/>
                <a:ea typeface="Calibri" panose="020F0502020204030204" pitchFamily="34" charset="0"/>
              </a:rPr>
              <a:t>. </a:t>
            </a:r>
            <a:r>
              <a:rPr lang="en-US" sz="2200" i="1" dirty="0">
                <a:effectLst/>
                <a:ea typeface="Calibri" panose="020F0502020204030204" pitchFamily="34" charset="0"/>
              </a:rPr>
              <a:t>Active participants </a:t>
            </a:r>
            <a:r>
              <a:rPr lang="en-US" sz="2200" dirty="0"/>
              <a:t>are defined as any individuals who are currently in employment covered by the plan and who are earning or retaining credited service under the plan.</a:t>
            </a:r>
            <a:endParaRPr lang="en-US" sz="2200" dirty="0">
              <a:effectLst/>
              <a:ea typeface="Calibri" panose="020F0502020204030204" pitchFamily="34" charset="0"/>
            </a:endParaRPr>
          </a:p>
        </p:txBody>
      </p:sp>
      <p:sp>
        <p:nvSpPr>
          <p:cNvPr id="4" name="Slide Number Placeholder 3">
            <a:extLst>
              <a:ext uri="{FF2B5EF4-FFF2-40B4-BE49-F238E27FC236}">
                <a16:creationId xmlns:a16="http://schemas.microsoft.com/office/drawing/2014/main" id="{9A102691-E593-47E4-AAE5-88A192EC32A2}"/>
              </a:ext>
            </a:extLst>
          </p:cNvPr>
          <p:cNvSpPr>
            <a:spLocks noGrp="1"/>
          </p:cNvSpPr>
          <p:nvPr>
            <p:ph type="sldNum" sz="quarter" idx="12"/>
          </p:nvPr>
        </p:nvSpPr>
        <p:spPr/>
        <p:txBody>
          <a:bodyPr/>
          <a:lstStyle/>
          <a:p>
            <a:fld id="{274C6C11-8DEC-414F-BA94-A6BDAF4BF282}" type="slidenum">
              <a:rPr lang="en-US" smtClean="0"/>
              <a:t>6</a:t>
            </a:fld>
            <a:endParaRPr lang="en-US"/>
          </a:p>
        </p:txBody>
      </p:sp>
    </p:spTree>
    <p:extLst>
      <p:ext uri="{BB962C8B-B14F-4D97-AF65-F5344CB8AC3E}">
        <p14:creationId xmlns:p14="http://schemas.microsoft.com/office/powerpoint/2010/main" val="1042573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vert="horz" lIns="91440" tIns="45720" rIns="91440" bIns="45720" rtlCol="0" anchor="ctr">
            <a:normAutofit/>
          </a:bodyPr>
          <a:lstStyle/>
          <a:p>
            <a:r>
              <a:rPr lang="en-US" dirty="0"/>
              <a:t>Measuring Resiliency </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a:xfrm>
            <a:off x="682171" y="887950"/>
            <a:ext cx="11313886" cy="4832821"/>
          </a:xfrm>
        </p:spPr>
        <p:txBody>
          <a:bodyPr>
            <a:noAutofit/>
          </a:bodyPr>
          <a:lstStyle/>
          <a:p>
            <a:endParaRPr lang="en-US" sz="2400" dirty="0"/>
          </a:p>
          <a:p>
            <a:pPr marL="342900" indent="-342900">
              <a:buFont typeface="Wingdings" panose="05000000000000000000" pitchFamily="2" charset="2"/>
              <a:buChar char="§"/>
            </a:pPr>
            <a:r>
              <a:rPr lang="en-US" sz="2400" dirty="0"/>
              <a:t>For each of these measures, we compare </a:t>
            </a:r>
            <a:r>
              <a:rPr lang="en-US" sz="2400" b="1" dirty="0"/>
              <a:t>all S ESOPs with all comparable 401(k)s during the same time period. </a:t>
            </a:r>
          </a:p>
          <a:p>
            <a:endParaRPr lang="en-US" sz="2400" b="1" dirty="0"/>
          </a:p>
          <a:p>
            <a:pPr marL="1257300" lvl="1" indent="-342900">
              <a:buFont typeface="Wingdings" panose="05000000000000000000" pitchFamily="2" charset="2"/>
              <a:buChar char="§"/>
            </a:pPr>
            <a:r>
              <a:rPr lang="en-US" sz="2400" dirty="0"/>
              <a:t>In the multivariate regression analysis, we control for:</a:t>
            </a:r>
          </a:p>
          <a:p>
            <a:pPr marL="2171700" lvl="3" indent="-342900">
              <a:buFont typeface="Wingdings" panose="05000000000000000000" pitchFamily="2" charset="2"/>
              <a:buChar char="§"/>
            </a:pPr>
            <a:r>
              <a:rPr lang="en-US" sz="2400" dirty="0">
                <a:latin typeface="Segoe UI" panose="020B0502040204020203" pitchFamily="34" charset="0"/>
                <a:cs typeface="Segoe UI" panose="020B0502040204020203" pitchFamily="34" charset="0"/>
              </a:rPr>
              <a:t>Industry (2-digit NAICS)</a:t>
            </a:r>
          </a:p>
          <a:p>
            <a:pPr marL="2171700" lvl="3" indent="-342900">
              <a:buFont typeface="Wingdings" panose="05000000000000000000" pitchFamily="2" charset="2"/>
              <a:buChar char="§"/>
            </a:pPr>
            <a:r>
              <a:rPr lang="en-US" sz="2400" dirty="0">
                <a:latin typeface="Segoe UI" panose="020B0502040204020203" pitchFamily="34" charset="0"/>
                <a:cs typeface="Segoe UI" panose="020B0502040204020203" pitchFamily="34" charset="0"/>
              </a:rPr>
              <a:t>Geography (Census division)</a:t>
            </a:r>
          </a:p>
          <a:p>
            <a:pPr marL="2171700" lvl="3" indent="-342900">
              <a:buFont typeface="Wingdings" panose="05000000000000000000" pitchFamily="2" charset="2"/>
              <a:buChar char="§"/>
            </a:pPr>
            <a:r>
              <a:rPr lang="en-US" sz="2400" dirty="0">
                <a:latin typeface="Segoe UI" panose="020B0502040204020203" pitchFamily="34" charset="0"/>
                <a:cs typeface="Segoe UI" panose="020B0502040204020203" pitchFamily="34" charset="0"/>
              </a:rPr>
              <a:t>Size (number of active participants in largest 2019 401(k) plan)</a:t>
            </a:r>
          </a:p>
          <a:p>
            <a:endParaRPr lang="en-US" sz="2400" b="1" dirty="0"/>
          </a:p>
          <a:p>
            <a:endParaRPr lang="en-US" sz="2400" dirty="0"/>
          </a:p>
          <a:p>
            <a:pPr marL="128016" lvl="1" indent="0">
              <a:buNone/>
            </a:pPr>
            <a:endParaRPr lang="en-US" sz="2400" dirty="0"/>
          </a:p>
        </p:txBody>
      </p:sp>
      <p:sp>
        <p:nvSpPr>
          <p:cNvPr id="4" name="Slide Number Placeholder 3">
            <a:extLst>
              <a:ext uri="{FF2B5EF4-FFF2-40B4-BE49-F238E27FC236}">
                <a16:creationId xmlns:a16="http://schemas.microsoft.com/office/drawing/2014/main" id="{9A102691-E593-47E4-AAE5-88A192EC32A2}"/>
              </a:ext>
            </a:extLst>
          </p:cNvPr>
          <p:cNvSpPr>
            <a:spLocks noGrp="1"/>
          </p:cNvSpPr>
          <p:nvPr>
            <p:ph type="sldNum" sz="quarter" idx="12"/>
          </p:nvPr>
        </p:nvSpPr>
        <p:spPr/>
        <p:txBody>
          <a:bodyPr/>
          <a:lstStyle/>
          <a:p>
            <a:fld id="{274C6C11-8DEC-414F-BA94-A6BDAF4BF282}" type="slidenum">
              <a:rPr lang="en-US" smtClean="0"/>
              <a:t>7</a:t>
            </a:fld>
            <a:endParaRPr lang="en-US"/>
          </a:p>
        </p:txBody>
      </p:sp>
    </p:spTree>
    <p:extLst>
      <p:ext uri="{BB962C8B-B14F-4D97-AF65-F5344CB8AC3E}">
        <p14:creationId xmlns:p14="http://schemas.microsoft.com/office/powerpoint/2010/main" val="2046231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lstStyle/>
          <a:p>
            <a:r>
              <a:rPr lang="en-US" dirty="0"/>
              <a:t>Methodology </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a:xfrm>
            <a:off x="682171" y="1261609"/>
            <a:ext cx="11313886" cy="4832821"/>
          </a:xfrm>
        </p:spPr>
        <p:txBody>
          <a:bodyPr>
            <a:normAutofit/>
          </a:bodyPr>
          <a:lstStyle/>
          <a:p>
            <a:r>
              <a:rPr lang="en-US" dirty="0">
                <a:solidFill>
                  <a:schemeClr val="tx1"/>
                </a:solidFill>
              </a:rPr>
              <a:t>Plans included in the analysis:</a:t>
            </a:r>
          </a:p>
          <a:p>
            <a:pPr lvl="1">
              <a:buFont typeface="Wingdings" panose="05000000000000000000" pitchFamily="2" charset="2"/>
              <a:buChar char="§"/>
            </a:pPr>
            <a:r>
              <a:rPr lang="en-US" sz="2000" dirty="0">
                <a:solidFill>
                  <a:schemeClr val="tx1"/>
                </a:solidFill>
              </a:rPr>
              <a:t>Calendar-year filings (to keep time window constant)</a:t>
            </a:r>
          </a:p>
          <a:p>
            <a:pPr lvl="1">
              <a:buFont typeface="Wingdings" panose="05000000000000000000" pitchFamily="2" charset="2"/>
              <a:buChar char="§"/>
            </a:pPr>
            <a:r>
              <a:rPr lang="en-US" sz="2000" dirty="0">
                <a:solidFill>
                  <a:schemeClr val="tx1"/>
                </a:solidFill>
              </a:rPr>
              <a:t>Privately held, for-profit U.S. employers</a:t>
            </a:r>
          </a:p>
          <a:p>
            <a:pPr lvl="2">
              <a:buFont typeface="Wingdings" panose="05000000000000000000" pitchFamily="2" charset="2"/>
              <a:buChar char="§"/>
            </a:pPr>
            <a:r>
              <a:rPr lang="en-US" sz="2000" dirty="0">
                <a:solidFill>
                  <a:schemeClr val="tx1"/>
                </a:solidFill>
                <a:latin typeface="Segoe UI" panose="020B0502040204020203" pitchFamily="34" charset="0"/>
                <a:cs typeface="Segoe UI" panose="020B0502040204020203" pitchFamily="34" charset="0"/>
              </a:rPr>
              <a:t>Excludes plans that do not identify as S corporation ESOPs and are presumably C corporations. </a:t>
            </a:r>
          </a:p>
          <a:p>
            <a:pPr lvl="1">
              <a:buFont typeface="Wingdings" panose="05000000000000000000" pitchFamily="2" charset="2"/>
              <a:buChar char="§"/>
            </a:pPr>
            <a:r>
              <a:rPr lang="en-US" sz="2000" dirty="0">
                <a:solidFill>
                  <a:schemeClr val="tx1"/>
                </a:solidFill>
              </a:rPr>
              <a:t>At least 10 up to 25,000 active participants. </a:t>
            </a:r>
          </a:p>
          <a:p>
            <a:pPr lvl="1">
              <a:buFont typeface="Wingdings" panose="05000000000000000000" pitchFamily="2" charset="2"/>
              <a:buChar char="§"/>
            </a:pPr>
            <a:r>
              <a:rPr lang="en-US" sz="2000" dirty="0">
                <a:solidFill>
                  <a:schemeClr val="tx1"/>
                </a:solidFill>
              </a:rPr>
              <a:t>Largest plan in terms of active participants, if company has multiple plans</a:t>
            </a:r>
          </a:p>
          <a:p>
            <a:pPr lvl="1">
              <a:buFont typeface="Arial" panose="020B0604020202020204" pitchFamily="34" charset="0"/>
              <a:buChar char="•"/>
            </a:pPr>
            <a:endParaRPr lang="en-US" sz="2000" dirty="0"/>
          </a:p>
          <a:p>
            <a:pPr marL="128016" lvl="1" indent="0">
              <a:buNone/>
            </a:pPr>
            <a:endParaRPr lang="en-US" sz="2000" dirty="0"/>
          </a:p>
          <a:p>
            <a:pPr marL="128016" lvl="1" indent="0">
              <a:buNone/>
            </a:pPr>
            <a:endParaRPr lang="en-US" sz="2000" dirty="0"/>
          </a:p>
          <a:p>
            <a:pPr marL="128016" lvl="1" indent="0">
              <a:buNone/>
            </a:pPr>
            <a:endParaRPr lang="en-US" sz="2000" dirty="0"/>
          </a:p>
          <a:p>
            <a:pPr marL="128016" lvl="1" indent="0">
              <a:buNone/>
            </a:pPr>
            <a:endParaRPr lang="en-US" sz="2000" dirty="0"/>
          </a:p>
          <a:p>
            <a:pPr marL="128016" lvl="1" indent="0">
              <a:buNone/>
            </a:pPr>
            <a:endParaRPr lang="en-US" sz="2000" dirty="0"/>
          </a:p>
        </p:txBody>
      </p:sp>
      <p:graphicFrame>
        <p:nvGraphicFramePr>
          <p:cNvPr id="4" name="Table 4">
            <a:extLst>
              <a:ext uri="{FF2B5EF4-FFF2-40B4-BE49-F238E27FC236}">
                <a16:creationId xmlns:a16="http://schemas.microsoft.com/office/drawing/2014/main" id="{8005B979-5C25-4A59-BBA6-21153EDA7CFC}"/>
              </a:ext>
            </a:extLst>
          </p:cNvPr>
          <p:cNvGraphicFramePr>
            <a:graphicFrameLocks noGrp="1"/>
          </p:cNvGraphicFramePr>
          <p:nvPr>
            <p:extLst>
              <p:ext uri="{D42A27DB-BD31-4B8C-83A1-F6EECF244321}">
                <p14:modId xmlns:p14="http://schemas.microsoft.com/office/powerpoint/2010/main" val="799898375"/>
              </p:ext>
            </p:extLst>
          </p:nvPr>
        </p:nvGraphicFramePr>
        <p:xfrm>
          <a:off x="2750907" y="3899870"/>
          <a:ext cx="7114062" cy="2194560"/>
        </p:xfrm>
        <a:graphic>
          <a:graphicData uri="http://schemas.openxmlformats.org/drawingml/2006/table">
            <a:tbl>
              <a:tblPr firstRow="1" bandRow="1">
                <a:tableStyleId>{69CF1AB2-1976-4502-BF36-3FF5EA218861}</a:tableStyleId>
              </a:tblPr>
              <a:tblGrid>
                <a:gridCol w="2064513">
                  <a:extLst>
                    <a:ext uri="{9D8B030D-6E8A-4147-A177-3AD203B41FA5}">
                      <a16:colId xmlns:a16="http://schemas.microsoft.com/office/drawing/2014/main" val="4214792865"/>
                    </a:ext>
                  </a:extLst>
                </a:gridCol>
                <a:gridCol w="2039893">
                  <a:extLst>
                    <a:ext uri="{9D8B030D-6E8A-4147-A177-3AD203B41FA5}">
                      <a16:colId xmlns:a16="http://schemas.microsoft.com/office/drawing/2014/main" val="3681136000"/>
                    </a:ext>
                  </a:extLst>
                </a:gridCol>
                <a:gridCol w="1554480">
                  <a:extLst>
                    <a:ext uri="{9D8B030D-6E8A-4147-A177-3AD203B41FA5}">
                      <a16:colId xmlns:a16="http://schemas.microsoft.com/office/drawing/2014/main" val="3197484790"/>
                    </a:ext>
                  </a:extLst>
                </a:gridCol>
                <a:gridCol w="1455176">
                  <a:extLst>
                    <a:ext uri="{9D8B030D-6E8A-4147-A177-3AD203B41FA5}">
                      <a16:colId xmlns:a16="http://schemas.microsoft.com/office/drawing/2014/main" val="3392477363"/>
                    </a:ext>
                  </a:extLst>
                </a:gridCol>
              </a:tblGrid>
              <a:tr h="0">
                <a:tc>
                  <a:txBody>
                    <a:bodyPr/>
                    <a:lstStyle/>
                    <a:p>
                      <a:endParaRPr lang="en-US" dirty="0">
                        <a:latin typeface="Segoe UI" panose="020B0502040204020203" pitchFamily="34" charset="0"/>
                        <a:cs typeface="Segoe UI" panose="020B0502040204020203" pitchFamily="34" charset="0"/>
                      </a:endParaRPr>
                    </a:p>
                  </a:txBody>
                  <a:tcPr>
                    <a:lnL w="12700" cmpd="sng">
                      <a:noFill/>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dirty="0">
                          <a:latin typeface="Segoe UI" panose="020B0502040204020203" pitchFamily="34" charset="0"/>
                          <a:cs typeface="Segoe UI" panose="020B0502040204020203" pitchFamily="34" charset="0"/>
                        </a:rPr>
                        <a:t>S ESOPs*</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dirty="0">
                          <a:latin typeface="Segoe UI" panose="020B0502040204020203" pitchFamily="34" charset="0"/>
                          <a:cs typeface="Segoe UI" panose="020B0502040204020203" pitchFamily="34" charset="0"/>
                        </a:rPr>
                        <a:t>Comparison 401k plans</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dirty="0">
                          <a:latin typeface="Segoe UI" panose="020B0502040204020203" pitchFamily="34" charset="0"/>
                          <a:cs typeface="Segoe UI" panose="020B0502040204020203" pitchFamily="34" charset="0"/>
                        </a:rPr>
                        <a:t>Total Participants</a:t>
                      </a:r>
                    </a:p>
                  </a:txBody>
                  <a:tcPr anchor="b">
                    <a:lnL w="3175" cap="flat" cmpd="sng" algn="ctr">
                      <a:solidFill>
                        <a:schemeClr val="tx1"/>
                      </a:solidFill>
                      <a:prstDash val="solid"/>
                      <a:round/>
                      <a:headEnd type="none" w="med" len="med"/>
                      <a:tailEnd type="none" w="med" len="med"/>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760110"/>
                  </a:ext>
                </a:extLst>
              </a:tr>
              <a:tr h="537784">
                <a:tc>
                  <a:txBody>
                    <a:bodyPr/>
                    <a:lstStyle/>
                    <a:p>
                      <a:r>
                        <a:rPr lang="en-US" dirty="0">
                          <a:latin typeface="Segoe UI" panose="020B0502040204020203" pitchFamily="34" charset="0"/>
                          <a:cs typeface="Segoe UI" panose="020B0502040204020203" pitchFamily="34" charset="0"/>
                        </a:rPr>
                        <a:t>Filings for plan year ending December 2019</a:t>
                      </a:r>
                    </a:p>
                  </a:txBody>
                  <a:tcP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dirty="0">
                          <a:latin typeface="Segoe UI" panose="020B0502040204020203" pitchFamily="34" charset="0"/>
                          <a:cs typeface="Segoe UI" panose="020B0502040204020203" pitchFamily="34" charset="0"/>
                        </a:rPr>
                        <a:t>2,861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dirty="0">
                          <a:latin typeface="Segoe UI" panose="020B0502040204020203" pitchFamily="34" charset="0"/>
                          <a:cs typeface="Segoe UI" panose="020B0502040204020203" pitchFamily="34" charset="0"/>
                        </a:rPr>
                        <a:t>307,413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dirty="0">
                          <a:latin typeface="Segoe UI" panose="020B0502040204020203" pitchFamily="34" charset="0"/>
                          <a:cs typeface="Segoe UI" panose="020B0502040204020203" pitchFamily="34" charset="0"/>
                        </a:rPr>
                        <a:t>44,201,165</a:t>
                      </a:r>
                    </a:p>
                  </a:txBody>
                  <a:tcPr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3062271"/>
                  </a:ext>
                </a:extLst>
              </a:tr>
              <a:tr h="370840">
                <a:tc>
                  <a:txBody>
                    <a:bodyPr/>
                    <a:lstStyle/>
                    <a:p>
                      <a:r>
                        <a:rPr lang="en-US" dirty="0">
                          <a:latin typeface="Segoe UI" panose="020B0502040204020203" pitchFamily="34" charset="0"/>
                          <a:cs typeface="Segoe UI" panose="020B0502040204020203" pitchFamily="34" charset="0"/>
                        </a:rPr>
                        <a:t>Filings for same plan for 2020*</a:t>
                      </a:r>
                    </a:p>
                  </a:txBody>
                  <a:tcP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dirty="0">
                          <a:latin typeface="Segoe UI" panose="020B0502040204020203" pitchFamily="34" charset="0"/>
                          <a:cs typeface="Segoe UI" panose="020B0502040204020203" pitchFamily="34" charset="0"/>
                        </a:rPr>
                        <a:t>2,513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dirty="0">
                          <a:latin typeface="Segoe UI" panose="020B0502040204020203" pitchFamily="34" charset="0"/>
                          <a:cs typeface="Segoe UI" panose="020B0502040204020203" pitchFamily="34" charset="0"/>
                        </a:rPr>
                        <a:t>265,223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dirty="0">
                          <a:latin typeface="Segoe UI" panose="020B0502040204020203" pitchFamily="34" charset="0"/>
                          <a:cs typeface="Segoe UI" panose="020B0502040204020203" pitchFamily="34" charset="0"/>
                        </a:rPr>
                        <a:t>41,229,512</a:t>
                      </a:r>
                    </a:p>
                  </a:txBody>
                  <a:tcPr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56367764"/>
                  </a:ext>
                </a:extLst>
              </a:tr>
            </a:tbl>
          </a:graphicData>
        </a:graphic>
      </p:graphicFrame>
      <p:sp>
        <p:nvSpPr>
          <p:cNvPr id="5" name="Slide Number Placeholder 4">
            <a:extLst>
              <a:ext uri="{FF2B5EF4-FFF2-40B4-BE49-F238E27FC236}">
                <a16:creationId xmlns:a16="http://schemas.microsoft.com/office/drawing/2014/main" id="{7ACDFEB5-B151-4398-8C64-86655681DED4}"/>
              </a:ext>
            </a:extLst>
          </p:cNvPr>
          <p:cNvSpPr>
            <a:spLocks noGrp="1"/>
          </p:cNvSpPr>
          <p:nvPr>
            <p:ph type="sldNum" sz="quarter" idx="12"/>
          </p:nvPr>
        </p:nvSpPr>
        <p:spPr/>
        <p:txBody>
          <a:bodyPr/>
          <a:lstStyle/>
          <a:p>
            <a:fld id="{274C6C11-8DEC-414F-BA94-A6BDAF4BF282}" type="slidenum">
              <a:rPr lang="en-US" smtClean="0"/>
              <a:t>8</a:t>
            </a:fld>
            <a:endParaRPr lang="en-US"/>
          </a:p>
        </p:txBody>
      </p:sp>
      <p:sp>
        <p:nvSpPr>
          <p:cNvPr id="6" name="TextBox 5">
            <a:extLst>
              <a:ext uri="{FF2B5EF4-FFF2-40B4-BE49-F238E27FC236}">
                <a16:creationId xmlns:a16="http://schemas.microsoft.com/office/drawing/2014/main" id="{F9FA194D-C79B-4442-9274-FB4CA7A48B31}"/>
              </a:ext>
            </a:extLst>
          </p:cNvPr>
          <p:cNvSpPr txBox="1"/>
          <p:nvPr/>
        </p:nvSpPr>
        <p:spPr>
          <a:xfrm>
            <a:off x="815487" y="6138697"/>
            <a:ext cx="9049482" cy="338554"/>
          </a:xfrm>
          <a:prstGeom prst="rect">
            <a:avLst/>
          </a:prstGeom>
          <a:noFill/>
        </p:spPr>
        <p:txBody>
          <a:bodyPr wrap="square">
            <a:spAutoFit/>
          </a:bodyPr>
          <a:lstStyle/>
          <a:p>
            <a:r>
              <a:rPr lang="en-US" sz="1600" dirty="0">
                <a:solidFill>
                  <a:schemeClr val="tx1"/>
                </a:solidFill>
                <a:latin typeface="Segoe UI" panose="020B0502040204020203" pitchFamily="34" charset="0"/>
                <a:cs typeface="Segoe UI" panose="020B0502040204020203" pitchFamily="34" charset="0"/>
              </a:rPr>
              <a:t>*As of November 2021 </a:t>
            </a: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127745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1A5D-D18B-41D4-ACDB-47C49468134E}"/>
              </a:ext>
            </a:extLst>
          </p:cNvPr>
          <p:cNvSpPr>
            <a:spLocks noGrp="1"/>
          </p:cNvSpPr>
          <p:nvPr>
            <p:ph type="title"/>
          </p:nvPr>
        </p:nvSpPr>
        <p:spPr/>
        <p:txBody>
          <a:bodyPr/>
          <a:lstStyle/>
          <a:p>
            <a:r>
              <a:rPr lang="en-US" dirty="0"/>
              <a:t>Retirement Assets Heading Into the Pandemic</a:t>
            </a:r>
          </a:p>
        </p:txBody>
      </p:sp>
      <p:sp>
        <p:nvSpPr>
          <p:cNvPr id="3" name="Content Placeholder 2">
            <a:extLst>
              <a:ext uri="{FF2B5EF4-FFF2-40B4-BE49-F238E27FC236}">
                <a16:creationId xmlns:a16="http://schemas.microsoft.com/office/drawing/2014/main" id="{6FF31C58-B927-4D15-ADFC-7835F2D4BB8C}"/>
              </a:ext>
            </a:extLst>
          </p:cNvPr>
          <p:cNvSpPr>
            <a:spLocks noGrp="1"/>
          </p:cNvSpPr>
          <p:nvPr>
            <p:ph idx="1"/>
          </p:nvPr>
        </p:nvSpPr>
        <p:spPr/>
        <p:txBody>
          <a:bodyPr>
            <a:normAutofit/>
          </a:bodyPr>
          <a:lstStyle/>
          <a:p>
            <a:pPr lvl="1">
              <a:buFont typeface="Arial" panose="020B0604020202020204" pitchFamily="34" charset="0"/>
              <a:buChar char="•"/>
            </a:pPr>
            <a:endParaRPr lang="en-US" sz="2000" dirty="0"/>
          </a:p>
          <a:p>
            <a:pPr marL="128016" lvl="1" indent="0">
              <a:buNone/>
            </a:pPr>
            <a:endParaRPr lang="en-US" sz="2000" dirty="0"/>
          </a:p>
          <a:p>
            <a:pPr marL="128016" lvl="1" indent="0">
              <a:buNone/>
            </a:pPr>
            <a:endParaRPr lang="en-US" sz="2000" dirty="0"/>
          </a:p>
          <a:p>
            <a:pPr marL="128016" lvl="1" indent="0">
              <a:buNone/>
            </a:pPr>
            <a:endParaRPr lang="en-US" sz="2000" dirty="0"/>
          </a:p>
          <a:p>
            <a:pPr marL="128016" lvl="1" indent="0">
              <a:buNone/>
            </a:pPr>
            <a:endParaRPr lang="en-US" sz="2000" dirty="0"/>
          </a:p>
        </p:txBody>
      </p:sp>
      <p:sp>
        <p:nvSpPr>
          <p:cNvPr id="6" name="Slide Number Placeholder 5">
            <a:extLst>
              <a:ext uri="{FF2B5EF4-FFF2-40B4-BE49-F238E27FC236}">
                <a16:creationId xmlns:a16="http://schemas.microsoft.com/office/drawing/2014/main" id="{10DE3F56-6840-4CDC-90BF-F9F38F8F3C1F}"/>
              </a:ext>
            </a:extLst>
          </p:cNvPr>
          <p:cNvSpPr>
            <a:spLocks noGrp="1"/>
          </p:cNvSpPr>
          <p:nvPr>
            <p:ph type="sldNum" sz="quarter" idx="12"/>
          </p:nvPr>
        </p:nvSpPr>
        <p:spPr/>
        <p:txBody>
          <a:bodyPr/>
          <a:lstStyle/>
          <a:p>
            <a:fld id="{274C6C11-8DEC-414F-BA94-A6BDAF4BF282}" type="slidenum">
              <a:rPr lang="en-US" smtClean="0"/>
              <a:t>9</a:t>
            </a:fld>
            <a:endParaRPr lang="en-US"/>
          </a:p>
        </p:txBody>
      </p:sp>
      <p:graphicFrame>
        <p:nvGraphicFramePr>
          <p:cNvPr id="4" name="Table 4">
            <a:extLst>
              <a:ext uri="{FF2B5EF4-FFF2-40B4-BE49-F238E27FC236}">
                <a16:creationId xmlns:a16="http://schemas.microsoft.com/office/drawing/2014/main" id="{8005B979-5C25-4A59-BBA6-21153EDA7CFC}"/>
              </a:ext>
            </a:extLst>
          </p:cNvPr>
          <p:cNvGraphicFramePr>
            <a:graphicFrameLocks noGrp="1"/>
          </p:cNvGraphicFramePr>
          <p:nvPr>
            <p:extLst>
              <p:ext uri="{D42A27DB-BD31-4B8C-83A1-F6EECF244321}">
                <p14:modId xmlns:p14="http://schemas.microsoft.com/office/powerpoint/2010/main" val="2386807111"/>
              </p:ext>
            </p:extLst>
          </p:nvPr>
        </p:nvGraphicFramePr>
        <p:xfrm>
          <a:off x="3262017" y="3291550"/>
          <a:ext cx="6335117" cy="1768475"/>
        </p:xfrm>
        <a:graphic>
          <a:graphicData uri="http://schemas.openxmlformats.org/drawingml/2006/table">
            <a:tbl>
              <a:tblPr firstRow="1" bandRow="1">
                <a:tableStyleId>{69CF1AB2-1976-4502-BF36-3FF5EA218861}</a:tableStyleId>
              </a:tblPr>
              <a:tblGrid>
                <a:gridCol w="3186558">
                  <a:extLst>
                    <a:ext uri="{9D8B030D-6E8A-4147-A177-3AD203B41FA5}">
                      <a16:colId xmlns:a16="http://schemas.microsoft.com/office/drawing/2014/main" val="4214792865"/>
                    </a:ext>
                  </a:extLst>
                </a:gridCol>
                <a:gridCol w="3148559">
                  <a:extLst>
                    <a:ext uri="{9D8B030D-6E8A-4147-A177-3AD203B41FA5}">
                      <a16:colId xmlns:a16="http://schemas.microsoft.com/office/drawing/2014/main" val="3681136000"/>
                    </a:ext>
                  </a:extLst>
                </a:gridCol>
              </a:tblGrid>
              <a:tr h="0">
                <a:tc gridSpan="2">
                  <a:txBody>
                    <a:bodyPr/>
                    <a:lstStyle/>
                    <a:p>
                      <a:pPr algn="ctr"/>
                      <a:r>
                        <a:rPr lang="en-US" dirty="0">
                          <a:latin typeface="Segoe UI" panose="020B0502040204020203" pitchFamily="34" charset="0"/>
                          <a:cs typeface="Segoe UI" panose="020B0502040204020203" pitchFamily="34" charset="0"/>
                        </a:rPr>
                        <a:t>2019</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r"/>
                      <a:endParaRPr lang="en-US" dirty="0"/>
                    </a:p>
                  </a:txBody>
                  <a:tcPr/>
                </a:tc>
                <a:extLst>
                  <a:ext uri="{0D108BD9-81ED-4DB2-BD59-A6C34878D82A}">
                    <a16:rowId xmlns:a16="http://schemas.microsoft.com/office/drawing/2014/main" val="1741246129"/>
                  </a:ext>
                </a:extLst>
              </a:tr>
              <a:tr h="0">
                <a:tc>
                  <a:txBody>
                    <a:bodyPr/>
                    <a:lstStyle/>
                    <a:p>
                      <a:pPr marL="0" marR="0">
                        <a:lnSpc>
                          <a:spcPct val="107000"/>
                        </a:lnSpc>
                        <a:spcBef>
                          <a:spcPts val="0"/>
                        </a:spcBef>
                        <a:spcAft>
                          <a:spcPts val="0"/>
                        </a:spcAft>
                      </a:pPr>
                      <a:endParaRPr lang="en-US" sz="1800" kern="1200" dirty="0">
                        <a:solidFill>
                          <a:schemeClr val="dk1"/>
                        </a:solidFill>
                        <a:latin typeface="Segoe UI" panose="020B0502040204020203" pitchFamily="34" charset="0"/>
                        <a:ea typeface="+mn-ea"/>
                        <a:cs typeface="Segoe UI" panose="020B0502040204020203" pitchFamily="34" charset="0"/>
                      </a:endParaRPr>
                    </a:p>
                  </a:txBody>
                  <a:tcPr marL="68580" marR="6858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algn="r">
                        <a:lnSpc>
                          <a:spcPct val="107000"/>
                        </a:lnSpc>
                        <a:spcBef>
                          <a:spcPts val="0"/>
                        </a:spcBef>
                        <a:spcAft>
                          <a:spcPts val="0"/>
                        </a:spcAft>
                      </a:pPr>
                      <a:endParaRPr lang="en-US" sz="1800" kern="1200" dirty="0">
                        <a:solidFill>
                          <a:schemeClr val="dk1"/>
                        </a:solidFill>
                        <a:latin typeface="Segoe UI" panose="020B0502040204020203" pitchFamily="34" charset="0"/>
                        <a:ea typeface="+mn-ea"/>
                        <a:cs typeface="Segoe UI" panose="020B0502040204020203" pitchFamily="34"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60110"/>
                  </a:ext>
                </a:extLst>
              </a:tr>
              <a:tr h="537784">
                <a:tc>
                  <a:txBody>
                    <a:bodyPr/>
                    <a:lstStyle/>
                    <a:p>
                      <a:pPr marL="0" marR="0">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Average ESOP account balance</a:t>
                      </a:r>
                    </a:p>
                  </a:txBody>
                  <a:tcPr marL="68580" marR="6858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$132,362</a:t>
                      </a: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3062271"/>
                  </a:ext>
                </a:extLst>
              </a:tr>
              <a:tr h="370840">
                <a:tc>
                  <a:txBody>
                    <a:bodyPr/>
                    <a:lstStyle/>
                    <a:p>
                      <a:pPr marL="0" marR="0">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Average 401(k) account balance </a:t>
                      </a:r>
                    </a:p>
                  </a:txBody>
                  <a:tcPr marL="68580" marR="6858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algn="r">
                        <a:lnSpc>
                          <a:spcPct val="107000"/>
                        </a:lnSpc>
                        <a:spcBef>
                          <a:spcPts val="0"/>
                        </a:spcBef>
                        <a:spcAft>
                          <a:spcPts val="0"/>
                        </a:spcAft>
                      </a:pPr>
                      <a:r>
                        <a:rPr lang="en-US" sz="1800" kern="1200" dirty="0">
                          <a:solidFill>
                            <a:schemeClr val="dk1"/>
                          </a:solidFill>
                          <a:latin typeface="Segoe UI" panose="020B0502040204020203" pitchFamily="34" charset="0"/>
                          <a:ea typeface="+mn-ea"/>
                          <a:cs typeface="Segoe UI" panose="020B0502040204020203" pitchFamily="34" charset="0"/>
                        </a:rPr>
                        <a:t> $63,925</a:t>
                      </a: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356367764"/>
                  </a:ext>
                </a:extLst>
              </a:tr>
            </a:tbl>
          </a:graphicData>
        </a:graphic>
      </p:graphicFrame>
      <p:sp>
        <p:nvSpPr>
          <p:cNvPr id="5" name="Content Placeholder 2">
            <a:extLst>
              <a:ext uri="{FF2B5EF4-FFF2-40B4-BE49-F238E27FC236}">
                <a16:creationId xmlns:a16="http://schemas.microsoft.com/office/drawing/2014/main" id="{539F617B-019B-4286-B81F-443895FFA639}"/>
              </a:ext>
            </a:extLst>
          </p:cNvPr>
          <p:cNvSpPr txBox="1">
            <a:spLocks/>
          </p:cNvSpPr>
          <p:nvPr/>
        </p:nvSpPr>
        <p:spPr>
          <a:xfrm>
            <a:off x="748075" y="1444977"/>
            <a:ext cx="11063774" cy="480319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en-US" sz="2000" dirty="0">
                <a:latin typeface="Segoe UI" panose="020B0502040204020203" pitchFamily="34" charset="0"/>
                <a:cs typeface="Segoe UI" panose="020B0502040204020203" pitchFamily="34" charset="0"/>
              </a:rPr>
              <a:t>The average account balance at an S ESOP was dramatically higher compared to non-ESOP companies with a 401(k) plan.  </a:t>
            </a:r>
          </a:p>
          <a:p>
            <a:pPr marL="0" indent="0">
              <a:buNone/>
            </a:pPr>
            <a:r>
              <a:rPr lang="en-US" sz="2000" dirty="0">
                <a:effectLst/>
                <a:latin typeface="Segoe UI" panose="020B0502040204020203" pitchFamily="34" charset="0"/>
                <a:ea typeface="Calibri" panose="020F0502020204030204" pitchFamily="34" charset="0"/>
                <a:cs typeface="Segoe UI" panose="020B0502040204020203" pitchFamily="34" charset="0"/>
              </a:rPr>
              <a:t>Of course, there are many </a:t>
            </a:r>
            <a:r>
              <a:rPr lang="en-US" sz="2000" dirty="0">
                <a:latin typeface="Segoe UI" panose="020B0502040204020203" pitchFamily="34" charset="0"/>
                <a:cs typeface="Segoe UI" panose="020B0502040204020203" pitchFamily="34" charset="0"/>
              </a:rPr>
              <a:t>factors</a:t>
            </a:r>
            <a:r>
              <a:rPr lang="en-US" sz="2000" dirty="0">
                <a:effectLst/>
                <a:latin typeface="Segoe UI" panose="020B0502040204020203" pitchFamily="34" charset="0"/>
                <a:ea typeface="Calibri" panose="020F0502020204030204" pitchFamily="34" charset="0"/>
                <a:cs typeface="Segoe UI" panose="020B0502040204020203" pitchFamily="34" charset="0"/>
              </a:rPr>
              <a:t> that go into explaining the variation in average account balances, particularly at the worker level.</a:t>
            </a:r>
            <a:r>
              <a:rPr lang="en-US" sz="2000" dirty="0">
                <a:latin typeface="Segoe UI" panose="020B0502040204020203" pitchFamily="34" charset="0"/>
                <a:cs typeface="Segoe UI" panose="020B0502040204020203" pitchFamily="34" charset="0"/>
              </a:rPr>
              <a:t> </a:t>
            </a:r>
            <a:r>
              <a:rPr lang="en-US" sz="2000" b="1" dirty="0">
                <a:latin typeface="Segoe UI" panose="020B0502040204020203" pitchFamily="34" charset="0"/>
                <a:cs typeface="Segoe UI" panose="020B0502040204020203" pitchFamily="34" charset="0"/>
              </a:rPr>
              <a:t>Still, the data show a substantial additional financial cushion available to S ESOP employees heading into 2020. </a:t>
            </a:r>
          </a:p>
        </p:txBody>
      </p:sp>
      <p:sp>
        <p:nvSpPr>
          <p:cNvPr id="8" name="TextBox 7">
            <a:extLst>
              <a:ext uri="{FF2B5EF4-FFF2-40B4-BE49-F238E27FC236}">
                <a16:creationId xmlns:a16="http://schemas.microsoft.com/office/drawing/2014/main" id="{8FE05547-60CB-4488-A7F7-E9E5EFC8D018}"/>
              </a:ext>
            </a:extLst>
          </p:cNvPr>
          <p:cNvSpPr txBox="1"/>
          <p:nvPr/>
        </p:nvSpPr>
        <p:spPr>
          <a:xfrm>
            <a:off x="815487" y="5630866"/>
            <a:ext cx="9049482" cy="646331"/>
          </a:xfrm>
          <a:prstGeom prst="rect">
            <a:avLst/>
          </a:prstGeom>
          <a:noFill/>
        </p:spPr>
        <p:txBody>
          <a:bodyPr wrap="square">
            <a:spAutoFit/>
          </a:bodyPr>
          <a:lstStyle/>
          <a:p>
            <a:r>
              <a:rPr lang="en-US" sz="1800" dirty="0">
                <a:solidFill>
                  <a:schemeClr val="tx1"/>
                </a:solidFill>
                <a:latin typeface="Segoe UI" panose="020B0502040204020203" pitchFamily="34" charset="0"/>
                <a:cs typeface="Segoe UI" panose="020B0502040204020203" pitchFamily="34" charset="0"/>
              </a:rPr>
              <a:t>*Average assets are calculated by dividing total plan assets by the tota</a:t>
            </a:r>
            <a:r>
              <a:rPr lang="en-US" dirty="0">
                <a:latin typeface="Segoe UI" panose="020B0502040204020203" pitchFamily="34" charset="0"/>
                <a:cs typeface="Segoe UI" panose="020B0502040204020203" pitchFamily="34" charset="0"/>
              </a:rPr>
              <a:t>l </a:t>
            </a:r>
            <a:r>
              <a:rPr lang="en-US" sz="1800" dirty="0">
                <a:solidFill>
                  <a:schemeClr val="tx1"/>
                </a:solidFill>
                <a:latin typeface="Segoe UI" panose="020B0502040204020203" pitchFamily="34" charset="0"/>
                <a:cs typeface="Segoe UI" panose="020B0502040204020203" pitchFamily="34" charset="0"/>
              </a:rPr>
              <a:t>number of participants covered by the plan. </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88607569"/>
      </p:ext>
    </p:extLst>
  </p:cSld>
  <p:clrMapOvr>
    <a:masterClrMapping/>
  </p:clrMapOvr>
</p:sld>
</file>

<file path=ppt/theme/theme1.xml><?xml version="1.0" encoding="utf-8"?>
<a:theme xmlns:a="http://schemas.openxmlformats.org/drawingml/2006/main" name="Crop">
  <a:themeElements>
    <a:clrScheme name="Custom 5">
      <a:dk1>
        <a:sysClr val="windowText" lastClr="000000"/>
      </a:dk1>
      <a:lt1>
        <a:sysClr val="window" lastClr="FFFFFF"/>
      </a:lt1>
      <a:dk2>
        <a:srgbClr val="003366"/>
      </a:dk2>
      <a:lt2>
        <a:srgbClr val="FFF8E5"/>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tf34357615_win32</Template>
  <TotalTime>5037</TotalTime>
  <Words>1788</Words>
  <Application>Microsoft Office PowerPoint</Application>
  <PresentationFormat>Widescreen</PresentationFormat>
  <Paragraphs>243</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Franklin Gothic Book</vt:lpstr>
      <vt:lpstr>Segoe UI</vt:lpstr>
      <vt:lpstr>Tw Cen MT</vt:lpstr>
      <vt:lpstr>Wingdings</vt:lpstr>
      <vt:lpstr>Crop</vt:lpstr>
      <vt:lpstr>Measuring the Impact of Ownership Structure on Resiliency in Crisis</vt:lpstr>
      <vt:lpstr>Introduction </vt:lpstr>
      <vt:lpstr>Summary of Findings</vt:lpstr>
      <vt:lpstr>Summary of Findings</vt:lpstr>
      <vt:lpstr>Data </vt:lpstr>
      <vt:lpstr>Measuring Resiliency </vt:lpstr>
      <vt:lpstr>Measuring Resiliency </vt:lpstr>
      <vt:lpstr>Methodology </vt:lpstr>
      <vt:lpstr>Retirement Assets Heading Into the Pandemic</vt:lpstr>
      <vt:lpstr>Retirement Assets Heading Into the Pandemic</vt:lpstr>
      <vt:lpstr>Additional retirement assets for ESOP participants </vt:lpstr>
      <vt:lpstr>The ESOP advantage in retirement assets is not merely a function of ESOPs being more or less prevalent in certain types of companies.      </vt:lpstr>
      <vt:lpstr>Employer Contributions in 2019 </vt:lpstr>
      <vt:lpstr>Percentage of total contributions   The charts below illustrate the stark difference in how ESOPs can help workers build wealth.   </vt:lpstr>
      <vt:lpstr>Employer Contributions in 2020 </vt:lpstr>
      <vt:lpstr>Employment Changes</vt:lpstr>
      <vt:lpstr>Employment Changes</vt:lpstr>
      <vt:lpstr>Being an ESOP is associated with a measurable resiliency.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 Nicholson</dc:creator>
  <cp:lastModifiedBy>Nancy Wiefek</cp:lastModifiedBy>
  <cp:revision>44</cp:revision>
  <dcterms:created xsi:type="dcterms:W3CDTF">2021-09-16T20:48:04Z</dcterms:created>
  <dcterms:modified xsi:type="dcterms:W3CDTF">2021-12-22T16:19:57Z</dcterms:modified>
</cp:coreProperties>
</file>