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6" r:id="rId3"/>
    <p:sldId id="264" r:id="rId4"/>
    <p:sldId id="266" r:id="rId5"/>
    <p:sldId id="265" r:id="rId6"/>
    <p:sldId id="267" r:id="rId7"/>
    <p:sldId id="262" r:id="rId8"/>
    <p:sldId id="268" r:id="rId9"/>
    <p:sldId id="269" r:id="rId10"/>
    <p:sldId id="260" r:id="rId11"/>
  </p:sldIdLst>
  <p:sldSz cx="18288000" cy="10287000"/>
  <p:notesSz cx="6858000" cy="9144000"/>
  <p:embeddedFontLst>
    <p:embeddedFont>
      <p:font typeface="Avenir LT Std 1" panose="020B0604020202020204" charset="0"/>
      <p:regular r:id="rId12"/>
    </p:embeddedFont>
    <p:embeddedFont>
      <p:font typeface="Avenir LT Std 2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44" d="100"/>
          <a:sy n="44" d="100"/>
        </p:scale>
        <p:origin x="448" y="1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s.gov/spotlight/2024/celebrating-50-years-of-protected-retirement-plan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B3D3D-D230-F495-8718-2DC1439F3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623FAA2-AA80-730D-67BB-090D9E83FF8F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E0B9C59-4125-4DC8-716A-C2F3A93BE117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CDBAF122-CDC0-0B34-A0C3-8EB8C81EAA4D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A548E17B-2749-F5A2-C5D6-1C015082AAF7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34DCA4B0-6E44-A66F-7016-A91F7B707F0D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A08FD98C-2A3F-1DE5-A4E9-84B0122377FD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0CC75734-18B3-A391-25B6-45E663CD92B5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CB826B3-B77E-1933-A2C1-765C3B9C583D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D71CE846-5A98-B3F9-F6C8-5A0840F2AC1B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8AE1EA25-E175-6B79-39FB-F5DBF525F623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E52CAABD-9E15-A677-6342-6061186441EE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AC14F4F5-821F-B42B-E654-D6C1E873A8A2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047C41AE-230F-FEBA-B23C-DE92133CEF54}"/>
              </a:ext>
            </a:extLst>
          </p:cNvPr>
          <p:cNvSpPr/>
          <p:nvPr/>
        </p:nvSpPr>
        <p:spPr>
          <a:xfrm>
            <a:off x="5238354" y="8227357"/>
            <a:ext cx="7811291" cy="1636537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DCAB48DC-0F02-AD56-47C7-E3CEDC758B39}"/>
              </a:ext>
            </a:extLst>
          </p:cNvPr>
          <p:cNvSpPr txBox="1"/>
          <p:nvPr/>
        </p:nvSpPr>
        <p:spPr>
          <a:xfrm>
            <a:off x="1986261" y="1771619"/>
            <a:ext cx="14315478" cy="25030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000"/>
              </a:lnSpc>
              <a:spcBef>
                <a:spcPct val="0"/>
              </a:spcBef>
            </a:pPr>
            <a:r>
              <a:rPr lang="en-US" sz="8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Retirement Savings Crisis and the Role of ESOPs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ADF0B07A-903A-53ED-5471-479468FED2F2}"/>
              </a:ext>
            </a:extLst>
          </p:cNvPr>
          <p:cNvSpPr txBox="1"/>
          <p:nvPr/>
        </p:nvSpPr>
        <p:spPr>
          <a:xfrm>
            <a:off x="5105399" y="5361564"/>
            <a:ext cx="8077200" cy="4708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30617" lvl="1" algn="ctr">
              <a:lnSpc>
                <a:spcPts val="3062"/>
              </a:lnSpc>
            </a:pPr>
            <a:r>
              <a:rPr lang="en-US" sz="48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August 2025</a:t>
            </a:r>
          </a:p>
        </p:txBody>
      </p:sp>
    </p:spTree>
    <p:extLst>
      <p:ext uri="{BB962C8B-B14F-4D97-AF65-F5344CB8AC3E}">
        <p14:creationId xmlns:p14="http://schemas.microsoft.com/office/powerpoint/2010/main" val="4048606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E1FAF-90BD-C9F6-944E-36824A259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1474155-4158-57FB-8AF1-C0EBA128D8FB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71263A0-6D57-DA2F-7F57-4092C6F7DCA1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E456C56B-BAD9-563D-5B69-F0325C83ACA3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FF2543AB-44EA-5B60-1590-0C31C71C24DC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D6455AA-F6A2-1B2C-69F1-A77FF970C659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389C1E53-73AA-571E-A989-626654C31A64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11390FF8-A431-F3A8-5393-F58A8A4E31C0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652FD116-0F62-07E5-D06C-A6F815716645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DCA02D47-91DB-DD54-19B5-25AB3C755E9D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87687291-1DBC-4BD1-CDC0-BC7FFCAA73A1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09127BC8-CEB6-B17B-D896-82B3F6C4E933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1098B2A5-F3A9-752F-0A36-34E7DB7E5D96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40E9328C-4A16-CE50-3AEF-3CA02F827955}"/>
              </a:ext>
            </a:extLst>
          </p:cNvPr>
          <p:cNvSpPr/>
          <p:nvPr/>
        </p:nvSpPr>
        <p:spPr>
          <a:xfrm>
            <a:off x="11400191" y="8795684"/>
            <a:ext cx="6164700" cy="1356234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25C70960-9B5E-7FBE-7A37-73592CE46968}"/>
              </a:ext>
            </a:extLst>
          </p:cNvPr>
          <p:cNvSpPr txBox="1"/>
          <p:nvPr/>
        </p:nvSpPr>
        <p:spPr>
          <a:xfrm>
            <a:off x="858444" y="2696879"/>
            <a:ext cx="18516600" cy="7039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54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HAVE ADDITIONAL QUESTIONS OR  COMMENTS?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16FA6DF7-48BA-7192-0A91-B4FC3A45C402}"/>
              </a:ext>
            </a:extLst>
          </p:cNvPr>
          <p:cNvSpPr txBox="1"/>
          <p:nvPr/>
        </p:nvSpPr>
        <p:spPr>
          <a:xfrm>
            <a:off x="798545" y="4570490"/>
            <a:ext cx="16539216" cy="20322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30617" lvl="1" algn="ctr">
              <a:lnSpc>
                <a:spcPts val="3062"/>
              </a:lnSpc>
            </a:pP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Please visit “</a:t>
            </a: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  <a:hlinkClick r:id="rId3"/>
              </a:rPr>
              <a:t>The Retirement Savings Crisis and the Role of ESOPs</a:t>
            </a: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”</a:t>
            </a:r>
          </a:p>
          <a:p>
            <a:pPr marL="330617" lvl="1" algn="ctr">
              <a:lnSpc>
                <a:spcPts val="3062"/>
              </a:lnSpc>
            </a:pPr>
            <a:endParaRPr lang="en-US" sz="4000" dirty="0">
              <a:solidFill>
                <a:srgbClr val="000000"/>
              </a:solidFill>
              <a:latin typeface="Avenir LT Std 2"/>
              <a:ea typeface="Avenir LT Std 2"/>
              <a:cs typeface="Avenir LT Std 2"/>
              <a:sym typeface="Avenir LT Std 2"/>
            </a:endParaRPr>
          </a:p>
          <a:p>
            <a:pPr marL="330617" lvl="1" algn="ctr">
              <a:lnSpc>
                <a:spcPts val="3062"/>
              </a:lnSpc>
            </a:pP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OR</a:t>
            </a:r>
          </a:p>
          <a:p>
            <a:pPr marL="330617" lvl="1" algn="ctr">
              <a:lnSpc>
                <a:spcPts val="3062"/>
              </a:lnSpc>
            </a:pPr>
            <a:endParaRPr lang="en-US" sz="4000" dirty="0">
              <a:solidFill>
                <a:srgbClr val="000000"/>
              </a:solidFill>
              <a:latin typeface="Avenir LT Std 2"/>
              <a:ea typeface="Avenir LT Std 2"/>
              <a:cs typeface="Avenir LT Std 2"/>
              <a:sym typeface="Avenir LT Std 2"/>
            </a:endParaRPr>
          </a:p>
          <a:p>
            <a:pPr marL="330617" lvl="1" algn="ctr">
              <a:lnSpc>
                <a:spcPts val="3062"/>
              </a:lnSpc>
            </a:pP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Contact the research team at research@nceo.org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C5C0AD8E-8864-0A59-22DF-5F9D608134D9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82675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/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921790" y="454164"/>
            <a:ext cx="16286555" cy="20390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48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most recent data from the Survey of Consumer Finances (SCF) on account holdings show that 46% of Americans have no retirement savings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5662186" y="9652172"/>
            <a:ext cx="2307906" cy="4017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4FDE56-0987-960B-0240-B95AE6F801DD}"/>
              </a:ext>
            </a:extLst>
          </p:cNvPr>
          <p:cNvSpPr txBox="1"/>
          <p:nvPr/>
        </p:nvSpPr>
        <p:spPr>
          <a:xfrm>
            <a:off x="1375904" y="9545094"/>
            <a:ext cx="1203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NCEO analysis of SCF 2022 for all Americans, working age adults (18-64), and those currently employed (at least part-time).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ED5AEA-A62A-6357-14FB-2C8A83F3B8C4}"/>
              </a:ext>
            </a:extLst>
          </p:cNvPr>
          <p:cNvSpPr txBox="1"/>
          <p:nvPr/>
        </p:nvSpPr>
        <p:spPr>
          <a:xfrm>
            <a:off x="2966804" y="2766814"/>
            <a:ext cx="1303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venir LT Std 2" panose="020B0604020202020204" charset="0"/>
              </a:rPr>
              <a:t>Figure 1: Percentages with Zero Retirement Savings by Group</a:t>
            </a: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F77BA12-9C69-9766-A34F-3FF379ABB0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113" y="3242594"/>
            <a:ext cx="12617774" cy="61303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D7B25-2C05-CA0F-22EA-48CC4D15C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2BC94E8-7059-0AA8-6B68-038749E4CB90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CD0CC68-EA39-B1F0-66E1-9CEE7DBC26F6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DA8E8FD6-9029-24A5-1BAD-E59FC70E6E3E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EAF9AE9E-FE33-12B5-D4FD-6E94D4EE4260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1F646266-D4DB-75BD-C2CC-8EF568D63A94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249E51E6-77B5-4C5F-19E7-A8E349B8FF15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7DBC1E1B-FBD5-9E1C-A7D4-E7B63A7AB78E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5781E368-679F-3965-8A33-7367FE9A4121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4F7F6A7C-350A-7520-9775-7E3B40CB7A28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A1070C9B-82B9-B563-851F-656551771D55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8E4E7024-20AA-2139-2CBA-1BD1420E33A1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48A83AA7-0997-E05F-BE84-12DC1777A3B7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2291AF66-FCDA-080C-C2B5-A3ECC18F1653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728557B1-5D85-2B2C-61AF-8A3A59F98B56}"/>
              </a:ext>
            </a:extLst>
          </p:cNvPr>
          <p:cNvSpPr txBox="1"/>
          <p:nvPr/>
        </p:nvSpPr>
        <p:spPr>
          <a:xfrm>
            <a:off x="921790" y="454164"/>
            <a:ext cx="1628655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52"/>
              </a:lnSpc>
              <a:spcBef>
                <a:spcPct val="0"/>
              </a:spcBef>
            </a:pPr>
            <a:r>
              <a:rPr lang="en-US" sz="48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Access to retirement plans is strongly correlated to wages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132B3814-0F48-BF01-B065-723CC080C0A2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0B7AB5-7984-6D2D-4118-7AB51CA28ED1}"/>
              </a:ext>
            </a:extLst>
          </p:cNvPr>
          <p:cNvSpPr txBox="1"/>
          <p:nvPr/>
        </p:nvSpPr>
        <p:spPr>
          <a:xfrm>
            <a:off x="1375904" y="9545094"/>
            <a:ext cx="1203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U.S. Bureau of Labor Statistics. Spotlight on Statistics, 1974 – 2024: Celebrating 50 Years of Protected Retirement Plans. </a:t>
            </a:r>
            <a:r>
              <a:rPr lang="en-US" dirty="0">
                <a:hlinkClick r:id="rId3"/>
              </a:rPr>
              <a:t>https://www.bls.gov/spotlight/2024/celebrating-50-years-of-protected-retirement-plans/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51A51B-39D7-037B-A712-C75E2A429354}"/>
              </a:ext>
            </a:extLst>
          </p:cNvPr>
          <p:cNvSpPr txBox="1"/>
          <p:nvPr/>
        </p:nvSpPr>
        <p:spPr>
          <a:xfrm>
            <a:off x="1757809" y="2086182"/>
            <a:ext cx="159020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venir LT Std 2" panose="020B0604020202020204" charset="0"/>
              </a:rPr>
              <a:t>Figure 2: Access rate to retirement plans for private industry workers by wage category  </a:t>
            </a: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C059A6B-B566-749C-CF24-5712A13EFF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809" y="2640416"/>
            <a:ext cx="14772382" cy="669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7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5163EC-57D3-7A2D-B86B-CB8079082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76583BF-CF5A-AFA4-2E5A-E25140476511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AC02FB0-470A-BBEA-394D-A385C7834AAB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CCE467A-36A4-F50E-1AD7-34CFCAE51AE3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5265668B-CBEB-CB02-9097-C226AFA467DB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B32D18F8-8B1F-0BBA-8062-CDD7A659C9C5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BD0DA2D0-603E-1550-97E2-8AB07B5627DC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249DF5AF-5090-869D-8CD8-3F37C0ADEEF7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77772B61-B8BC-7F26-2FB4-EB2B4B341381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1F401E25-AA76-7ACA-5D36-4AA84DBC746A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B693019F-096E-E8EC-D5C7-0E13E9E4F51B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43962730-1F49-0BA1-FF7A-E381CD84839D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FBBEA3AB-8502-3A24-708E-8D8498FECACC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1D23930C-3158-F46C-DC44-7E7B50F6FD53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AA753696-B1BF-FFEC-38C8-7D0BC37B4DB0}"/>
              </a:ext>
            </a:extLst>
          </p:cNvPr>
          <p:cNvSpPr txBox="1"/>
          <p:nvPr/>
        </p:nvSpPr>
        <p:spPr>
          <a:xfrm>
            <a:off x="921790" y="454164"/>
            <a:ext cx="16286555" cy="20390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52"/>
              </a:lnSpc>
              <a:spcBef>
                <a:spcPct val="0"/>
              </a:spcBef>
            </a:pPr>
            <a:r>
              <a:rPr lang="en-US" sz="48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Since half of the group have no retirement savings, the median reported account balance is just $5,000 and zero for the youngest group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B62D1521-9D72-7070-7B8E-7AE9C9E99DF3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CE60EF-5D6A-743B-885E-AA95F9EF206B}"/>
              </a:ext>
            </a:extLst>
          </p:cNvPr>
          <p:cNvSpPr txBox="1"/>
          <p:nvPr/>
        </p:nvSpPr>
        <p:spPr>
          <a:xfrm>
            <a:off x="1375904" y="9545094"/>
            <a:ext cx="120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NCEO Analysis of SCF 2022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573C7-D203-EB9F-E109-CA5F6CE7E787}"/>
              </a:ext>
            </a:extLst>
          </p:cNvPr>
          <p:cNvSpPr txBox="1"/>
          <p:nvPr/>
        </p:nvSpPr>
        <p:spPr>
          <a:xfrm>
            <a:off x="921790" y="2762870"/>
            <a:ext cx="1729035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venir LT Std 2" panose="020B0604020202020204" charset="0"/>
              </a:rPr>
              <a:t>Table 1: Percentage of those who reported zero savings across age categories and their median account balances</a:t>
            </a:r>
            <a:br>
              <a:rPr lang="en-US" dirty="0"/>
            </a:b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FAEB805-8CDA-5D46-DFFF-F3D0B68793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90" y="3601634"/>
            <a:ext cx="16579169" cy="52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37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36D5C-0770-C725-F86C-8FC5A24199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A3C12B4-3CDD-7CE6-8B12-72F1A6FD9D5A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C5A50B4-E942-11C9-AF9C-6EEC73AF6BD0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4CE7424-B5EF-1BD2-D575-0CD097B1E42F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B1C33731-DD0B-DD1A-2FB5-2CD071A4877E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67A1B3F-A3F4-07F9-257C-B54991ECEEBD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7CD3293D-5140-D421-CCF2-C83DBAA38A49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682BDB7C-11AB-6CEC-906A-415D74D034A2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0E6DF626-AFDA-CAC5-241F-5DD98022A564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4C0DE74A-BD04-A584-86A7-E13AE63B6377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36F0E974-3505-1DBC-0E28-F0ED852999BA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F5218C67-86E4-5C88-DBB6-AFDB7001F9DF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0164989D-6A06-EAA3-25D7-E82B09CC4FD3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7E09DF9F-4E68-6926-6D21-14247E563A0B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E35483F8-0AA8-2AFD-12A0-E94BE5DF8BD2}"/>
              </a:ext>
            </a:extLst>
          </p:cNvPr>
          <p:cNvSpPr txBox="1"/>
          <p:nvPr/>
        </p:nvSpPr>
        <p:spPr>
          <a:xfrm>
            <a:off x="685800" y="454164"/>
            <a:ext cx="16154401" cy="13317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52"/>
              </a:lnSpc>
              <a:spcBef>
                <a:spcPct val="0"/>
              </a:spcBef>
            </a:pPr>
            <a:r>
              <a:rPr lang="en-US" sz="44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Looking at working age adults by wage groups demonstrates the strong correlation between savings and wages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0AE315FB-B0A4-D2A9-7046-8294C5BEBD2C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F04407-1C75-59D2-9EAF-89EC409160EF}"/>
              </a:ext>
            </a:extLst>
          </p:cNvPr>
          <p:cNvSpPr txBox="1"/>
          <p:nvPr/>
        </p:nvSpPr>
        <p:spPr>
          <a:xfrm>
            <a:off x="1375904" y="9545094"/>
            <a:ext cx="120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NCEO Analysis of SCF 2022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DEEE72D-E5E8-CDCF-0581-58F1967026AB}"/>
              </a:ext>
            </a:extLst>
          </p:cNvPr>
          <p:cNvSpPr txBox="1"/>
          <p:nvPr/>
        </p:nvSpPr>
        <p:spPr>
          <a:xfrm>
            <a:off x="2236409" y="2077313"/>
            <a:ext cx="1302589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venir LT Std 2" panose="020B0604020202020204" charset="0"/>
              </a:rPr>
              <a:t>Table 2: Percentage of those who reported zero savings across wage categories and their median account balances</a:t>
            </a:r>
            <a:br>
              <a:rPr lang="en-US" dirty="0"/>
            </a:b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2AC24F2-EDA9-D38B-69B4-F14486A921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73" y="3024569"/>
            <a:ext cx="13025896" cy="618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325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47C0D-F977-F0AA-3CA9-D2D58D0DF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1CF09FD-3EAF-21D1-00AF-556A36036134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2BFD7835-BD28-1508-6D84-8CCF1E2267A7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51D6987-D629-622D-AA25-C4A12ADC48B0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C48EEE9B-83F9-8209-14C0-C779C8BC32C2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68B70DFC-763B-1126-DCBC-F7220173FE37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45404341-0115-D08D-7E77-50CF32EE4581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EF1255C1-99F2-FA7C-12EA-1EE10418E980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33F009F9-62AE-B97D-90F8-211BC73A6414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B8800FC1-3344-20AE-3E4B-6D2096A6F672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E0166248-00C3-ACB4-110D-39A75D2414E4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22625B1D-3014-0C6E-1181-DCF03C505599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58EAB582-DFEA-5F9F-7D14-DCC12AF0214E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9F88F054-9E94-F95E-3C8E-3E94B3BF4007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54D98CFA-98F7-E7DA-1C5A-12BD2EE0D7FF}"/>
              </a:ext>
            </a:extLst>
          </p:cNvPr>
          <p:cNvSpPr txBox="1"/>
          <p:nvPr/>
        </p:nvSpPr>
        <p:spPr>
          <a:xfrm>
            <a:off x="489434" y="172854"/>
            <a:ext cx="16684961" cy="12865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52"/>
              </a:lnSpc>
              <a:spcBef>
                <a:spcPct val="0"/>
              </a:spcBef>
            </a:pPr>
            <a:r>
              <a:rPr lang="en-US" sz="3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figures below demonstrate the difference in the picture comparing data reporting the balances of all Americans versus data that just includes those that have at least some savings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5E7730D8-CDCC-F64D-2C5E-65A4B03A7598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B4D33F7-5B64-10F9-CEB6-313A430C2087}"/>
              </a:ext>
            </a:extLst>
          </p:cNvPr>
          <p:cNvSpPr txBox="1"/>
          <p:nvPr/>
        </p:nvSpPr>
        <p:spPr>
          <a:xfrm>
            <a:off x="1375904" y="9558817"/>
            <a:ext cx="120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NCEO Analysis of SCF 2022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E32DFA-1EDB-5D9F-D09A-92A21D35FEBA}"/>
              </a:ext>
            </a:extLst>
          </p:cNvPr>
          <p:cNvSpPr txBox="1"/>
          <p:nvPr/>
        </p:nvSpPr>
        <p:spPr>
          <a:xfrm>
            <a:off x="1023565" y="1760121"/>
            <a:ext cx="10723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venir LT Std 2" panose="020B0604020202020204" charset="0"/>
              </a:rPr>
              <a:t>Figure 3 and 4: Mean and Median Retirement Account Balances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49D401D-6C5D-BD3D-DF68-0E0333FCE5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590" y="9175797"/>
            <a:ext cx="4740819" cy="49818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8111135-AEFD-9771-A0D3-B314D97FAE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66" y="2193665"/>
            <a:ext cx="15616695" cy="700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16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B5446-EFB2-86F9-DC26-95E33DDF6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7F8D523-3058-B8C4-7B97-F278434F9F83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C42EE0E-ED8E-912D-11D3-166BBC9B9464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107D741D-2E9B-7457-2AA5-FEC21D5B16C2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68923619-24D9-2B14-1D6E-9A25B164236E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C476E1B-5A26-DE89-C6A0-A07F044D5469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79C6144A-F4B8-E609-2E87-DFCBB9386985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09F83D8B-69E8-9444-28C8-62C37D32674A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AC6FCAED-125D-FD9B-5D64-F234238831E4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0E2D9D26-44E1-E187-1F08-07DACA019BE5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F28BFA18-90B5-37B5-DF68-8DE08CABD7A4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ACB81F41-452F-5BF9-2505-ED088056FD3D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B786C0D9-0CF5-307E-D11A-F799DF08AF51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E9FF2AF2-CF75-151C-B730-450A90A75C46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01E0A081-E707-3744-7221-A3420ECE8ED9}"/>
              </a:ext>
            </a:extLst>
          </p:cNvPr>
          <p:cNvSpPr txBox="1"/>
          <p:nvPr/>
        </p:nvSpPr>
        <p:spPr>
          <a:xfrm>
            <a:off x="911477" y="300871"/>
            <a:ext cx="1628655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5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Both mean and median retirement savings reflect an income advantage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C3BAD642-63F3-ECF1-CE11-D568DBB36F7A}"/>
              </a:ext>
            </a:extLst>
          </p:cNvPr>
          <p:cNvSpPr txBox="1"/>
          <p:nvPr/>
        </p:nvSpPr>
        <p:spPr>
          <a:xfrm>
            <a:off x="15620121" y="9702294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CD85BB-1162-A6E9-E7AA-9F66064A76C1}"/>
              </a:ext>
            </a:extLst>
          </p:cNvPr>
          <p:cNvSpPr txBox="1"/>
          <p:nvPr/>
        </p:nvSpPr>
        <p:spPr>
          <a:xfrm>
            <a:off x="1375904" y="9545094"/>
            <a:ext cx="120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NCEO Analysis of SCF 2022 for currently employed (at least part-time).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FF6ED71-0F33-397C-3530-DDC2D2ADEB5A}"/>
              </a:ext>
            </a:extLst>
          </p:cNvPr>
          <p:cNvSpPr txBox="1"/>
          <p:nvPr/>
        </p:nvSpPr>
        <p:spPr>
          <a:xfrm>
            <a:off x="1562342" y="1885501"/>
            <a:ext cx="14553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venir LT Std 2" panose="020B0604020202020204" charset="0"/>
              </a:rPr>
              <a:t>Figure 5: Mean and Median Retirement Account Balances for Currently Employed by Income Quartiles</a:t>
            </a:r>
            <a:endParaRPr lang="en-US" sz="24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EDDB659-7A27-C63F-4C67-D417498C75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73" y="2626357"/>
            <a:ext cx="13662458" cy="678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81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416C9-2D08-FC70-271B-20EFB2C17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2AAD875-48C3-AB40-CAF8-85978E8E6119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2D263A81-A0A8-368B-610C-8C52A0283B82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8B328140-DE60-0446-DB5A-739799A732AB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A8D77D85-0119-5283-9CD1-7D9762E4FA5C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8A68B84F-2D4E-D6C4-9C3B-6F2CF075BD8F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AC73B3BE-2E36-F1CB-397A-7524BFD8A30C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75754FD5-A8A8-56D6-F91A-82B937DADF72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F541A808-8CFE-FB92-C0D4-FBB54B4ACDCB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44DF5572-BEDE-136B-A36C-885F05724F70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ACE3246E-5791-8E9F-C971-B0CAFCB3F938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A186CD99-60C8-EABC-25E6-B6F4B96CB5FA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C1E444C8-DAB7-E9E1-30E6-78EC46707BE4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A17CDE0A-62A4-AB18-5C83-BB2D1A631105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54090650-9C20-51EF-F953-A6273FAB772A}"/>
              </a:ext>
            </a:extLst>
          </p:cNvPr>
          <p:cNvSpPr txBox="1"/>
          <p:nvPr/>
        </p:nvSpPr>
        <p:spPr>
          <a:xfrm>
            <a:off x="853127" y="631263"/>
            <a:ext cx="1628655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5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figure below illustrates the ESOP benefit across age groups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9F217FE3-C442-0B85-80CD-9FAF773D5DD6}"/>
              </a:ext>
            </a:extLst>
          </p:cNvPr>
          <p:cNvSpPr txBox="1"/>
          <p:nvPr/>
        </p:nvSpPr>
        <p:spPr>
          <a:xfrm>
            <a:off x="15620121" y="9702294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D59F98-4C2A-ECFE-5911-9457195BC3EA}"/>
              </a:ext>
            </a:extLst>
          </p:cNvPr>
          <p:cNvSpPr txBox="1"/>
          <p:nvPr/>
        </p:nvSpPr>
        <p:spPr>
          <a:xfrm>
            <a:off x="1276919" y="9363670"/>
            <a:ext cx="12035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The Retirement Savings Crisis and the Role of ESOPs</a:t>
            </a:r>
            <a:r>
              <a:rPr lang="en-US" dirty="0"/>
              <a:t>.</a:t>
            </a:r>
          </a:p>
          <a:p>
            <a:r>
              <a:rPr lang="en-US" dirty="0"/>
              <a:t>*The SCF data on income and retirement savings is self-reported and the Blue Ridge data on both is directly from administrative records. Since it is all workers, the SCF data includes those who report no retirement savings.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43B4C84-FDFD-DD57-86DF-87DF0F2EF25C}"/>
              </a:ext>
            </a:extLst>
          </p:cNvPr>
          <p:cNvSpPr txBox="1"/>
          <p:nvPr/>
        </p:nvSpPr>
        <p:spPr>
          <a:xfrm>
            <a:off x="1697469" y="2252758"/>
            <a:ext cx="1455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venir LT Std 2" panose="020B0604020202020204" charset="0"/>
              </a:rPr>
              <a:t>Figure 6: Median balances for employed workers by age group*</a:t>
            </a:r>
            <a:endParaRPr lang="en-US" sz="24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6268AC2-11BD-E83C-3C6A-F61D2A0D24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017" y="2799147"/>
            <a:ext cx="14508773" cy="649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98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9EF678-B519-6A93-BF88-6D1EC7BF43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0B622C6-72DA-D1BC-AD09-67B39BA17582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620ADBD4-89C3-63FC-AA0A-739E8F46B259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CEE836E8-81E6-2FDD-CFED-52207A6A9E05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1317CE3D-9123-F046-D406-A031280342A2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66D974A7-679F-FBC7-B756-D415DD74F8D8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CD803516-7AD5-2844-7F18-1C54041E6368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ED695534-5057-5CFE-5FDC-85A5793EA938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AA13A9E2-C9F6-4286-692D-FA8445398372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9372A119-B1A4-D58B-4390-43D5A216FAB8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BD49CE9E-1AC7-BC6D-CCE2-B35F1EDAFF8C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4DA8C443-3869-9C00-39E3-FBE2673686D4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470A2DA3-AC68-E4EF-3E2A-FB3462CD41D7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D4AEE577-80FE-D747-0127-ECCE0FD265BF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9A48804E-9EA9-0FA3-B627-B0290D6E7700}"/>
              </a:ext>
            </a:extLst>
          </p:cNvPr>
          <p:cNvSpPr txBox="1"/>
          <p:nvPr/>
        </p:nvSpPr>
        <p:spPr>
          <a:xfrm>
            <a:off x="853127" y="631263"/>
            <a:ext cx="1628655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5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figure below shows the sizable ESOP benefit for lower- and middle-income workers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F0BB9504-356C-4D54-49E4-2E89FEBE4A34}"/>
              </a:ext>
            </a:extLst>
          </p:cNvPr>
          <p:cNvSpPr txBox="1"/>
          <p:nvPr/>
        </p:nvSpPr>
        <p:spPr>
          <a:xfrm>
            <a:off x="15620121" y="9702294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6710E1-AB25-3D55-3A51-B0447EB34422}"/>
              </a:ext>
            </a:extLst>
          </p:cNvPr>
          <p:cNvSpPr txBox="1"/>
          <p:nvPr/>
        </p:nvSpPr>
        <p:spPr>
          <a:xfrm>
            <a:off x="1375904" y="9382164"/>
            <a:ext cx="12187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The Retirement Savings Crisis and the Role of ESOPs</a:t>
            </a:r>
            <a:r>
              <a:rPr lang="en-US" dirty="0"/>
              <a:t>.</a:t>
            </a:r>
          </a:p>
          <a:p>
            <a:r>
              <a:rPr lang="en-US" dirty="0"/>
              <a:t>*The SCF data on income and retirement savings is self-reported and the Blue Ridge data on both is directly from administrative records. Since it is all workers, the SCF data includes those who report no retirement savings.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AF7826-2BC2-9AFA-9CA9-F5419557EECF}"/>
              </a:ext>
            </a:extLst>
          </p:cNvPr>
          <p:cNvSpPr txBox="1"/>
          <p:nvPr/>
        </p:nvSpPr>
        <p:spPr>
          <a:xfrm>
            <a:off x="1454756" y="2250377"/>
            <a:ext cx="1455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venir LT Std 2" panose="020B0604020202020204" charset="0"/>
              </a:rPr>
              <a:t>Figure 7: Median retirement balances for employed workers by annual income from work*</a:t>
            </a:r>
            <a:endParaRPr lang="en-US" sz="24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AE919B2-F7F0-2D8C-6ADF-A94B55F7C6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56" y="2693995"/>
            <a:ext cx="15083296" cy="650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4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516</Words>
  <Application>Microsoft Office PowerPoint</Application>
  <PresentationFormat>Custom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Arial</vt:lpstr>
      <vt:lpstr>Avenir LT Std 1</vt:lpstr>
      <vt:lpstr>Avenir LT Std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Slides Option 1</dc:title>
  <dc:creator>Liza Shifrin</dc:creator>
  <cp:lastModifiedBy>Liza Shifrin</cp:lastModifiedBy>
  <cp:revision>12</cp:revision>
  <dcterms:created xsi:type="dcterms:W3CDTF">2006-08-16T00:00:00Z</dcterms:created>
  <dcterms:modified xsi:type="dcterms:W3CDTF">2025-09-17T19:15:28Z</dcterms:modified>
  <dc:identifier>DAGuHDh3khQ</dc:identifier>
</cp:coreProperties>
</file>