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0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orient="horz" pos="3271" userDrawn="1">
          <p15:clr>
            <a:srgbClr val="A4A3A4"/>
          </p15:clr>
        </p15:guide>
        <p15:guide id="4" pos="3817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7"/>
    <a:srgbClr val="057FE1"/>
    <a:srgbClr val="003366"/>
    <a:srgbClr val="FFCC33"/>
    <a:srgbClr val="3366C9"/>
    <a:srgbClr val="FFEC79"/>
    <a:srgbClr val="EEF1F2"/>
    <a:srgbClr val="515C78"/>
    <a:srgbClr val="F6D300"/>
    <a:srgbClr val="FFE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6" y="40"/>
      </p:cViewPr>
      <p:guideLst>
        <p:guide pos="370"/>
        <p:guide pos="7333"/>
        <p:guide orient="horz" pos="3271"/>
        <p:guide pos="3817"/>
        <p:guide orient="horz" pos="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55146811328562"/>
          <c:y val="4.8464002254444201E-2"/>
          <c:w val="0.6058472562329047"/>
          <c:h val="0.870872158573074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EB7"/>
            </a:solidFill>
            <a:ln w="28575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6EB7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3E-4AB2-990B-D4A377F8E9E3}"/>
              </c:ext>
            </c:extLst>
          </c:dPt>
          <c:dPt>
            <c:idx val="2"/>
            <c:invertIfNegative val="0"/>
            <c:bubble3D val="0"/>
            <c:spPr>
              <a:solidFill>
                <a:srgbClr val="006EB7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3E-4AB2-990B-D4A377F8E9E3}"/>
              </c:ext>
            </c:extLst>
          </c:dPt>
          <c:dPt>
            <c:idx val="3"/>
            <c:invertIfNegative val="0"/>
            <c:bubble3D val="0"/>
            <c:spPr>
              <a:solidFill>
                <a:srgbClr val="006EB7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3E-4AB2-990B-D4A377F8E9E3}"/>
              </c:ext>
            </c:extLst>
          </c:dPt>
          <c:dPt>
            <c:idx val="4"/>
            <c:invertIfNegative val="0"/>
            <c:bubble3D val="0"/>
            <c:spPr>
              <a:solidFill>
                <a:srgbClr val="006EB7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63E-4AB2-990B-D4A377F8E9E3}"/>
              </c:ext>
            </c:extLst>
          </c:dPt>
          <c:dPt>
            <c:idx val="5"/>
            <c:invertIfNegative val="0"/>
            <c:bubble3D val="0"/>
            <c:spPr>
              <a:solidFill>
                <a:srgbClr val="006EB7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63E-4AB2-990B-D4A377F8E9E3}"/>
              </c:ext>
            </c:extLst>
          </c:dPt>
          <c:dPt>
            <c:idx val="6"/>
            <c:invertIfNegative val="0"/>
            <c:bubble3D val="0"/>
            <c:spPr>
              <a:solidFill>
                <a:srgbClr val="006EB7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63E-4AB2-990B-D4A377F8E9E3}"/>
              </c:ext>
            </c:extLst>
          </c:dPt>
          <c:dPt>
            <c:idx val="7"/>
            <c:invertIfNegative val="0"/>
            <c:bubble3D val="0"/>
            <c:spPr>
              <a:solidFill>
                <a:srgbClr val="006EB7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63E-4AB2-990B-D4A377F8E9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3366"/>
                    </a:solidFill>
                    <a:latin typeface="Avenir Black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Sheet1!$A$3:$A$10</c:f>
              <c:strCache>
                <c:ptCount val="8"/>
                <c:pt idx="0">
                  <c:v>Agriculture/Mining/Utilities</c:v>
                </c:pt>
                <c:pt idx="1">
                  <c:v>Administrative Support </c:v>
                </c:pt>
                <c:pt idx="2">
                  <c:v>Retail trade</c:v>
                </c:pt>
                <c:pt idx="3">
                  <c:v>Wholesale trade</c:v>
                </c:pt>
                <c:pt idx="4">
                  <c:v>Finance/Insurance/Real Estate</c:v>
                </c:pt>
                <c:pt idx="5">
                  <c:v>Construction</c:v>
                </c:pt>
                <c:pt idx="6">
                  <c:v>Professional Services</c:v>
                </c:pt>
                <c:pt idx="7">
                  <c:v>Manufacturing</c:v>
                </c:pt>
              </c:strCache>
            </c:strRef>
          </c:cat>
          <c:val>
            <c:numRef>
              <c:f>Sheet1!$B$3:$B$10</c:f>
              <c:numCache>
                <c:formatCode>0%</c:formatCode>
                <c:ptCount val="8"/>
                <c:pt idx="0">
                  <c:v>0.03</c:v>
                </c:pt>
                <c:pt idx="1">
                  <c:v>0.03</c:v>
                </c:pt>
                <c:pt idx="2">
                  <c:v>0.06</c:v>
                </c:pt>
                <c:pt idx="3">
                  <c:v>0.09</c:v>
                </c:pt>
                <c:pt idx="4">
                  <c:v>0.13</c:v>
                </c:pt>
                <c:pt idx="5">
                  <c:v>0.17</c:v>
                </c:pt>
                <c:pt idx="6">
                  <c:v>0.19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63E-4AB2-990B-D4A377F8E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58"/>
        <c:axId val="2050175728"/>
        <c:axId val="2050168112"/>
      </c:barChart>
      <c:catAx>
        <c:axId val="205017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3366"/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2050168112"/>
        <c:crosses val="autoZero"/>
        <c:auto val="0"/>
        <c:lblAlgn val="ctr"/>
        <c:lblOffset val="100"/>
        <c:noMultiLvlLbl val="0"/>
      </c:catAx>
      <c:valAx>
        <c:axId val="2050168112"/>
        <c:scaling>
          <c:orientation val="minMax"/>
          <c:max val="0.35000000000000003"/>
        </c:scaling>
        <c:delete val="1"/>
        <c:axPos val="b"/>
        <c:numFmt formatCode="0%" sourceLinked="1"/>
        <c:majorTickMark val="out"/>
        <c:minorTickMark val="none"/>
        <c:tickLblPos val="nextTo"/>
        <c:crossAx val="205017572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C4C9-0097-4B43-B16A-452889B6C798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313A3-84FE-432E-85AD-671EA3A8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1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D6B4-2A05-4E0E-B329-0AAAE62C6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96004-A506-472F-A945-E731EB737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49961-E230-44D0-8169-25FAD0DF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61C4D-837B-42A1-8581-52EF62EB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69266-0056-40E3-B1BA-B1DC852D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4BCD-4256-4C42-98F8-4C0FFC58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45DC5-D1B9-4B75-939B-50CAB97E3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697B5-D096-45BC-8CAC-F425B265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B36D-3A28-4DAC-B002-6B980976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89F22-8909-4E41-958F-252674BE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837E4-24CF-4247-8115-71595A8CD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1AD41-A33F-4E62-9CE7-5D5038333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0E7A3-D99D-4559-A05C-5AD0FA39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E3C8F-B12B-4A7E-ABF2-8A830D92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C9683-4395-4B56-850D-D70724FC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67A9-A13B-4A51-BC6A-F6985C7E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237C9-FD9C-4C1E-892C-65C6CB62E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F1AC0-2F62-4836-981D-C594983A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688F8-0B53-4BEF-87D8-53284CB5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9CBDF-63EB-4908-A61B-22741434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A1B2-248C-414D-A29D-7BBF8889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A8AFF-285A-492B-A6DE-C1E34B07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65CC-3B71-4160-8A71-7793CA96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496E9-D727-4D1A-AD92-DD32BAA1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EDD13-D711-44BF-9E84-004CE703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7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ACEF-500C-457A-A351-A5D36430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6527A-5FDC-4AF0-A8D9-684C36C29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708F7-3549-4044-B251-5B2F52D9A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AB740-9D57-4512-800A-A147B68D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C1464-2316-461B-BBDB-1B018746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D36BF-A222-4780-918B-5C4F8E82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7162-011B-4DE5-8D16-D4B2A080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E04E4-133D-4CFF-BE6D-49946BB45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2C5D3-539A-4372-ABD8-49B0A7E5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AC262-13E3-4CE1-AA4B-3A721B806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367BB-1B6F-4CA0-94EC-FDA794D7B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E917A-DE93-4989-BB7C-FAF852E3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1118A-754B-4D70-B24A-AF6D10AD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8A879D-54F6-457F-9004-BAFE66E8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0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C24F-C408-4BF0-AB17-ED6547AA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A9288-063A-4A4A-8F39-17AE61F7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2CDC6-398E-4CC3-B2E3-6C6E69F9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5FC8F-32F2-4B4C-96C4-8E9566A0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6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09F0B-C3EF-4FBF-A1DC-454F23F6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272B7-2BB6-45C5-A7DE-A4BA07D6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4AC63-3D30-496F-9303-B7C21C03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6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9EB3-011D-473C-AB4E-9F46275E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23FF-0A91-4F64-A1BB-98F64C4E9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4677C-EEBC-47CA-A450-80B429032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D4A09-EF32-49D4-8995-4B729AE2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1C018-0650-4B22-84EA-B4B234A6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0E178-23F4-4C8A-885B-19469890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888C-86E6-4ED5-B4D1-BCCDFFB6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1AC33-CA01-408F-AC0B-6A3658B7C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56917-CB3E-4E76-BCAE-E98C277A5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105C4-5DCC-49CD-B26C-FAE2F810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1D340-E76E-4093-99EE-24ACE7EB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6ACAC-887A-41A5-9494-D1566234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0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97F8B-D109-4EFF-843B-AA558740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D5528-D96C-44D4-8DE2-4941C439A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0BD11-A0BA-4E9E-B281-50EAE9D30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A002-6F2C-4FA5-ADF1-170BD09EB85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5283A-FFE6-4972-B93E-4CEC3636B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187DA-B2F6-4B4A-A1B7-F43D61F70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5341-84D7-4548-A3AC-7D27FC29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eo.org/research/research-findings-on-employee-ownership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nceo.org/research/employee-ownership-100-largest-employee-owned-compani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www.nceo.org/research/the-retirement-savings-crisis-and-the-role-of-eso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65">
            <a:extLst>
              <a:ext uri="{FF2B5EF4-FFF2-40B4-BE49-F238E27FC236}">
                <a16:creationId xmlns:a16="http://schemas.microsoft.com/office/drawing/2014/main" id="{9FEE07DF-B877-FA13-F4FD-CF6557FECB80}"/>
              </a:ext>
            </a:extLst>
          </p:cNvPr>
          <p:cNvSpPr/>
          <p:nvPr/>
        </p:nvSpPr>
        <p:spPr>
          <a:xfrm rot="5400000">
            <a:off x="3654118" y="1828630"/>
            <a:ext cx="1917640" cy="256558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54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ángulo 65">
            <a:extLst>
              <a:ext uri="{FF2B5EF4-FFF2-40B4-BE49-F238E27FC236}">
                <a16:creationId xmlns:a16="http://schemas.microsoft.com/office/drawing/2014/main" id="{D7742BD4-A4B4-80D2-A40C-8690CC54F83B}"/>
              </a:ext>
            </a:extLst>
          </p:cNvPr>
          <p:cNvSpPr/>
          <p:nvPr/>
        </p:nvSpPr>
        <p:spPr>
          <a:xfrm rot="5400000">
            <a:off x="6637668" y="1838591"/>
            <a:ext cx="1922963" cy="256558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54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ángulo 65">
            <a:extLst>
              <a:ext uri="{FF2B5EF4-FFF2-40B4-BE49-F238E27FC236}">
                <a16:creationId xmlns:a16="http://schemas.microsoft.com/office/drawing/2014/main" id="{95AD9CB9-810E-9914-1775-65E524F932F3}"/>
              </a:ext>
            </a:extLst>
          </p:cNvPr>
          <p:cNvSpPr/>
          <p:nvPr/>
        </p:nvSpPr>
        <p:spPr>
          <a:xfrm rot="5400000">
            <a:off x="9600897" y="1856994"/>
            <a:ext cx="1922962" cy="256558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54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ángulo 65">
            <a:extLst>
              <a:ext uri="{FF2B5EF4-FFF2-40B4-BE49-F238E27FC236}">
                <a16:creationId xmlns:a16="http://schemas.microsoft.com/office/drawing/2014/main" id="{3B314C57-9512-E544-D164-59704010D888}"/>
              </a:ext>
            </a:extLst>
          </p:cNvPr>
          <p:cNvSpPr/>
          <p:nvPr/>
        </p:nvSpPr>
        <p:spPr>
          <a:xfrm rot="5400000">
            <a:off x="711848" y="1828631"/>
            <a:ext cx="1917640" cy="256558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54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2FC92A-1100-B503-2443-F30ABB2E7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3"/>
            <a:ext cx="12192000" cy="1235735"/>
          </a:xfrm>
          <a:prstGeom prst="rect">
            <a:avLst/>
          </a:prstGeom>
        </p:spPr>
      </p:pic>
      <p:grpSp>
        <p:nvGrpSpPr>
          <p:cNvPr id="59" name="Grupo 58">
            <a:extLst>
              <a:ext uri="{FF2B5EF4-FFF2-40B4-BE49-F238E27FC236}">
                <a16:creationId xmlns:a16="http://schemas.microsoft.com/office/drawing/2014/main" id="{EA4E769B-8D73-53D5-4FF5-84BD0EE834B9}"/>
              </a:ext>
            </a:extLst>
          </p:cNvPr>
          <p:cNvGrpSpPr/>
          <p:nvPr/>
        </p:nvGrpSpPr>
        <p:grpSpPr>
          <a:xfrm>
            <a:off x="591918" y="6407229"/>
            <a:ext cx="11253253" cy="425157"/>
            <a:chOff x="591918" y="6162601"/>
            <a:chExt cx="11253253" cy="425157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4263BD05-1A7F-C3B9-CE73-2B65F1AC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18" y="6162601"/>
              <a:ext cx="1930756" cy="425157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7AE2A1F-8402-7BBB-72D9-90FD46588DC9}"/>
                </a:ext>
              </a:extLst>
            </p:cNvPr>
            <p:cNvSpPr txBox="1"/>
            <p:nvPr/>
          </p:nvSpPr>
          <p:spPr>
            <a:xfrm>
              <a:off x="10209983" y="6288555"/>
              <a:ext cx="11344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rgbClr val="003366"/>
                  </a:solidFill>
                  <a:latin typeface="Avenir LT Std 45 Book" panose="020B0502020203020204" pitchFamily="34" charset="0"/>
                </a:rPr>
                <a:t>www.nceo.org</a:t>
              </a: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482D1DF2-D7A8-3E3A-8CCB-3A3E0289E1E2}"/>
                </a:ext>
              </a:extLst>
            </p:cNvPr>
            <p:cNvSpPr txBox="1"/>
            <p:nvPr/>
          </p:nvSpPr>
          <p:spPr>
            <a:xfrm>
              <a:off x="11461578" y="6287953"/>
              <a:ext cx="383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rgbClr val="003366"/>
                  </a:solidFill>
                  <a:latin typeface="Avenir LT Std 55 Roman" panose="020B0503020203020204" pitchFamily="34" charset="0"/>
                </a:rPr>
                <a:t>01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2B6BEC7-FE35-EA03-1F0A-9A32F21D51C1}"/>
                </a:ext>
              </a:extLst>
            </p:cNvPr>
            <p:cNvSpPr/>
            <p:nvPr/>
          </p:nvSpPr>
          <p:spPr>
            <a:xfrm>
              <a:off x="11394858" y="6343338"/>
              <a:ext cx="46749" cy="135027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042016BD-46CB-0CDC-0DF5-319BBF5CDA41}"/>
                </a:ext>
              </a:extLst>
            </p:cNvPr>
            <p:cNvCxnSpPr/>
            <p:nvPr/>
          </p:nvCxnSpPr>
          <p:spPr>
            <a:xfrm>
              <a:off x="10342843" y="6334835"/>
              <a:ext cx="0" cy="140636"/>
            </a:xfrm>
            <a:prstGeom prst="line">
              <a:avLst/>
            </a:prstGeom>
            <a:ln w="9525">
              <a:solidFill>
                <a:srgbClr val="003366">
                  <a:alpha val="9617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7A76224F-09DE-6E40-E8D5-D00BC2C553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8461" y="6428504"/>
              <a:ext cx="4197517" cy="0"/>
            </a:xfrm>
            <a:prstGeom prst="line">
              <a:avLst/>
            </a:prstGeom>
            <a:ln w="9525">
              <a:solidFill>
                <a:srgbClr val="003366">
                  <a:alpha val="9617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4">
            <a:extLst>
              <a:ext uri="{FF2B5EF4-FFF2-40B4-BE49-F238E27FC236}">
                <a16:creationId xmlns:a16="http://schemas.microsoft.com/office/drawing/2014/main" id="{1D8854E1-A970-DA8A-ECD5-AFEB34692ACB}"/>
              </a:ext>
            </a:extLst>
          </p:cNvPr>
          <p:cNvSpPr txBox="1"/>
          <p:nvPr/>
        </p:nvSpPr>
        <p:spPr>
          <a:xfrm>
            <a:off x="1497921" y="2583505"/>
            <a:ext cx="129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3366"/>
                </a:solidFill>
                <a:latin typeface="Avenir LT Std 65 Medium" panose="020B0603020203020204" pitchFamily="34" charset="0"/>
              </a:rPr>
              <a:t>6,609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8BA6726D-275B-5FCF-A1E9-B38AFB7C2C9D}"/>
              </a:ext>
            </a:extLst>
          </p:cNvPr>
          <p:cNvSpPr txBox="1"/>
          <p:nvPr/>
        </p:nvSpPr>
        <p:spPr>
          <a:xfrm>
            <a:off x="751064" y="3251245"/>
            <a:ext cx="186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Avenir LT Std 45 Book" panose="020B0502020203020204" pitchFamily="34" charset="0"/>
              </a:rPr>
              <a:t>ESOPs across the US</a:t>
            </a: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FDFDF092-808E-09D6-D2C0-48A065F61ADF}"/>
              </a:ext>
            </a:extLst>
          </p:cNvPr>
          <p:cNvSpPr txBox="1"/>
          <p:nvPr/>
        </p:nvSpPr>
        <p:spPr>
          <a:xfrm>
            <a:off x="3896542" y="2577597"/>
            <a:ext cx="258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3366"/>
                </a:solidFill>
                <a:latin typeface="Avenir LT Std 65 Medium" panose="020B0603020203020204" pitchFamily="34" charset="0"/>
              </a:rPr>
              <a:t>15,105,304</a:t>
            </a:r>
            <a:endParaRPr lang="en-US" sz="2700" dirty="0">
              <a:solidFill>
                <a:schemeClr val="bg2">
                  <a:lumMod val="25000"/>
                </a:schemeClr>
              </a:solidFill>
              <a:latin typeface="Avenir LT Std 65 Medium" panose="020B0603020203020204" pitchFamily="34" charset="0"/>
            </a:endParaRPr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F383C427-EEB0-FDFC-D7F3-A75D092DE3C9}"/>
              </a:ext>
            </a:extLst>
          </p:cNvPr>
          <p:cNvSpPr txBox="1"/>
          <p:nvPr/>
        </p:nvSpPr>
        <p:spPr>
          <a:xfrm>
            <a:off x="3555517" y="3097938"/>
            <a:ext cx="210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Avenir LT Std 45 Book" panose="020B0502020203020204" pitchFamily="34" charset="0"/>
              </a:rPr>
              <a:t>Participants covered,</a:t>
            </a:r>
          </a:p>
          <a:p>
            <a:pPr algn="ctr"/>
            <a:r>
              <a:rPr lang="en-US" sz="1600" dirty="0">
                <a:solidFill>
                  <a:srgbClr val="003366"/>
                </a:solidFill>
                <a:latin typeface="Avenir LT Std 45 Book" panose="020B0502020203020204" pitchFamily="34" charset="0"/>
              </a:rPr>
              <a:t>with 10,999,997 current employees</a:t>
            </a:r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D38AE9CC-54B0-0338-D064-FD7BE0E9242C}"/>
              </a:ext>
            </a:extLst>
          </p:cNvPr>
          <p:cNvSpPr txBox="1"/>
          <p:nvPr/>
        </p:nvSpPr>
        <p:spPr>
          <a:xfrm>
            <a:off x="6957818" y="2570515"/>
            <a:ext cx="15623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3366"/>
                </a:solidFill>
                <a:latin typeface="Avenir LT Std 65 Medium" panose="020B0603020203020204" pitchFamily="34" charset="0"/>
              </a:rPr>
              <a:t>4,128</a:t>
            </a:r>
            <a:endParaRPr lang="en-US" sz="2700" dirty="0">
              <a:solidFill>
                <a:srgbClr val="003366"/>
              </a:solidFill>
              <a:latin typeface="Avenir LT Std 65 Medium" panose="020B0603020203020204" pitchFamily="34" charset="0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AD7AEB31-7E53-8CA7-B271-7358FC02CFFE}"/>
              </a:ext>
            </a:extLst>
          </p:cNvPr>
          <p:cNvSpPr txBox="1"/>
          <p:nvPr/>
        </p:nvSpPr>
        <p:spPr>
          <a:xfrm>
            <a:off x="6578161" y="3033731"/>
            <a:ext cx="2126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Avenir LT Std 45 Book" panose="020B0502020203020204" pitchFamily="34" charset="0"/>
              </a:rPr>
              <a:t>Local communities contain at least 1 ESOP company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3DD58-9C3C-D0DB-26F2-C817232495D9}"/>
              </a:ext>
            </a:extLst>
          </p:cNvPr>
          <p:cNvSpPr txBox="1"/>
          <p:nvPr/>
        </p:nvSpPr>
        <p:spPr>
          <a:xfrm>
            <a:off x="10209983" y="2560367"/>
            <a:ext cx="1120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3366"/>
                </a:solidFill>
                <a:latin typeface="Avenir LT Std 65 Medium" panose="020B0603020203020204" pitchFamily="34" charset="0"/>
              </a:rPr>
              <a:t>309</a:t>
            </a:r>
            <a:endParaRPr lang="en-US" sz="2700" dirty="0">
              <a:solidFill>
                <a:srgbClr val="003366"/>
              </a:solidFill>
              <a:latin typeface="Avenir LT Std 65 Medium" panose="020B0603020203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A6B0B206-DFCD-A7DC-DA77-D1FBDA94114D}"/>
              </a:ext>
            </a:extLst>
          </p:cNvPr>
          <p:cNvSpPr txBox="1"/>
          <p:nvPr/>
        </p:nvSpPr>
        <p:spPr>
          <a:xfrm>
            <a:off x="9322957" y="3015611"/>
            <a:ext cx="2478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Avenir LT Std 45 Book" panose="020B0502020203020204" pitchFamily="34" charset="0"/>
              </a:rPr>
              <a:t>companies set up an ESOP in the most recent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5F490-1B9A-8234-0870-CA9608EFC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9" y="2369194"/>
            <a:ext cx="752203" cy="7522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B214E7-DE29-74F5-22FD-6B10498D9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50" y="2464707"/>
            <a:ext cx="633231" cy="6332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433EB62-78A1-B45D-9195-058A7A410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61" y="2421755"/>
            <a:ext cx="677027" cy="677027"/>
          </a:xfrm>
          <a:prstGeom prst="rect">
            <a:avLst/>
          </a:prstGeom>
        </p:spPr>
      </p:pic>
      <p:sp>
        <p:nvSpPr>
          <p:cNvPr id="48" name="Textfeld 51">
            <a:extLst>
              <a:ext uri="{FF2B5EF4-FFF2-40B4-BE49-F238E27FC236}">
                <a16:creationId xmlns:a16="http://schemas.microsoft.com/office/drawing/2014/main" id="{A4E06BFC-8ABD-A6C5-3F96-E04544C3E814}"/>
              </a:ext>
            </a:extLst>
          </p:cNvPr>
          <p:cNvSpPr txBox="1"/>
          <p:nvPr/>
        </p:nvSpPr>
        <p:spPr>
          <a:xfrm>
            <a:off x="1037216" y="1252707"/>
            <a:ext cx="924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66"/>
                </a:solidFill>
                <a:latin typeface="Avenir LT Std 65 Medium" panose="020B0603020203020204" pitchFamily="34" charset="0"/>
              </a:rPr>
              <a:t>ESOPs by the Numbers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2C96B01-23D7-9CD7-78FC-0F8391CDD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23" y="2507829"/>
            <a:ext cx="570517" cy="570517"/>
          </a:xfrm>
          <a:prstGeom prst="rect">
            <a:avLst/>
          </a:prstGeom>
        </p:spPr>
      </p:pic>
      <p:sp>
        <p:nvSpPr>
          <p:cNvPr id="58" name="Rectángulo 65">
            <a:extLst>
              <a:ext uri="{FF2B5EF4-FFF2-40B4-BE49-F238E27FC236}">
                <a16:creationId xmlns:a16="http://schemas.microsoft.com/office/drawing/2014/main" id="{21AED710-9531-C11F-458C-CC7C0A82D486}"/>
              </a:ext>
            </a:extLst>
          </p:cNvPr>
          <p:cNvSpPr/>
          <p:nvPr/>
        </p:nvSpPr>
        <p:spPr>
          <a:xfrm rot="5400000">
            <a:off x="3194092" y="3398395"/>
            <a:ext cx="1772292" cy="3667293"/>
          </a:xfrm>
          <a:prstGeom prst="rect">
            <a:avLst/>
          </a:prstGeom>
          <a:solidFill>
            <a:srgbClr val="006EB7"/>
          </a:solidFill>
          <a:ln>
            <a:noFill/>
          </a:ln>
          <a:effectLst>
            <a:outerShdw blurRad="254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ángulo 65">
            <a:extLst>
              <a:ext uri="{FF2B5EF4-FFF2-40B4-BE49-F238E27FC236}">
                <a16:creationId xmlns:a16="http://schemas.microsoft.com/office/drawing/2014/main" id="{E3E47352-E4CF-CB6C-A0FC-504801680E85}"/>
              </a:ext>
            </a:extLst>
          </p:cNvPr>
          <p:cNvSpPr/>
          <p:nvPr/>
        </p:nvSpPr>
        <p:spPr>
          <a:xfrm rot="5400000">
            <a:off x="7214186" y="3410114"/>
            <a:ext cx="1795729" cy="3667292"/>
          </a:xfrm>
          <a:prstGeom prst="rect">
            <a:avLst/>
          </a:prstGeom>
          <a:solidFill>
            <a:srgbClr val="006EB7"/>
          </a:solidFill>
          <a:ln>
            <a:noFill/>
          </a:ln>
          <a:effectLst>
            <a:outerShdw blurRad="254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4">
            <a:extLst>
              <a:ext uri="{FF2B5EF4-FFF2-40B4-BE49-F238E27FC236}">
                <a16:creationId xmlns:a16="http://schemas.microsoft.com/office/drawing/2014/main" id="{94066A37-8796-9831-47B3-BD17ACF85182}"/>
              </a:ext>
            </a:extLst>
          </p:cNvPr>
          <p:cNvSpPr txBox="1"/>
          <p:nvPr/>
        </p:nvSpPr>
        <p:spPr>
          <a:xfrm>
            <a:off x="3089414" y="4491760"/>
            <a:ext cx="191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Holding more than</a:t>
            </a:r>
          </a:p>
        </p:txBody>
      </p:sp>
      <p:sp>
        <p:nvSpPr>
          <p:cNvPr id="63" name="TextBox 4">
            <a:extLst>
              <a:ext uri="{FF2B5EF4-FFF2-40B4-BE49-F238E27FC236}">
                <a16:creationId xmlns:a16="http://schemas.microsoft.com/office/drawing/2014/main" id="{FA111A0F-7F44-D919-4B66-EC937091284C}"/>
              </a:ext>
            </a:extLst>
          </p:cNvPr>
          <p:cNvSpPr txBox="1"/>
          <p:nvPr/>
        </p:nvSpPr>
        <p:spPr>
          <a:xfrm>
            <a:off x="3089414" y="5594686"/>
            <a:ext cx="191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in total plan assets</a:t>
            </a: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19137FA3-FB21-8655-81F1-ADBEE795F93D}"/>
              </a:ext>
            </a:extLst>
          </p:cNvPr>
          <p:cNvSpPr txBox="1"/>
          <p:nvPr/>
        </p:nvSpPr>
        <p:spPr>
          <a:xfrm>
            <a:off x="3847469" y="4930981"/>
            <a:ext cx="148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LT Std 65 Medium" panose="020B0603020203020204" pitchFamily="34" charset="0"/>
              </a:rPr>
              <a:t>$2T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8B0A93F3-8A3B-0D1D-793F-04378B3E35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01" y="4841432"/>
            <a:ext cx="742637" cy="742637"/>
          </a:xfrm>
          <a:prstGeom prst="rect">
            <a:avLst/>
          </a:prstGeom>
        </p:spPr>
      </p:pic>
      <p:sp>
        <p:nvSpPr>
          <p:cNvPr id="67" name="TextBox 4">
            <a:extLst>
              <a:ext uri="{FF2B5EF4-FFF2-40B4-BE49-F238E27FC236}">
                <a16:creationId xmlns:a16="http://schemas.microsoft.com/office/drawing/2014/main" id="{182DC54B-A7BE-98B0-23BF-00749409A0C4}"/>
              </a:ext>
            </a:extLst>
          </p:cNvPr>
          <p:cNvSpPr txBox="1"/>
          <p:nvPr/>
        </p:nvSpPr>
        <p:spPr>
          <a:xfrm>
            <a:off x="6574706" y="4489112"/>
            <a:ext cx="3033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ESOPs paid out</a:t>
            </a:r>
          </a:p>
        </p:txBody>
      </p:sp>
      <p:sp>
        <p:nvSpPr>
          <p:cNvPr id="68" name="TextBox 4">
            <a:extLst>
              <a:ext uri="{FF2B5EF4-FFF2-40B4-BE49-F238E27FC236}">
                <a16:creationId xmlns:a16="http://schemas.microsoft.com/office/drawing/2014/main" id="{E01FCD45-4412-0CD1-4457-36FED71090D5}"/>
              </a:ext>
            </a:extLst>
          </p:cNvPr>
          <p:cNvSpPr txBox="1"/>
          <p:nvPr/>
        </p:nvSpPr>
        <p:spPr>
          <a:xfrm>
            <a:off x="6456003" y="5650826"/>
            <a:ext cx="3282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in benefits in the most recent year</a:t>
            </a:r>
          </a:p>
        </p:txBody>
      </p:sp>
      <p:sp>
        <p:nvSpPr>
          <p:cNvPr id="69" name="TextBox 4">
            <a:extLst>
              <a:ext uri="{FF2B5EF4-FFF2-40B4-BE49-F238E27FC236}">
                <a16:creationId xmlns:a16="http://schemas.microsoft.com/office/drawing/2014/main" id="{19C49418-57D7-9120-4F4D-155698018D63}"/>
              </a:ext>
            </a:extLst>
          </p:cNvPr>
          <p:cNvSpPr txBox="1"/>
          <p:nvPr/>
        </p:nvSpPr>
        <p:spPr>
          <a:xfrm>
            <a:off x="8291562" y="4992922"/>
            <a:ext cx="162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LT Std 65 Medium" panose="020B0603020203020204" pitchFamily="34" charset="0"/>
              </a:rPr>
              <a:t>$166B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0BB8498-5464-42A6-4507-FC8E78E855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66" y="4772280"/>
            <a:ext cx="935304" cy="935304"/>
          </a:xfrm>
          <a:prstGeom prst="rect">
            <a:avLst/>
          </a:prstGeom>
        </p:spPr>
      </p:pic>
      <p:sp>
        <p:nvSpPr>
          <p:cNvPr id="2" name="TextBox 23">
            <a:extLst>
              <a:ext uri="{FF2B5EF4-FFF2-40B4-BE49-F238E27FC236}">
                <a16:creationId xmlns:a16="http://schemas.microsoft.com/office/drawing/2014/main" id="{51E0DDF6-C746-10BB-2253-F948AEFD5A95}"/>
              </a:ext>
            </a:extLst>
          </p:cNvPr>
          <p:cNvSpPr txBox="1"/>
          <p:nvPr/>
        </p:nvSpPr>
        <p:spPr>
          <a:xfrm>
            <a:off x="6696643" y="6551065"/>
            <a:ext cx="3667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003366"/>
                </a:solidFill>
                <a:latin typeface="Avenir LT Std 45 Book" panose="020B0502020203020204" pitchFamily="34" charset="0"/>
              </a:rPr>
              <a:t>Source: NCEO analysis of DOL Form 5500 data for plan year 2023 </a:t>
            </a:r>
          </a:p>
        </p:txBody>
      </p:sp>
    </p:spTree>
    <p:extLst>
      <p:ext uri="{BB962C8B-B14F-4D97-AF65-F5344CB8AC3E}">
        <p14:creationId xmlns:p14="http://schemas.microsoft.com/office/powerpoint/2010/main" val="201504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2FC92A-1100-B503-2443-F30ABB2E7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3"/>
            <a:ext cx="12192000" cy="1235735"/>
          </a:xfrm>
          <a:prstGeom prst="rect">
            <a:avLst/>
          </a:prstGeom>
        </p:spPr>
      </p:pic>
      <p:grpSp>
        <p:nvGrpSpPr>
          <p:cNvPr id="59" name="Grupo 58">
            <a:extLst>
              <a:ext uri="{FF2B5EF4-FFF2-40B4-BE49-F238E27FC236}">
                <a16:creationId xmlns:a16="http://schemas.microsoft.com/office/drawing/2014/main" id="{EA4E769B-8D73-53D5-4FF5-84BD0EE834B9}"/>
              </a:ext>
            </a:extLst>
          </p:cNvPr>
          <p:cNvGrpSpPr/>
          <p:nvPr/>
        </p:nvGrpSpPr>
        <p:grpSpPr>
          <a:xfrm>
            <a:off x="591918" y="6395963"/>
            <a:ext cx="11253253" cy="425157"/>
            <a:chOff x="591918" y="6162601"/>
            <a:chExt cx="11253253" cy="425157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4263BD05-1A7F-C3B9-CE73-2B65F1AC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18" y="6162601"/>
              <a:ext cx="1930756" cy="425157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7AE2A1F-8402-7BBB-72D9-90FD46588DC9}"/>
                </a:ext>
              </a:extLst>
            </p:cNvPr>
            <p:cNvSpPr txBox="1"/>
            <p:nvPr/>
          </p:nvSpPr>
          <p:spPr>
            <a:xfrm>
              <a:off x="10209983" y="6288555"/>
              <a:ext cx="11344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rgbClr val="003366"/>
                  </a:solidFill>
                  <a:latin typeface="Avenir LT Std 45 Book" panose="020B0502020203020204" pitchFamily="34" charset="0"/>
                </a:rPr>
                <a:t>www.nceo.org</a:t>
              </a: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482D1DF2-D7A8-3E3A-8CCB-3A3E0289E1E2}"/>
                </a:ext>
              </a:extLst>
            </p:cNvPr>
            <p:cNvSpPr txBox="1"/>
            <p:nvPr/>
          </p:nvSpPr>
          <p:spPr>
            <a:xfrm>
              <a:off x="11461578" y="6287953"/>
              <a:ext cx="383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rgbClr val="003366"/>
                  </a:solidFill>
                  <a:latin typeface="Avenir LT Std 55 Roman" panose="020B0503020203020204" pitchFamily="34" charset="0"/>
                </a:rPr>
                <a:t>02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2B6BEC7-FE35-EA03-1F0A-9A32F21D51C1}"/>
                </a:ext>
              </a:extLst>
            </p:cNvPr>
            <p:cNvSpPr/>
            <p:nvPr/>
          </p:nvSpPr>
          <p:spPr>
            <a:xfrm>
              <a:off x="11394858" y="6343338"/>
              <a:ext cx="46749" cy="135027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042016BD-46CB-0CDC-0DF5-319BBF5CDA41}"/>
                </a:ext>
              </a:extLst>
            </p:cNvPr>
            <p:cNvCxnSpPr/>
            <p:nvPr/>
          </p:nvCxnSpPr>
          <p:spPr>
            <a:xfrm>
              <a:off x="10342843" y="6334835"/>
              <a:ext cx="0" cy="140636"/>
            </a:xfrm>
            <a:prstGeom prst="line">
              <a:avLst/>
            </a:prstGeom>
            <a:ln w="9525">
              <a:solidFill>
                <a:srgbClr val="003366">
                  <a:alpha val="9617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7A76224F-09DE-6E40-E8D5-D00BC2C553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8461" y="6428504"/>
              <a:ext cx="4197517" cy="0"/>
            </a:xfrm>
            <a:prstGeom prst="line">
              <a:avLst/>
            </a:prstGeom>
            <a:ln w="9525">
              <a:solidFill>
                <a:srgbClr val="003366">
                  <a:alpha val="9617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feld 51">
            <a:extLst>
              <a:ext uri="{FF2B5EF4-FFF2-40B4-BE49-F238E27FC236}">
                <a16:creationId xmlns:a16="http://schemas.microsoft.com/office/drawing/2014/main" id="{64C9D727-66BA-8350-5962-C87614F2839F}"/>
              </a:ext>
            </a:extLst>
          </p:cNvPr>
          <p:cNvSpPr txBox="1"/>
          <p:nvPr/>
        </p:nvSpPr>
        <p:spPr>
          <a:xfrm>
            <a:off x="476669" y="2165018"/>
            <a:ext cx="3397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66"/>
                </a:solidFill>
                <a:latin typeface="Avenir Medium" panose="02000503020000020003" pitchFamily="2" charset="0"/>
              </a:rPr>
              <a:t>Spanning a wide range of industries:</a:t>
            </a:r>
          </a:p>
        </p:txBody>
      </p:sp>
      <p:sp>
        <p:nvSpPr>
          <p:cNvPr id="14" name="Textfeld 51">
            <a:extLst>
              <a:ext uri="{FF2B5EF4-FFF2-40B4-BE49-F238E27FC236}">
                <a16:creationId xmlns:a16="http://schemas.microsoft.com/office/drawing/2014/main" id="{315225C5-A41E-E81C-F497-EC60BE30E98E}"/>
              </a:ext>
            </a:extLst>
          </p:cNvPr>
          <p:cNvSpPr txBox="1"/>
          <p:nvPr/>
        </p:nvSpPr>
        <p:spPr>
          <a:xfrm>
            <a:off x="6382125" y="2119575"/>
            <a:ext cx="533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66"/>
                </a:solidFill>
                <a:latin typeface="Avenir Medium" panose="02000503020000020003" pitchFamily="2" charset="0"/>
              </a:rPr>
              <a:t>Number of ESOPs and total participants covered across regions of the country: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B08F0A73-A248-4C9F-0E08-2D07843BD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683880"/>
              </p:ext>
            </p:extLst>
          </p:nvPr>
        </p:nvGraphicFramePr>
        <p:xfrm>
          <a:off x="234415" y="2418425"/>
          <a:ext cx="7881919" cy="41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feld 51">
            <a:extLst>
              <a:ext uri="{FF2B5EF4-FFF2-40B4-BE49-F238E27FC236}">
                <a16:creationId xmlns:a16="http://schemas.microsoft.com/office/drawing/2014/main" id="{5B5ADE89-8635-3F64-2E9D-EC137B0F2C17}"/>
              </a:ext>
            </a:extLst>
          </p:cNvPr>
          <p:cNvSpPr txBox="1"/>
          <p:nvPr/>
        </p:nvSpPr>
        <p:spPr>
          <a:xfrm>
            <a:off x="1474078" y="1325121"/>
            <a:ext cx="924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66"/>
                </a:solidFill>
                <a:latin typeface="Avenir LT Std 65 Medium" panose="020B0603020203020204" pitchFamily="34" charset="0"/>
              </a:rPr>
              <a:t>ESOPs by the Numbers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F8692E29-5AA4-A61C-E4C3-E5C6491FDBB5}"/>
              </a:ext>
            </a:extLst>
          </p:cNvPr>
          <p:cNvSpPr txBox="1"/>
          <p:nvPr/>
        </p:nvSpPr>
        <p:spPr>
          <a:xfrm>
            <a:off x="6696643" y="6551065"/>
            <a:ext cx="3667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003366"/>
                </a:solidFill>
                <a:latin typeface="Avenir LT Std 45 Book" panose="020B0502020203020204" pitchFamily="34" charset="0"/>
              </a:rPr>
              <a:t>Source: NCEO analysis of DOL Form 5500 data for plan year 2023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A5F09-33CA-F813-CA2F-9746CC150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870" y="2673876"/>
            <a:ext cx="5693715" cy="39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4843E-1BF0-E712-1152-EB2C8BFCD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DF7957-70CD-FC5F-2329-6ADE035BE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3"/>
            <a:ext cx="12192000" cy="1235735"/>
          </a:xfrm>
          <a:prstGeom prst="rect">
            <a:avLst/>
          </a:prstGeom>
        </p:spPr>
      </p:pic>
      <p:grpSp>
        <p:nvGrpSpPr>
          <p:cNvPr id="59" name="Grupo 58">
            <a:extLst>
              <a:ext uri="{FF2B5EF4-FFF2-40B4-BE49-F238E27FC236}">
                <a16:creationId xmlns:a16="http://schemas.microsoft.com/office/drawing/2014/main" id="{AA453F14-6880-2593-8032-99444BD13457}"/>
              </a:ext>
            </a:extLst>
          </p:cNvPr>
          <p:cNvGrpSpPr/>
          <p:nvPr/>
        </p:nvGrpSpPr>
        <p:grpSpPr>
          <a:xfrm>
            <a:off x="591918" y="6395963"/>
            <a:ext cx="11253253" cy="425157"/>
            <a:chOff x="591918" y="6162601"/>
            <a:chExt cx="11253253" cy="425157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F3B8E567-EE42-9542-D818-3093F84E0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18" y="6162601"/>
              <a:ext cx="1930756" cy="425157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3FE05F2-B177-3B42-F921-1CF4D1C5E79F}"/>
                </a:ext>
              </a:extLst>
            </p:cNvPr>
            <p:cNvSpPr txBox="1"/>
            <p:nvPr/>
          </p:nvSpPr>
          <p:spPr>
            <a:xfrm>
              <a:off x="10209983" y="6288555"/>
              <a:ext cx="11344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rgbClr val="003366"/>
                  </a:solidFill>
                  <a:latin typeface="Avenir LT Std 45 Book" panose="020B0502020203020204" pitchFamily="34" charset="0"/>
                </a:rPr>
                <a:t>www.nceo.org</a:t>
              </a: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0B5DA2A7-BA11-5D3D-72AC-22D4A9FCC0F9}"/>
                </a:ext>
              </a:extLst>
            </p:cNvPr>
            <p:cNvSpPr txBox="1"/>
            <p:nvPr/>
          </p:nvSpPr>
          <p:spPr>
            <a:xfrm>
              <a:off x="11461578" y="6287953"/>
              <a:ext cx="383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rgbClr val="003366"/>
                  </a:solidFill>
                  <a:latin typeface="Avenir LT Std 55 Roman" panose="020B0503020203020204" pitchFamily="34" charset="0"/>
                </a:rPr>
                <a:t>02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9D16EE3-5431-8BD1-EEAC-ED3B31AF63B6}"/>
                </a:ext>
              </a:extLst>
            </p:cNvPr>
            <p:cNvSpPr/>
            <p:nvPr/>
          </p:nvSpPr>
          <p:spPr>
            <a:xfrm>
              <a:off x="11394858" y="6343338"/>
              <a:ext cx="46749" cy="135027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EBC7B5BC-F316-6CFB-7719-354AD3C15093}"/>
                </a:ext>
              </a:extLst>
            </p:cNvPr>
            <p:cNvCxnSpPr/>
            <p:nvPr/>
          </p:nvCxnSpPr>
          <p:spPr>
            <a:xfrm>
              <a:off x="10342843" y="6334835"/>
              <a:ext cx="0" cy="140636"/>
            </a:xfrm>
            <a:prstGeom prst="line">
              <a:avLst/>
            </a:prstGeom>
            <a:ln w="9525">
              <a:solidFill>
                <a:srgbClr val="003366">
                  <a:alpha val="9617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0C750FC-CBB8-8124-0262-FD6982359D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8461" y="6428504"/>
              <a:ext cx="4197517" cy="0"/>
            </a:xfrm>
            <a:prstGeom prst="line">
              <a:avLst/>
            </a:prstGeom>
            <a:ln w="9525">
              <a:solidFill>
                <a:srgbClr val="003366">
                  <a:alpha val="9617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feld 51">
            <a:extLst>
              <a:ext uri="{FF2B5EF4-FFF2-40B4-BE49-F238E27FC236}">
                <a16:creationId xmlns:a16="http://schemas.microsoft.com/office/drawing/2014/main" id="{007AC623-A635-78AF-AC09-E1663E8D4E44}"/>
              </a:ext>
            </a:extLst>
          </p:cNvPr>
          <p:cNvSpPr txBox="1"/>
          <p:nvPr/>
        </p:nvSpPr>
        <p:spPr>
          <a:xfrm>
            <a:off x="357728" y="2225214"/>
            <a:ext cx="3450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3366"/>
                </a:solidFill>
                <a:latin typeface="Avenir Medium" panose="02000503020000020003" pitchFamily="2" charset="0"/>
              </a:rPr>
              <a:t>Nancy </a:t>
            </a:r>
            <a:r>
              <a:rPr lang="en-US" sz="3000" b="1" dirty="0" err="1">
                <a:solidFill>
                  <a:srgbClr val="003366"/>
                </a:solidFill>
                <a:latin typeface="Avenir Medium" panose="02000503020000020003" pitchFamily="2" charset="0"/>
              </a:rPr>
              <a:t>Wiefek</a:t>
            </a:r>
            <a:endParaRPr lang="en-US" sz="3000" b="1" dirty="0">
              <a:solidFill>
                <a:srgbClr val="003366"/>
              </a:solidFill>
              <a:latin typeface="Avenir Medium" panose="02000503020000020003" pitchFamily="2" charset="0"/>
            </a:endParaRPr>
          </a:p>
          <a:p>
            <a:r>
              <a:rPr lang="en-US" sz="3000" b="1" dirty="0">
                <a:solidFill>
                  <a:srgbClr val="003366"/>
                </a:solidFill>
                <a:latin typeface="Avenir Medium" panose="02000503020000020003" pitchFamily="2" charset="0"/>
              </a:rPr>
              <a:t>Research Director</a:t>
            </a:r>
          </a:p>
          <a:p>
            <a:r>
              <a:rPr lang="en-US" sz="3000" b="1" dirty="0">
                <a:solidFill>
                  <a:srgbClr val="003366"/>
                </a:solidFill>
                <a:latin typeface="Avenir Medium" panose="02000503020000020003" pitchFamily="2" charset="0"/>
              </a:rPr>
              <a:t>nwiefek@nceo.org </a:t>
            </a:r>
          </a:p>
        </p:txBody>
      </p:sp>
      <p:sp>
        <p:nvSpPr>
          <p:cNvPr id="14" name="Textfeld 51">
            <a:extLst>
              <a:ext uri="{FF2B5EF4-FFF2-40B4-BE49-F238E27FC236}">
                <a16:creationId xmlns:a16="http://schemas.microsoft.com/office/drawing/2014/main" id="{D29A04FE-A546-A96E-D2D5-E0702DC1664C}"/>
              </a:ext>
            </a:extLst>
          </p:cNvPr>
          <p:cNvSpPr txBox="1"/>
          <p:nvPr/>
        </p:nvSpPr>
        <p:spPr>
          <a:xfrm>
            <a:off x="6382125" y="2119575"/>
            <a:ext cx="533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366"/>
                </a:solidFill>
                <a:latin typeface="Avenir Medium" panose="02000503020000020003" pitchFamily="2" charset="0"/>
                <a:hlinkClick r:id="rId4"/>
              </a:rPr>
              <a:t>The Retirement Savings Crisis and the Role of ESOPs</a:t>
            </a:r>
            <a:endParaRPr lang="en-US" sz="2000" b="1" dirty="0">
              <a:solidFill>
                <a:srgbClr val="003366"/>
              </a:solidFill>
              <a:latin typeface="Avenir Medium" panose="02000503020000020003" pitchFamily="2" charset="0"/>
            </a:endParaRPr>
          </a:p>
        </p:txBody>
      </p:sp>
      <p:sp>
        <p:nvSpPr>
          <p:cNvPr id="4" name="Textfeld 51">
            <a:extLst>
              <a:ext uri="{FF2B5EF4-FFF2-40B4-BE49-F238E27FC236}">
                <a16:creationId xmlns:a16="http://schemas.microsoft.com/office/drawing/2014/main" id="{6E10AB8F-CDD1-8578-7B0D-308621600C90}"/>
              </a:ext>
            </a:extLst>
          </p:cNvPr>
          <p:cNvSpPr txBox="1"/>
          <p:nvPr/>
        </p:nvSpPr>
        <p:spPr>
          <a:xfrm>
            <a:off x="227502" y="1356137"/>
            <a:ext cx="5440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66"/>
                </a:solidFill>
                <a:latin typeface="Avenir LT Std 65 Medium" panose="020B0603020203020204" pitchFamily="34" charset="0"/>
              </a:rPr>
              <a:t>NCEO Research Team</a:t>
            </a:r>
          </a:p>
        </p:txBody>
      </p:sp>
      <p:sp>
        <p:nvSpPr>
          <p:cNvPr id="2" name="Textfeld 51">
            <a:extLst>
              <a:ext uri="{FF2B5EF4-FFF2-40B4-BE49-F238E27FC236}">
                <a16:creationId xmlns:a16="http://schemas.microsoft.com/office/drawing/2014/main" id="{00AE4C33-231E-1A96-5AE5-F2A9E75D88ED}"/>
              </a:ext>
            </a:extLst>
          </p:cNvPr>
          <p:cNvSpPr txBox="1"/>
          <p:nvPr/>
        </p:nvSpPr>
        <p:spPr>
          <a:xfrm>
            <a:off x="4426805" y="1363982"/>
            <a:ext cx="924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66"/>
                </a:solidFill>
                <a:latin typeface="Avenir LT Std 65 Medium" panose="020B0603020203020204" pitchFamily="34" charset="0"/>
              </a:rPr>
              <a:t>Additional Research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402073-96CA-05FC-3618-B9CD54EC7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25" y="2229457"/>
            <a:ext cx="1566736" cy="1429479"/>
          </a:xfrm>
          <a:prstGeom prst="rect">
            <a:avLst/>
          </a:prstGeom>
        </p:spPr>
      </p:pic>
      <p:sp>
        <p:nvSpPr>
          <p:cNvPr id="16" name="Textfeld 51">
            <a:extLst>
              <a:ext uri="{FF2B5EF4-FFF2-40B4-BE49-F238E27FC236}">
                <a16:creationId xmlns:a16="http://schemas.microsoft.com/office/drawing/2014/main" id="{578DAF62-92DF-7379-0EDC-22B75AAA9449}"/>
              </a:ext>
            </a:extLst>
          </p:cNvPr>
          <p:cNvSpPr txBox="1"/>
          <p:nvPr/>
        </p:nvSpPr>
        <p:spPr>
          <a:xfrm>
            <a:off x="371589" y="3854696"/>
            <a:ext cx="3450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3366"/>
                </a:solidFill>
                <a:latin typeface="Avenir Medium" panose="02000503020000020003" pitchFamily="2" charset="0"/>
              </a:rPr>
              <a:t>Liza Shifrin</a:t>
            </a:r>
          </a:p>
          <a:p>
            <a:r>
              <a:rPr lang="en-US" sz="3000" b="1" dirty="0">
                <a:solidFill>
                  <a:srgbClr val="003366"/>
                </a:solidFill>
                <a:latin typeface="Avenir Medium" panose="02000503020000020003" pitchFamily="2" charset="0"/>
              </a:rPr>
              <a:t>Senior Researcher</a:t>
            </a:r>
          </a:p>
          <a:p>
            <a:r>
              <a:rPr lang="en-US" sz="3000" b="1" dirty="0">
                <a:solidFill>
                  <a:srgbClr val="003366"/>
                </a:solidFill>
                <a:latin typeface="Avenir Medium" panose="02000503020000020003" pitchFamily="2" charset="0"/>
              </a:rPr>
              <a:t>lshifrin@nceo.org</a:t>
            </a:r>
          </a:p>
        </p:txBody>
      </p:sp>
      <p:sp>
        <p:nvSpPr>
          <p:cNvPr id="17" name="Textfeld 51">
            <a:extLst>
              <a:ext uri="{FF2B5EF4-FFF2-40B4-BE49-F238E27FC236}">
                <a16:creationId xmlns:a16="http://schemas.microsoft.com/office/drawing/2014/main" id="{93CCC93A-09E9-7EDE-A916-A81E31BFDAB4}"/>
              </a:ext>
            </a:extLst>
          </p:cNvPr>
          <p:cNvSpPr txBox="1"/>
          <p:nvPr/>
        </p:nvSpPr>
        <p:spPr>
          <a:xfrm>
            <a:off x="357728" y="5713762"/>
            <a:ext cx="9730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3366"/>
                </a:solidFill>
                <a:latin typeface="Avenir Medium" panose="02000503020000020003" pitchFamily="2" charset="0"/>
              </a:rPr>
              <a:t>Contact the research department: research@nceo.org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6A54D63-E4F4-25AB-F91A-DE3DF0E73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b="32152"/>
          <a:stretch>
            <a:fillRect/>
          </a:stretch>
        </p:blipFill>
        <p:spPr>
          <a:xfrm>
            <a:off x="3822486" y="3854696"/>
            <a:ext cx="1566736" cy="1429480"/>
          </a:xfrm>
          <a:prstGeom prst="rect">
            <a:avLst/>
          </a:prstGeom>
        </p:spPr>
      </p:pic>
      <p:sp>
        <p:nvSpPr>
          <p:cNvPr id="26" name="Textfeld 51">
            <a:extLst>
              <a:ext uri="{FF2B5EF4-FFF2-40B4-BE49-F238E27FC236}">
                <a16:creationId xmlns:a16="http://schemas.microsoft.com/office/drawing/2014/main" id="{5EAADBC8-C018-EA42-1C01-5CFCC0CE47AE}"/>
              </a:ext>
            </a:extLst>
          </p:cNvPr>
          <p:cNvSpPr txBox="1"/>
          <p:nvPr/>
        </p:nvSpPr>
        <p:spPr>
          <a:xfrm>
            <a:off x="6382125" y="2870645"/>
            <a:ext cx="533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366"/>
                </a:solidFill>
                <a:latin typeface="Avenir Medium" panose="02000503020000020003" pitchFamily="2" charset="0"/>
                <a:hlinkClick r:id="rId7"/>
              </a:rPr>
              <a:t>The Employee Ownership 100</a:t>
            </a:r>
            <a:endParaRPr lang="en-US" sz="2000" b="1" dirty="0">
              <a:solidFill>
                <a:srgbClr val="003366"/>
              </a:solidFill>
              <a:latin typeface="Avenir Medium" panose="02000503020000020003" pitchFamily="2" charset="0"/>
            </a:endParaRPr>
          </a:p>
        </p:txBody>
      </p:sp>
      <p:sp>
        <p:nvSpPr>
          <p:cNvPr id="27" name="Textfeld 51">
            <a:extLst>
              <a:ext uri="{FF2B5EF4-FFF2-40B4-BE49-F238E27FC236}">
                <a16:creationId xmlns:a16="http://schemas.microsoft.com/office/drawing/2014/main" id="{AAAC0835-4533-0275-CBE7-20B936681918}"/>
              </a:ext>
            </a:extLst>
          </p:cNvPr>
          <p:cNvSpPr txBox="1"/>
          <p:nvPr/>
        </p:nvSpPr>
        <p:spPr>
          <a:xfrm>
            <a:off x="6382125" y="3587246"/>
            <a:ext cx="533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366"/>
                </a:solidFill>
                <a:latin typeface="Avenir Medium" panose="02000503020000020003" pitchFamily="2" charset="0"/>
                <a:hlinkClick r:id="rId8"/>
              </a:rPr>
              <a:t>Employee Ownership and the Economy</a:t>
            </a:r>
            <a:endParaRPr lang="en-US" sz="2000" b="1" dirty="0">
              <a:solidFill>
                <a:srgbClr val="003366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9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Professional, Scientific, and Technical Services</Template>
  <TotalTime>46231</TotalTime>
  <Words>177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Avenir LT Std 45 Book</vt:lpstr>
      <vt:lpstr>Avenir LT Std 55 Roman</vt:lpstr>
      <vt:lpstr>Avenir LT Std 65 Medium</vt:lpstr>
      <vt:lpstr>Avenir Medium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Supple</dc:creator>
  <cp:lastModifiedBy>Liza Shifrin</cp:lastModifiedBy>
  <cp:revision>54</cp:revision>
  <dcterms:created xsi:type="dcterms:W3CDTF">2022-08-17T18:32:32Z</dcterms:created>
  <dcterms:modified xsi:type="dcterms:W3CDTF">2026-06-01T14:10:17Z</dcterms:modified>
</cp:coreProperties>
</file>