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44"/>
  </p:notesMasterIdLst>
  <p:handoutMasterIdLst>
    <p:handoutMasterId r:id="rId45"/>
  </p:handoutMasterIdLst>
  <p:sldIdLst>
    <p:sldId id="262" r:id="rId3"/>
    <p:sldId id="383" r:id="rId4"/>
    <p:sldId id="257" r:id="rId5"/>
    <p:sldId id="268" r:id="rId6"/>
    <p:sldId id="269" r:id="rId7"/>
    <p:sldId id="25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64" r:id="rId38"/>
    <p:sldId id="300" r:id="rId39"/>
    <p:sldId id="301" r:id="rId40"/>
    <p:sldId id="302" r:id="rId41"/>
    <p:sldId id="266" r:id="rId42"/>
    <p:sldId id="38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3.0659828478780019E-2"/>
          <c:w val="0.95416666666666672"/>
          <c:h val="0.932548377346683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5-1346-BAB5-3F5F92EFFF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5-1346-BAB5-3F5F92EFFF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5-1346-BAB5-3F5F92EFFF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25-1346-BAB5-3F5F92EFF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1457784"/>
        <c:axId val="911455160"/>
      </c:barChart>
      <c:catAx>
        <c:axId val="911457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1455160"/>
        <c:crosses val="autoZero"/>
        <c:auto val="1"/>
        <c:lblAlgn val="ctr"/>
        <c:lblOffset val="100"/>
        <c:noMultiLvlLbl val="0"/>
      </c:catAx>
      <c:valAx>
        <c:axId val="91145516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1145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xplosion val="13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A40-4141-85DF-F8687492684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7A40-4141-85DF-F8687492684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7A40-4141-85DF-F86874926840}"/>
              </c:ext>
            </c:extLst>
          </c:dPt>
          <c:cat>
            <c:strRef>
              <c:f>Sheet1!$A$2:$A$3</c:f>
              <c:strCache>
                <c:ptCount val="2"/>
                <c:pt idx="0">
                  <c:v>Fixed</c:v>
                </c:pt>
                <c:pt idx="1">
                  <c:v>Loss Fund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250000</c:v>
                </c:pt>
                <c:pt idx="1">
                  <c:v>450000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40-4141-85DF-F86874926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856DC-F7F7-44A6-904A-3ECAA79ADE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8A6D43-07CB-442F-BEE5-34251E8F3B4C}">
      <dgm:prSet phldrT="[Text]"/>
      <dgm:spPr/>
      <dgm:t>
        <a:bodyPr/>
        <a:lstStyle/>
        <a:p>
          <a:r>
            <a:rPr lang="en-US" b="1" dirty="0">
              <a:latin typeface="+mn-lt"/>
            </a:rPr>
            <a:t>Required by law or contract (i.e. WC, GL, Auto, Health, ERISA, Etc.)</a:t>
          </a:r>
        </a:p>
      </dgm:t>
    </dgm:pt>
    <dgm:pt modelId="{1A0425D1-48FD-44CC-8B81-3A4C372EC8EF}" type="parTrans" cxnId="{1C384539-62EF-49C4-8BD2-ACE81F144FB8}">
      <dgm:prSet/>
      <dgm:spPr/>
      <dgm:t>
        <a:bodyPr/>
        <a:lstStyle/>
        <a:p>
          <a:endParaRPr lang="en-US"/>
        </a:p>
      </dgm:t>
    </dgm:pt>
    <dgm:pt modelId="{F9687A14-D1D2-4183-8ECC-576951B8A194}" type="sibTrans" cxnId="{1C384539-62EF-49C4-8BD2-ACE81F144FB8}">
      <dgm:prSet/>
      <dgm:spPr/>
      <dgm:t>
        <a:bodyPr/>
        <a:lstStyle/>
        <a:p>
          <a:endParaRPr lang="en-US"/>
        </a:p>
      </dgm:t>
    </dgm:pt>
    <dgm:pt modelId="{A03E24E9-5E64-4E19-9241-53F923A28C76}">
      <dgm:prSet phldrT="[Text]"/>
      <dgm:spPr/>
      <dgm:t>
        <a:bodyPr/>
        <a:lstStyle/>
        <a:p>
          <a:r>
            <a:rPr lang="en-US" b="1" dirty="0">
              <a:latin typeface="+mn-lt"/>
            </a:rPr>
            <a:t>Fear of the large catastrophic loss</a:t>
          </a:r>
        </a:p>
      </dgm:t>
    </dgm:pt>
    <dgm:pt modelId="{1E26957B-3A13-47F7-9B3C-E5F0D594627C}" type="parTrans" cxnId="{6EE6E1C0-4876-47EC-99E9-31607DC4CC86}">
      <dgm:prSet/>
      <dgm:spPr/>
      <dgm:t>
        <a:bodyPr/>
        <a:lstStyle/>
        <a:p>
          <a:endParaRPr lang="en-US"/>
        </a:p>
      </dgm:t>
    </dgm:pt>
    <dgm:pt modelId="{CC8FE798-1D74-4E23-97DA-0F524CECA981}" type="sibTrans" cxnId="{6EE6E1C0-4876-47EC-99E9-31607DC4CC86}">
      <dgm:prSet/>
      <dgm:spPr/>
      <dgm:t>
        <a:bodyPr/>
        <a:lstStyle/>
        <a:p>
          <a:endParaRPr lang="en-US"/>
        </a:p>
      </dgm:t>
    </dgm:pt>
    <dgm:pt modelId="{47A47A5D-DD8A-4F1C-BD5B-C27B6B123F23}">
      <dgm:prSet phldrT="[Text]"/>
      <dgm:spPr/>
      <dgm:t>
        <a:bodyPr/>
        <a:lstStyle/>
        <a:p>
          <a:r>
            <a:rPr lang="en-US" b="1" dirty="0">
              <a:latin typeface="+mn-lt"/>
            </a:rPr>
            <a:t>Defense of legitimate/fraudulent claims</a:t>
          </a:r>
        </a:p>
      </dgm:t>
    </dgm:pt>
    <dgm:pt modelId="{1CE20C24-ED5A-4357-AE2D-557BED7E1D77}" type="parTrans" cxnId="{199B46D9-3485-4350-B468-ECDDFA880ABC}">
      <dgm:prSet/>
      <dgm:spPr/>
      <dgm:t>
        <a:bodyPr/>
        <a:lstStyle/>
        <a:p>
          <a:endParaRPr lang="en-US"/>
        </a:p>
      </dgm:t>
    </dgm:pt>
    <dgm:pt modelId="{C7B47123-4109-47D8-BB22-BC8B789F26D4}" type="sibTrans" cxnId="{199B46D9-3485-4350-B468-ECDDFA880ABC}">
      <dgm:prSet/>
      <dgm:spPr/>
      <dgm:t>
        <a:bodyPr/>
        <a:lstStyle/>
        <a:p>
          <a:endParaRPr lang="en-US"/>
        </a:p>
      </dgm:t>
    </dgm:pt>
    <dgm:pt modelId="{C79D3793-8F88-49A4-B373-D102AB54B6D1}">
      <dgm:prSet/>
      <dgm:spPr/>
      <dgm:t>
        <a:bodyPr/>
        <a:lstStyle/>
        <a:p>
          <a:r>
            <a:rPr lang="en-US" b="1" dirty="0">
              <a:latin typeface="+mn-lt"/>
            </a:rPr>
            <a:t>Obligation to employee owners, customers, vendors, etc.</a:t>
          </a:r>
        </a:p>
      </dgm:t>
    </dgm:pt>
    <dgm:pt modelId="{8A86FCA8-86CE-4DF9-858D-F1C489969D15}" type="parTrans" cxnId="{9987A206-4601-4D8F-9E85-548FD7644370}">
      <dgm:prSet/>
      <dgm:spPr/>
      <dgm:t>
        <a:bodyPr/>
        <a:lstStyle/>
        <a:p>
          <a:endParaRPr lang="en-US"/>
        </a:p>
      </dgm:t>
    </dgm:pt>
    <dgm:pt modelId="{3056D984-A6B2-4250-ADE6-D59E46EFA6FD}" type="sibTrans" cxnId="{9987A206-4601-4D8F-9E85-548FD7644370}">
      <dgm:prSet/>
      <dgm:spPr/>
      <dgm:t>
        <a:bodyPr/>
        <a:lstStyle/>
        <a:p>
          <a:endParaRPr lang="en-US"/>
        </a:p>
      </dgm:t>
    </dgm:pt>
    <dgm:pt modelId="{F4FC41DA-5CDA-48AF-931B-F52854DC7A1D}" type="pres">
      <dgm:prSet presAssocID="{A46856DC-F7F7-44A6-904A-3ECAA79ADEB1}" presName="Name0" presStyleCnt="0">
        <dgm:presLayoutVars>
          <dgm:chMax val="7"/>
          <dgm:chPref val="7"/>
          <dgm:dir/>
        </dgm:presLayoutVars>
      </dgm:prSet>
      <dgm:spPr/>
    </dgm:pt>
    <dgm:pt modelId="{0B9BA33C-B24B-4C5D-B8FA-B29713C88BEE}" type="pres">
      <dgm:prSet presAssocID="{A46856DC-F7F7-44A6-904A-3ECAA79ADEB1}" presName="Name1" presStyleCnt="0"/>
      <dgm:spPr/>
    </dgm:pt>
    <dgm:pt modelId="{61FA3461-4209-4308-8141-30F29808A575}" type="pres">
      <dgm:prSet presAssocID="{A46856DC-F7F7-44A6-904A-3ECAA79ADEB1}" presName="cycle" presStyleCnt="0"/>
      <dgm:spPr/>
    </dgm:pt>
    <dgm:pt modelId="{BE26F6C3-4FF7-42D8-9218-F3E9C64BC16D}" type="pres">
      <dgm:prSet presAssocID="{A46856DC-F7F7-44A6-904A-3ECAA79ADEB1}" presName="srcNode" presStyleLbl="node1" presStyleIdx="0" presStyleCnt="4"/>
      <dgm:spPr/>
    </dgm:pt>
    <dgm:pt modelId="{E216E0C0-2141-40D9-AF8C-F53D77C3AF11}" type="pres">
      <dgm:prSet presAssocID="{A46856DC-F7F7-44A6-904A-3ECAA79ADEB1}" presName="conn" presStyleLbl="parChTrans1D2" presStyleIdx="0" presStyleCnt="1"/>
      <dgm:spPr/>
    </dgm:pt>
    <dgm:pt modelId="{D0F9A583-358E-477C-B2C2-5FB3613F7A3C}" type="pres">
      <dgm:prSet presAssocID="{A46856DC-F7F7-44A6-904A-3ECAA79ADEB1}" presName="extraNode" presStyleLbl="node1" presStyleIdx="0" presStyleCnt="4"/>
      <dgm:spPr/>
    </dgm:pt>
    <dgm:pt modelId="{6FF44820-D810-40EC-BB6C-279415611AB7}" type="pres">
      <dgm:prSet presAssocID="{A46856DC-F7F7-44A6-904A-3ECAA79ADEB1}" presName="dstNode" presStyleLbl="node1" presStyleIdx="0" presStyleCnt="4"/>
      <dgm:spPr/>
    </dgm:pt>
    <dgm:pt modelId="{8C6107EE-94EF-4662-9D2E-95D20775B1A0}" type="pres">
      <dgm:prSet presAssocID="{878A6D43-07CB-442F-BEE5-34251E8F3B4C}" presName="text_1" presStyleLbl="node1" presStyleIdx="0" presStyleCnt="4">
        <dgm:presLayoutVars>
          <dgm:bulletEnabled val="1"/>
        </dgm:presLayoutVars>
      </dgm:prSet>
      <dgm:spPr/>
    </dgm:pt>
    <dgm:pt modelId="{A6CD39B7-1BD2-4551-BC94-B9276B4E75BF}" type="pres">
      <dgm:prSet presAssocID="{878A6D43-07CB-442F-BEE5-34251E8F3B4C}" presName="accent_1" presStyleCnt="0"/>
      <dgm:spPr/>
    </dgm:pt>
    <dgm:pt modelId="{29F1C768-6716-4164-9173-2DCB5931031C}" type="pres">
      <dgm:prSet presAssocID="{878A6D43-07CB-442F-BEE5-34251E8F3B4C}" presName="accentRepeatNode" presStyleLbl="solidFgAcc1" presStyleIdx="0" presStyleCnt="4"/>
      <dgm:spPr/>
    </dgm:pt>
    <dgm:pt modelId="{1E1C29E6-C48F-4865-8AC5-6E42C12FB543}" type="pres">
      <dgm:prSet presAssocID="{A03E24E9-5E64-4E19-9241-53F923A28C76}" presName="text_2" presStyleLbl="node1" presStyleIdx="1" presStyleCnt="4">
        <dgm:presLayoutVars>
          <dgm:bulletEnabled val="1"/>
        </dgm:presLayoutVars>
      </dgm:prSet>
      <dgm:spPr/>
    </dgm:pt>
    <dgm:pt modelId="{619EC239-5F11-4637-9BB6-13EAE8FD5E4B}" type="pres">
      <dgm:prSet presAssocID="{A03E24E9-5E64-4E19-9241-53F923A28C76}" presName="accent_2" presStyleCnt="0"/>
      <dgm:spPr/>
    </dgm:pt>
    <dgm:pt modelId="{7CDE59EC-F9BF-4A74-AAB5-F0A67ADDB5F4}" type="pres">
      <dgm:prSet presAssocID="{A03E24E9-5E64-4E19-9241-53F923A28C76}" presName="accentRepeatNode" presStyleLbl="solidFgAcc1" presStyleIdx="1" presStyleCnt="4"/>
      <dgm:spPr/>
    </dgm:pt>
    <dgm:pt modelId="{5826DEB9-98EF-44B8-9669-83F2441DBF88}" type="pres">
      <dgm:prSet presAssocID="{47A47A5D-DD8A-4F1C-BD5B-C27B6B123F23}" presName="text_3" presStyleLbl="node1" presStyleIdx="2" presStyleCnt="4">
        <dgm:presLayoutVars>
          <dgm:bulletEnabled val="1"/>
        </dgm:presLayoutVars>
      </dgm:prSet>
      <dgm:spPr/>
    </dgm:pt>
    <dgm:pt modelId="{5FD3F683-81A8-45B2-B53C-20BDCD28842F}" type="pres">
      <dgm:prSet presAssocID="{47A47A5D-DD8A-4F1C-BD5B-C27B6B123F23}" presName="accent_3" presStyleCnt="0"/>
      <dgm:spPr/>
    </dgm:pt>
    <dgm:pt modelId="{7C75A398-83CC-4E2C-8B78-ED13F92A39E7}" type="pres">
      <dgm:prSet presAssocID="{47A47A5D-DD8A-4F1C-BD5B-C27B6B123F23}" presName="accentRepeatNode" presStyleLbl="solidFgAcc1" presStyleIdx="2" presStyleCnt="4"/>
      <dgm:spPr/>
    </dgm:pt>
    <dgm:pt modelId="{65465D17-6F00-4430-8F4A-9E19984D8CFC}" type="pres">
      <dgm:prSet presAssocID="{C79D3793-8F88-49A4-B373-D102AB54B6D1}" presName="text_4" presStyleLbl="node1" presStyleIdx="3" presStyleCnt="4">
        <dgm:presLayoutVars>
          <dgm:bulletEnabled val="1"/>
        </dgm:presLayoutVars>
      </dgm:prSet>
      <dgm:spPr/>
    </dgm:pt>
    <dgm:pt modelId="{7E63B11B-51F6-4161-8583-F37214A50555}" type="pres">
      <dgm:prSet presAssocID="{C79D3793-8F88-49A4-B373-D102AB54B6D1}" presName="accent_4" presStyleCnt="0"/>
      <dgm:spPr/>
    </dgm:pt>
    <dgm:pt modelId="{B23C2D70-6F61-4241-A53C-D5CEA7E99AA4}" type="pres">
      <dgm:prSet presAssocID="{C79D3793-8F88-49A4-B373-D102AB54B6D1}" presName="accentRepeatNode" presStyleLbl="solidFgAcc1" presStyleIdx="3" presStyleCnt="4"/>
      <dgm:spPr/>
    </dgm:pt>
  </dgm:ptLst>
  <dgm:cxnLst>
    <dgm:cxn modelId="{9987A206-4601-4D8F-9E85-548FD7644370}" srcId="{A46856DC-F7F7-44A6-904A-3ECAA79ADEB1}" destId="{C79D3793-8F88-49A4-B373-D102AB54B6D1}" srcOrd="3" destOrd="0" parTransId="{8A86FCA8-86CE-4DF9-858D-F1C489969D15}" sibTransId="{3056D984-A6B2-4250-ADE6-D59E46EFA6FD}"/>
    <dgm:cxn modelId="{3E9FE119-61B9-4BD2-AC33-434607111007}" type="presOf" srcId="{878A6D43-07CB-442F-BEE5-34251E8F3B4C}" destId="{8C6107EE-94EF-4662-9D2E-95D20775B1A0}" srcOrd="0" destOrd="0" presId="urn:microsoft.com/office/officeart/2008/layout/VerticalCurvedList"/>
    <dgm:cxn modelId="{1C384539-62EF-49C4-8BD2-ACE81F144FB8}" srcId="{A46856DC-F7F7-44A6-904A-3ECAA79ADEB1}" destId="{878A6D43-07CB-442F-BEE5-34251E8F3B4C}" srcOrd="0" destOrd="0" parTransId="{1A0425D1-48FD-44CC-8B81-3A4C372EC8EF}" sibTransId="{F9687A14-D1D2-4183-8ECC-576951B8A194}"/>
    <dgm:cxn modelId="{EB58904B-2F49-4CAD-B5E7-32393F6B183D}" type="presOf" srcId="{A46856DC-F7F7-44A6-904A-3ECAA79ADEB1}" destId="{F4FC41DA-5CDA-48AF-931B-F52854DC7A1D}" srcOrd="0" destOrd="0" presId="urn:microsoft.com/office/officeart/2008/layout/VerticalCurvedList"/>
    <dgm:cxn modelId="{978E0D76-6F01-43EF-AD01-2C9881836A43}" type="presOf" srcId="{F9687A14-D1D2-4183-8ECC-576951B8A194}" destId="{E216E0C0-2141-40D9-AF8C-F53D77C3AF11}" srcOrd="0" destOrd="0" presId="urn:microsoft.com/office/officeart/2008/layout/VerticalCurvedList"/>
    <dgm:cxn modelId="{3E0CE398-74F3-4BEA-921D-43EFF1A6C346}" type="presOf" srcId="{C79D3793-8F88-49A4-B373-D102AB54B6D1}" destId="{65465D17-6F00-4430-8F4A-9E19984D8CFC}" srcOrd="0" destOrd="0" presId="urn:microsoft.com/office/officeart/2008/layout/VerticalCurvedList"/>
    <dgm:cxn modelId="{1C69DBB0-C617-4CDF-8F9D-42C8C0E2CECE}" type="presOf" srcId="{47A47A5D-DD8A-4F1C-BD5B-C27B6B123F23}" destId="{5826DEB9-98EF-44B8-9669-83F2441DBF88}" srcOrd="0" destOrd="0" presId="urn:microsoft.com/office/officeart/2008/layout/VerticalCurvedList"/>
    <dgm:cxn modelId="{6EE6E1C0-4876-47EC-99E9-31607DC4CC86}" srcId="{A46856DC-F7F7-44A6-904A-3ECAA79ADEB1}" destId="{A03E24E9-5E64-4E19-9241-53F923A28C76}" srcOrd="1" destOrd="0" parTransId="{1E26957B-3A13-47F7-9B3C-E5F0D594627C}" sibTransId="{CC8FE798-1D74-4E23-97DA-0F524CECA981}"/>
    <dgm:cxn modelId="{199B46D9-3485-4350-B468-ECDDFA880ABC}" srcId="{A46856DC-F7F7-44A6-904A-3ECAA79ADEB1}" destId="{47A47A5D-DD8A-4F1C-BD5B-C27B6B123F23}" srcOrd="2" destOrd="0" parTransId="{1CE20C24-ED5A-4357-AE2D-557BED7E1D77}" sibTransId="{C7B47123-4109-47D8-BB22-BC8B789F26D4}"/>
    <dgm:cxn modelId="{7FE980DC-02E6-4BB7-90E1-916027BB6791}" type="presOf" srcId="{A03E24E9-5E64-4E19-9241-53F923A28C76}" destId="{1E1C29E6-C48F-4865-8AC5-6E42C12FB543}" srcOrd="0" destOrd="0" presId="urn:microsoft.com/office/officeart/2008/layout/VerticalCurvedList"/>
    <dgm:cxn modelId="{CB493CC3-EFB6-416D-9900-B057D34605F4}" type="presParOf" srcId="{F4FC41DA-5CDA-48AF-931B-F52854DC7A1D}" destId="{0B9BA33C-B24B-4C5D-B8FA-B29713C88BEE}" srcOrd="0" destOrd="0" presId="urn:microsoft.com/office/officeart/2008/layout/VerticalCurvedList"/>
    <dgm:cxn modelId="{D4F070FD-47CC-4EE5-90A4-FD3BC49DDD56}" type="presParOf" srcId="{0B9BA33C-B24B-4C5D-B8FA-B29713C88BEE}" destId="{61FA3461-4209-4308-8141-30F29808A575}" srcOrd="0" destOrd="0" presId="urn:microsoft.com/office/officeart/2008/layout/VerticalCurvedList"/>
    <dgm:cxn modelId="{C59DCF4D-80B8-44F3-8086-E470E7524671}" type="presParOf" srcId="{61FA3461-4209-4308-8141-30F29808A575}" destId="{BE26F6C3-4FF7-42D8-9218-F3E9C64BC16D}" srcOrd="0" destOrd="0" presId="urn:microsoft.com/office/officeart/2008/layout/VerticalCurvedList"/>
    <dgm:cxn modelId="{DD2C8856-F964-4158-95CC-DCE3E7CD2EC6}" type="presParOf" srcId="{61FA3461-4209-4308-8141-30F29808A575}" destId="{E216E0C0-2141-40D9-AF8C-F53D77C3AF11}" srcOrd="1" destOrd="0" presId="urn:microsoft.com/office/officeart/2008/layout/VerticalCurvedList"/>
    <dgm:cxn modelId="{3C0B4DBA-C19A-4B7B-BF53-936A17F7ECD4}" type="presParOf" srcId="{61FA3461-4209-4308-8141-30F29808A575}" destId="{D0F9A583-358E-477C-B2C2-5FB3613F7A3C}" srcOrd="2" destOrd="0" presId="urn:microsoft.com/office/officeart/2008/layout/VerticalCurvedList"/>
    <dgm:cxn modelId="{BDF99C24-8957-4303-B698-B75EFABC6593}" type="presParOf" srcId="{61FA3461-4209-4308-8141-30F29808A575}" destId="{6FF44820-D810-40EC-BB6C-279415611AB7}" srcOrd="3" destOrd="0" presId="urn:microsoft.com/office/officeart/2008/layout/VerticalCurvedList"/>
    <dgm:cxn modelId="{E58B83CD-DE46-42FF-920E-E72B4455B29C}" type="presParOf" srcId="{0B9BA33C-B24B-4C5D-B8FA-B29713C88BEE}" destId="{8C6107EE-94EF-4662-9D2E-95D20775B1A0}" srcOrd="1" destOrd="0" presId="urn:microsoft.com/office/officeart/2008/layout/VerticalCurvedList"/>
    <dgm:cxn modelId="{184FEC4A-7D15-4C4D-8128-5F5C40053CBD}" type="presParOf" srcId="{0B9BA33C-B24B-4C5D-B8FA-B29713C88BEE}" destId="{A6CD39B7-1BD2-4551-BC94-B9276B4E75BF}" srcOrd="2" destOrd="0" presId="urn:microsoft.com/office/officeart/2008/layout/VerticalCurvedList"/>
    <dgm:cxn modelId="{748D3D9E-3B8D-48C0-9BFF-71DC6E35E931}" type="presParOf" srcId="{A6CD39B7-1BD2-4551-BC94-B9276B4E75BF}" destId="{29F1C768-6716-4164-9173-2DCB5931031C}" srcOrd="0" destOrd="0" presId="urn:microsoft.com/office/officeart/2008/layout/VerticalCurvedList"/>
    <dgm:cxn modelId="{7B6B9BB2-D024-499F-87D7-10FB692CF685}" type="presParOf" srcId="{0B9BA33C-B24B-4C5D-B8FA-B29713C88BEE}" destId="{1E1C29E6-C48F-4865-8AC5-6E42C12FB543}" srcOrd="3" destOrd="0" presId="urn:microsoft.com/office/officeart/2008/layout/VerticalCurvedList"/>
    <dgm:cxn modelId="{669D16F2-E40E-467D-85FE-8EB8B9870696}" type="presParOf" srcId="{0B9BA33C-B24B-4C5D-B8FA-B29713C88BEE}" destId="{619EC239-5F11-4637-9BB6-13EAE8FD5E4B}" srcOrd="4" destOrd="0" presId="urn:microsoft.com/office/officeart/2008/layout/VerticalCurvedList"/>
    <dgm:cxn modelId="{25286A46-4899-497A-AF8D-D7F965E3CA46}" type="presParOf" srcId="{619EC239-5F11-4637-9BB6-13EAE8FD5E4B}" destId="{7CDE59EC-F9BF-4A74-AAB5-F0A67ADDB5F4}" srcOrd="0" destOrd="0" presId="urn:microsoft.com/office/officeart/2008/layout/VerticalCurvedList"/>
    <dgm:cxn modelId="{A650D0C4-56D2-49B1-ACC5-9D1AEDBC8833}" type="presParOf" srcId="{0B9BA33C-B24B-4C5D-B8FA-B29713C88BEE}" destId="{5826DEB9-98EF-44B8-9669-83F2441DBF88}" srcOrd="5" destOrd="0" presId="urn:microsoft.com/office/officeart/2008/layout/VerticalCurvedList"/>
    <dgm:cxn modelId="{BB15EA3E-30EE-46BB-92C2-5B235E836D60}" type="presParOf" srcId="{0B9BA33C-B24B-4C5D-B8FA-B29713C88BEE}" destId="{5FD3F683-81A8-45B2-B53C-20BDCD28842F}" srcOrd="6" destOrd="0" presId="urn:microsoft.com/office/officeart/2008/layout/VerticalCurvedList"/>
    <dgm:cxn modelId="{ABB21935-1FA2-4697-9420-DE5BC1F60848}" type="presParOf" srcId="{5FD3F683-81A8-45B2-B53C-20BDCD28842F}" destId="{7C75A398-83CC-4E2C-8B78-ED13F92A39E7}" srcOrd="0" destOrd="0" presId="urn:microsoft.com/office/officeart/2008/layout/VerticalCurvedList"/>
    <dgm:cxn modelId="{2B07F4B1-2A43-49C7-968A-6C624282D918}" type="presParOf" srcId="{0B9BA33C-B24B-4C5D-B8FA-B29713C88BEE}" destId="{65465D17-6F00-4430-8F4A-9E19984D8CFC}" srcOrd="7" destOrd="0" presId="urn:microsoft.com/office/officeart/2008/layout/VerticalCurvedList"/>
    <dgm:cxn modelId="{B75ED7D0-00A4-404C-9688-B1AD227C35FC}" type="presParOf" srcId="{0B9BA33C-B24B-4C5D-B8FA-B29713C88BEE}" destId="{7E63B11B-51F6-4161-8583-F37214A50555}" srcOrd="8" destOrd="0" presId="urn:microsoft.com/office/officeart/2008/layout/VerticalCurvedList"/>
    <dgm:cxn modelId="{84E3542D-F9EF-45A4-BBB6-6B09C42D6645}" type="presParOf" srcId="{7E63B11B-51F6-4161-8583-F37214A50555}" destId="{B23C2D70-6F61-4241-A53C-D5CEA7E99A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02CAA9-EF52-4237-9591-6B8E1ACA6276}" type="doc">
      <dgm:prSet loTypeId="urn:microsoft.com/office/officeart/2011/layout/InterconnectedBlock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AC10F2-5CA0-4AAC-96C2-7E4BB68D3C7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1</a:t>
          </a:r>
        </a:p>
      </dgm:t>
    </dgm:pt>
    <dgm:pt modelId="{192DE6D4-C071-4490-A7C0-9991F6E33A19}" type="parTrans" cxnId="{26BCE958-3FA1-4895-9058-878CB9E953F0}">
      <dgm:prSet/>
      <dgm:spPr/>
      <dgm:t>
        <a:bodyPr/>
        <a:lstStyle/>
        <a:p>
          <a:endParaRPr lang="en-US"/>
        </a:p>
      </dgm:t>
    </dgm:pt>
    <dgm:pt modelId="{B76E5008-9DC3-4C9E-88AD-D7C8BF58C08B}" type="sibTrans" cxnId="{26BCE958-3FA1-4895-9058-878CB9E953F0}">
      <dgm:prSet/>
      <dgm:spPr/>
      <dgm:t>
        <a:bodyPr/>
        <a:lstStyle/>
        <a:p>
          <a:endParaRPr lang="en-US"/>
        </a:p>
      </dgm:t>
    </dgm:pt>
    <dgm:pt modelId="{A37C147A-410F-468A-BC7F-31C3ADF70BA2}">
      <dgm:prSet phldrT="[Text]" custT="1"/>
      <dgm:spPr>
        <a:solidFill>
          <a:schemeClr val="bg2"/>
        </a:solidFill>
      </dgm:spPr>
      <dgm:t>
        <a:bodyPr/>
        <a:lstStyle/>
        <a:p>
          <a:pPr algn="ctr"/>
          <a:endParaRPr lang="en-US" sz="1600" dirty="0">
            <a:latin typeface="Century Gothic" panose="020B0502020202020204" pitchFamily="34" charset="0"/>
          </a:endParaRPr>
        </a:p>
        <a:p>
          <a:pPr algn="ctr"/>
          <a:br>
            <a:rPr lang="en-US" sz="1600" dirty="0">
              <a:latin typeface="Century Gothic" panose="020B0502020202020204" pitchFamily="34" charset="0"/>
            </a:rPr>
          </a:br>
          <a:r>
            <a:rPr lang="en-US" sz="2000" dirty="0">
              <a:latin typeface="+mn-lt"/>
            </a:rPr>
            <a:t>Year 1 Collateral</a:t>
          </a:r>
        </a:p>
        <a:p>
          <a:pPr algn="ctr"/>
          <a:endParaRPr lang="en-US" sz="1600" dirty="0">
            <a:latin typeface="+mn-lt"/>
          </a:endParaRPr>
        </a:p>
        <a:p>
          <a:pPr algn="ctr"/>
          <a:r>
            <a:rPr lang="en-US" sz="1600" dirty="0">
              <a:latin typeface="+mn-lt"/>
            </a:rPr>
            <a:t>$25,000 Capitalization</a:t>
          </a:r>
        </a:p>
      </dgm:t>
    </dgm:pt>
    <dgm:pt modelId="{8124DF17-032E-4BCD-ABEE-6CB15725433B}" type="parTrans" cxnId="{5E53E9B7-D700-42BA-90B3-C55333691578}">
      <dgm:prSet/>
      <dgm:spPr/>
      <dgm:t>
        <a:bodyPr/>
        <a:lstStyle/>
        <a:p>
          <a:endParaRPr lang="en-US"/>
        </a:p>
      </dgm:t>
    </dgm:pt>
    <dgm:pt modelId="{E64B9B81-ABF6-4EB8-9DD7-1F9920960184}" type="sibTrans" cxnId="{5E53E9B7-D700-42BA-90B3-C55333691578}">
      <dgm:prSet/>
      <dgm:spPr/>
      <dgm:t>
        <a:bodyPr/>
        <a:lstStyle/>
        <a:p>
          <a:endParaRPr lang="en-US"/>
        </a:p>
      </dgm:t>
    </dgm:pt>
    <dgm:pt modelId="{E8356C11-9BEA-433E-A161-7DBCD9C4436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2</a:t>
          </a:r>
        </a:p>
      </dgm:t>
    </dgm:pt>
    <dgm:pt modelId="{CBB0F3DB-AC7D-4C9E-8A92-F235BA35898F}" type="parTrans" cxnId="{41029657-C137-4D76-83CC-EBE21494D4E5}">
      <dgm:prSet/>
      <dgm:spPr/>
      <dgm:t>
        <a:bodyPr/>
        <a:lstStyle/>
        <a:p>
          <a:endParaRPr lang="en-US"/>
        </a:p>
      </dgm:t>
    </dgm:pt>
    <dgm:pt modelId="{5D2834B1-AE78-4203-A082-A4789AA67FE4}" type="sibTrans" cxnId="{41029657-C137-4D76-83CC-EBE21494D4E5}">
      <dgm:prSet/>
      <dgm:spPr/>
      <dgm:t>
        <a:bodyPr/>
        <a:lstStyle/>
        <a:p>
          <a:endParaRPr lang="en-US"/>
        </a:p>
      </dgm:t>
    </dgm:pt>
    <dgm:pt modelId="{01FF741B-2260-4312-995B-3C60B949CBF9}">
      <dgm:prSet phldrT="[Text]"/>
      <dgm:spPr>
        <a:solidFill>
          <a:schemeClr val="bg2"/>
        </a:solidFill>
      </dgm:spPr>
      <dgm:t>
        <a:bodyPr/>
        <a:lstStyle/>
        <a:p>
          <a:pPr algn="ctr"/>
          <a:br>
            <a:rPr lang="en-US" dirty="0">
              <a:latin typeface="+mn-lt"/>
            </a:rPr>
          </a:br>
          <a:r>
            <a:rPr lang="en-US" dirty="0">
              <a:latin typeface="+mn-lt"/>
            </a:rPr>
            <a:t>Year 2 Collateral</a:t>
          </a:r>
        </a:p>
      </dgm:t>
    </dgm:pt>
    <dgm:pt modelId="{AB977ADC-86D5-4635-9651-992EA818B9E4}" type="parTrans" cxnId="{582637D4-234F-47EC-A30C-20F9BAE7AD68}">
      <dgm:prSet/>
      <dgm:spPr/>
      <dgm:t>
        <a:bodyPr/>
        <a:lstStyle/>
        <a:p>
          <a:endParaRPr lang="en-US"/>
        </a:p>
      </dgm:t>
    </dgm:pt>
    <dgm:pt modelId="{92279945-DE1B-4437-8F80-FB9B6A1AD76F}" type="sibTrans" cxnId="{582637D4-234F-47EC-A30C-20F9BAE7AD68}">
      <dgm:prSet/>
      <dgm:spPr/>
      <dgm:t>
        <a:bodyPr/>
        <a:lstStyle/>
        <a:p>
          <a:endParaRPr lang="en-US"/>
        </a:p>
      </dgm:t>
    </dgm:pt>
    <dgm:pt modelId="{FF368963-1FED-4443-BDE1-15E4478269B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3</a:t>
          </a:r>
        </a:p>
      </dgm:t>
    </dgm:pt>
    <dgm:pt modelId="{C30CBCFA-FDEE-404D-9EB6-DD45677F7B64}" type="parTrans" cxnId="{6A1C5ECF-6250-4AC8-849F-F976EA10BF7A}">
      <dgm:prSet/>
      <dgm:spPr/>
      <dgm:t>
        <a:bodyPr/>
        <a:lstStyle/>
        <a:p>
          <a:endParaRPr lang="en-US"/>
        </a:p>
      </dgm:t>
    </dgm:pt>
    <dgm:pt modelId="{37AF54A6-4353-469D-8E8A-4F81D7F9E0CE}" type="sibTrans" cxnId="{6A1C5ECF-6250-4AC8-849F-F976EA10BF7A}">
      <dgm:prSet/>
      <dgm:spPr/>
      <dgm:t>
        <a:bodyPr/>
        <a:lstStyle/>
        <a:p>
          <a:endParaRPr lang="en-US"/>
        </a:p>
      </dgm:t>
    </dgm:pt>
    <dgm:pt modelId="{0B139F28-A7E9-4B5C-A36A-69023272BF9F}">
      <dgm:prSet phldrT="[Text]"/>
      <dgm:spPr>
        <a:solidFill>
          <a:schemeClr val="bg2"/>
        </a:solidFill>
      </dgm:spPr>
      <dgm:t>
        <a:bodyPr/>
        <a:lstStyle/>
        <a:p>
          <a:pPr algn="ctr"/>
          <a:br>
            <a:rPr lang="en-US" dirty="0">
              <a:latin typeface="+mn-lt"/>
            </a:rPr>
          </a:br>
          <a:r>
            <a:rPr lang="en-US" dirty="0">
              <a:latin typeface="+mn-lt"/>
            </a:rPr>
            <a:t>Year 3 Collateral</a:t>
          </a:r>
        </a:p>
      </dgm:t>
    </dgm:pt>
    <dgm:pt modelId="{711697C4-6487-478E-8A4A-4F7E59BEADB7}" type="parTrans" cxnId="{D6289077-0357-4146-BC4C-8FE7E0344749}">
      <dgm:prSet/>
      <dgm:spPr/>
      <dgm:t>
        <a:bodyPr/>
        <a:lstStyle/>
        <a:p>
          <a:endParaRPr lang="en-US"/>
        </a:p>
      </dgm:t>
    </dgm:pt>
    <dgm:pt modelId="{2733BEF6-CD09-43E6-86A5-E3B05886D636}" type="sibTrans" cxnId="{D6289077-0357-4146-BC4C-8FE7E0344749}">
      <dgm:prSet/>
      <dgm:spPr/>
      <dgm:t>
        <a:bodyPr/>
        <a:lstStyle/>
        <a:p>
          <a:endParaRPr lang="en-US"/>
        </a:p>
      </dgm:t>
    </dgm:pt>
    <dgm:pt modelId="{D6E088DC-3AC5-4F7D-8650-21A25684F1C8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4</a:t>
          </a:r>
        </a:p>
      </dgm:t>
    </dgm:pt>
    <dgm:pt modelId="{BB38D0DE-99A4-4138-B6C4-E2328F73EF7D}" type="parTrans" cxnId="{F73E15A8-9B41-426F-8FF4-0E452394554C}">
      <dgm:prSet/>
      <dgm:spPr/>
      <dgm:t>
        <a:bodyPr/>
        <a:lstStyle/>
        <a:p>
          <a:endParaRPr lang="en-US"/>
        </a:p>
      </dgm:t>
    </dgm:pt>
    <dgm:pt modelId="{30B02489-49AA-45A8-80F3-A56220A7DED9}" type="sibTrans" cxnId="{F73E15A8-9B41-426F-8FF4-0E452394554C}">
      <dgm:prSet/>
      <dgm:spPr/>
      <dgm:t>
        <a:bodyPr/>
        <a:lstStyle/>
        <a:p>
          <a:endParaRPr lang="en-US"/>
        </a:p>
      </dgm:t>
    </dgm:pt>
    <dgm:pt modelId="{F7C07B99-C172-4846-9641-F7869D88A1A9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5</a:t>
          </a:r>
        </a:p>
      </dgm:t>
    </dgm:pt>
    <dgm:pt modelId="{70DDB040-A304-46C6-A4CC-E4C6D5BDD90D}" type="parTrans" cxnId="{1F2ECC20-B398-400E-AD89-29D81A3700D5}">
      <dgm:prSet/>
      <dgm:spPr/>
      <dgm:t>
        <a:bodyPr/>
        <a:lstStyle/>
        <a:p>
          <a:endParaRPr lang="en-US"/>
        </a:p>
      </dgm:t>
    </dgm:pt>
    <dgm:pt modelId="{234E6F29-1035-4829-984C-64C50CBB8BA4}" type="sibTrans" cxnId="{1F2ECC20-B398-400E-AD89-29D81A3700D5}">
      <dgm:prSet/>
      <dgm:spPr/>
      <dgm:t>
        <a:bodyPr/>
        <a:lstStyle/>
        <a:p>
          <a:endParaRPr lang="en-US"/>
        </a:p>
      </dgm:t>
    </dgm:pt>
    <dgm:pt modelId="{4AC71F4D-159F-8842-84E5-B18F721A9571}">
      <dgm:prSet/>
      <dgm:spPr>
        <a:solidFill>
          <a:schemeClr val="accent1"/>
        </a:solidFill>
      </dgm:spPr>
      <dgm:t>
        <a:bodyPr/>
        <a:lstStyle/>
        <a:p>
          <a:pPr algn="ctr"/>
          <a:br>
            <a:rPr lang="en-US" dirty="0">
              <a:latin typeface="Century Gothic" panose="020B0502020202020204" pitchFamily="34" charset="0"/>
            </a:rPr>
          </a:br>
          <a:r>
            <a:rPr lang="en-US" dirty="0">
              <a:latin typeface="+mn-lt"/>
            </a:rPr>
            <a:t>Three Year Stacking Collateral</a:t>
          </a:r>
        </a:p>
      </dgm:t>
    </dgm:pt>
    <dgm:pt modelId="{C4255C18-ED02-0E4F-BA22-46273FB93FF5}" type="parTrans" cxnId="{786CDF92-D7D8-A94D-8CE5-DB91EE585C0B}">
      <dgm:prSet/>
      <dgm:spPr/>
      <dgm:t>
        <a:bodyPr/>
        <a:lstStyle/>
        <a:p>
          <a:endParaRPr lang="en-US"/>
        </a:p>
      </dgm:t>
    </dgm:pt>
    <dgm:pt modelId="{C1A27DC0-4187-BC4D-AE0E-CE896A0D97B0}" type="sibTrans" cxnId="{786CDF92-D7D8-A94D-8CE5-DB91EE585C0B}">
      <dgm:prSet/>
      <dgm:spPr/>
      <dgm:t>
        <a:bodyPr/>
        <a:lstStyle/>
        <a:p>
          <a:endParaRPr lang="en-US"/>
        </a:p>
      </dgm:t>
    </dgm:pt>
    <dgm:pt modelId="{A068B14D-2733-C44B-BB7C-D0C77479A82E}">
      <dgm:prSet/>
      <dgm:spPr>
        <a:solidFill>
          <a:schemeClr val="accent1"/>
        </a:solidFill>
      </dgm:spPr>
      <dgm:t>
        <a:bodyPr/>
        <a:lstStyle/>
        <a:p>
          <a:pPr algn="ctr"/>
          <a:br>
            <a:rPr lang="en-US" dirty="0">
              <a:latin typeface="Century Gothic" panose="020B0502020202020204" pitchFamily="34" charset="0"/>
            </a:rPr>
          </a:br>
          <a:endParaRPr lang="en-US" dirty="0">
            <a:latin typeface="+mn-lt"/>
          </a:endParaRPr>
        </a:p>
      </dgm:t>
    </dgm:pt>
    <dgm:pt modelId="{2A4D151B-FC20-894F-8B64-B47AE6E2397C}" type="parTrans" cxnId="{6597C4C2-3280-FB4D-8D89-7BADF0651B38}">
      <dgm:prSet/>
      <dgm:spPr/>
      <dgm:t>
        <a:bodyPr/>
        <a:lstStyle/>
        <a:p>
          <a:endParaRPr lang="en-US"/>
        </a:p>
      </dgm:t>
    </dgm:pt>
    <dgm:pt modelId="{53D891F8-7E2E-C644-9CF4-E7B19298D6AB}" type="sibTrans" cxnId="{6597C4C2-3280-FB4D-8D89-7BADF0651B38}">
      <dgm:prSet/>
      <dgm:spPr/>
      <dgm:t>
        <a:bodyPr/>
        <a:lstStyle/>
        <a:p>
          <a:endParaRPr lang="en-US"/>
        </a:p>
      </dgm:t>
    </dgm:pt>
    <dgm:pt modelId="{131BA821-8E97-489D-B105-E48BF5FA304C}" type="pres">
      <dgm:prSet presAssocID="{E002CAA9-EF52-4237-9591-6B8E1ACA6276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75634D0E-F9C2-9145-A050-8B732123C3EC}" type="pres">
      <dgm:prSet presAssocID="{F7C07B99-C172-4846-9641-F7869D88A1A9}" presName="ChildAccent5" presStyleCnt="0"/>
      <dgm:spPr/>
    </dgm:pt>
    <dgm:pt modelId="{EFB50C68-2C89-4DED-83F1-3C307C7A3322}" type="pres">
      <dgm:prSet presAssocID="{F7C07B99-C172-4846-9641-F7869D88A1A9}" presName="ChildAccent" presStyleLbl="alignImgPlace1" presStyleIdx="0" presStyleCnt="5"/>
      <dgm:spPr>
        <a:solidFill>
          <a:schemeClr val="bg2"/>
        </a:solidFill>
      </dgm:spPr>
    </dgm:pt>
    <dgm:pt modelId="{C95B45CB-EA17-B545-916D-FA01649BF17E}" type="pres">
      <dgm:prSet presAssocID="{F7C07B99-C172-4846-9641-F7869D88A1A9}" presName="Child5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F66D8E-A70F-A74B-B916-0DA605CD0D04}" type="pres">
      <dgm:prSet presAssocID="{F7C07B99-C172-4846-9641-F7869D88A1A9}" presName="Parent5" presStyleLbl="node1" presStyleIdx="0" presStyleCnt="5">
        <dgm:presLayoutVars>
          <dgm:chMax val="2"/>
          <dgm:chPref val="1"/>
          <dgm:bulletEnabled val="1"/>
        </dgm:presLayoutVars>
      </dgm:prSet>
      <dgm:spPr/>
    </dgm:pt>
    <dgm:pt modelId="{94AE6485-2EEA-435B-A9D2-54DF3E789DD1}" type="pres">
      <dgm:prSet presAssocID="{D6E088DC-3AC5-4F7D-8650-21A25684F1C8}" presName="ChildAccent4" presStyleCnt="0"/>
      <dgm:spPr/>
    </dgm:pt>
    <dgm:pt modelId="{BC20DD7E-352B-43BD-8444-E4D7FF90AF63}" type="pres">
      <dgm:prSet presAssocID="{D6E088DC-3AC5-4F7D-8650-21A25684F1C8}" presName="ChildAccent" presStyleLbl="alignImgPlace1" presStyleIdx="1" presStyleCnt="5"/>
      <dgm:spPr>
        <a:solidFill>
          <a:schemeClr val="bg2"/>
        </a:solidFill>
      </dgm:spPr>
    </dgm:pt>
    <dgm:pt modelId="{882F0CC9-A6F2-44FB-9567-71AC40597421}" type="pres">
      <dgm:prSet presAssocID="{D6E088DC-3AC5-4F7D-8650-21A25684F1C8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D64ACA-5117-418C-9B10-621EE0F13B90}" type="pres">
      <dgm:prSet presAssocID="{D6E088DC-3AC5-4F7D-8650-21A25684F1C8}" presName="Parent4" presStyleLbl="node1" presStyleIdx="1" presStyleCnt="5">
        <dgm:presLayoutVars>
          <dgm:chMax val="2"/>
          <dgm:chPref val="1"/>
          <dgm:bulletEnabled val="1"/>
        </dgm:presLayoutVars>
      </dgm:prSet>
      <dgm:spPr/>
    </dgm:pt>
    <dgm:pt modelId="{F856BBD9-8011-4C70-8136-40EFD51105CF}" type="pres">
      <dgm:prSet presAssocID="{FF368963-1FED-4443-BDE1-15E4478269B8}" presName="ChildAccent3" presStyleCnt="0"/>
      <dgm:spPr/>
    </dgm:pt>
    <dgm:pt modelId="{C342B9D2-2E5B-4BD6-98AE-11C95B2D4D65}" type="pres">
      <dgm:prSet presAssocID="{FF368963-1FED-4443-BDE1-15E4478269B8}" presName="ChildAccent" presStyleLbl="alignImgPlace1" presStyleIdx="2" presStyleCnt="5" custLinFactNeighborX="-295" custLinFactNeighborY="-542"/>
      <dgm:spPr/>
    </dgm:pt>
    <dgm:pt modelId="{303CA4EA-1EA9-4E73-BA32-2FE6DFDF9A81}" type="pres">
      <dgm:prSet presAssocID="{FF368963-1FED-4443-BDE1-15E4478269B8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0A90663-872D-417D-AAEB-ED5CA1819EE7}" type="pres">
      <dgm:prSet presAssocID="{FF368963-1FED-4443-BDE1-15E4478269B8}" presName="Parent3" presStyleLbl="node1" presStyleIdx="2" presStyleCnt="5">
        <dgm:presLayoutVars>
          <dgm:chMax val="2"/>
          <dgm:chPref val="1"/>
          <dgm:bulletEnabled val="1"/>
        </dgm:presLayoutVars>
      </dgm:prSet>
      <dgm:spPr/>
    </dgm:pt>
    <dgm:pt modelId="{01B1D388-0CF4-4549-BBCD-3DD8F807FF1B}" type="pres">
      <dgm:prSet presAssocID="{E8356C11-9BEA-433E-A161-7DBCD9C4436D}" presName="ChildAccent2" presStyleCnt="0"/>
      <dgm:spPr/>
    </dgm:pt>
    <dgm:pt modelId="{1E4D88A6-56D7-4E2D-A2ED-EBAD811F7F4B}" type="pres">
      <dgm:prSet presAssocID="{E8356C11-9BEA-433E-A161-7DBCD9C4436D}" presName="ChildAccent" presStyleLbl="alignImgPlace1" presStyleIdx="3" presStyleCnt="5" custLinFactNeighborX="-295" custLinFactNeighborY="358"/>
      <dgm:spPr/>
    </dgm:pt>
    <dgm:pt modelId="{13483675-4D21-4CA1-833F-F5A69EFD27D1}" type="pres">
      <dgm:prSet presAssocID="{E8356C11-9BEA-433E-A161-7DBCD9C4436D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8FABDB-3E2D-4547-B9B4-AB60041E3ADD}" type="pres">
      <dgm:prSet presAssocID="{E8356C11-9BEA-433E-A161-7DBCD9C4436D}" presName="Parent2" presStyleLbl="node1" presStyleIdx="3" presStyleCnt="5">
        <dgm:presLayoutVars>
          <dgm:chMax val="2"/>
          <dgm:chPref val="1"/>
          <dgm:bulletEnabled val="1"/>
        </dgm:presLayoutVars>
      </dgm:prSet>
      <dgm:spPr/>
    </dgm:pt>
    <dgm:pt modelId="{3E9BA5D7-A34A-4A8A-8446-AB5F433EC622}" type="pres">
      <dgm:prSet presAssocID="{4BAC10F2-5CA0-4AAC-96C2-7E4BB68D3C76}" presName="ChildAccent1" presStyleCnt="0"/>
      <dgm:spPr/>
    </dgm:pt>
    <dgm:pt modelId="{F0A40DC9-CDBA-43E5-9B22-6376BE29F3BD}" type="pres">
      <dgm:prSet presAssocID="{4BAC10F2-5CA0-4AAC-96C2-7E4BB68D3C76}" presName="ChildAccent" presStyleLbl="alignImgPlace1" presStyleIdx="4" presStyleCnt="5" custLinFactX="-38756" custLinFactNeighborX="-100000" custLinFactNeighborY="-14869"/>
      <dgm:spPr/>
    </dgm:pt>
    <dgm:pt modelId="{D6B2BCEF-3C50-4420-B5BE-EEAD65546FED}" type="pres">
      <dgm:prSet presAssocID="{4BAC10F2-5CA0-4AAC-96C2-7E4BB68D3C76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F3F3E4-F02F-439F-B61C-A30BC9A6E19B}" type="pres">
      <dgm:prSet presAssocID="{4BAC10F2-5CA0-4AAC-96C2-7E4BB68D3C76}" presName="Parent1" presStyleLbl="node1" presStyleIdx="4" presStyleCnt="5">
        <dgm:presLayoutVars>
          <dgm:chMax val="2"/>
          <dgm:chPref val="1"/>
          <dgm:bulletEnabled val="1"/>
        </dgm:presLayoutVars>
      </dgm:prSet>
      <dgm:spPr/>
    </dgm:pt>
  </dgm:ptLst>
  <dgm:cxnLst>
    <dgm:cxn modelId="{1F2ECC20-B398-400E-AD89-29D81A3700D5}" srcId="{E002CAA9-EF52-4237-9591-6B8E1ACA6276}" destId="{F7C07B99-C172-4846-9641-F7869D88A1A9}" srcOrd="4" destOrd="0" parTransId="{70DDB040-A304-46C6-A4CC-E4C6D5BDD90D}" sibTransId="{234E6F29-1035-4829-984C-64C50CBB8BA4}"/>
    <dgm:cxn modelId="{E996DE20-D1A6-9748-954B-78F045A1D2A9}" type="presOf" srcId="{A068B14D-2733-C44B-BB7C-D0C77479A82E}" destId="{C95B45CB-EA17-B545-916D-FA01649BF17E}" srcOrd="1" destOrd="0" presId="urn:microsoft.com/office/officeart/2011/layout/InterconnectedBlockProcess"/>
    <dgm:cxn modelId="{3214E72A-0C00-4017-9F2F-A846476047F8}" type="presOf" srcId="{FF368963-1FED-4443-BDE1-15E4478269B8}" destId="{70A90663-872D-417D-AAEB-ED5CA1819EE7}" srcOrd="0" destOrd="0" presId="urn:microsoft.com/office/officeart/2011/layout/InterconnectedBlockProcess"/>
    <dgm:cxn modelId="{83DC8037-3E1D-48EC-A383-9CC513FAD847}" type="presOf" srcId="{E002CAA9-EF52-4237-9591-6B8E1ACA6276}" destId="{131BA821-8E97-489D-B105-E48BF5FA304C}" srcOrd="0" destOrd="0" presId="urn:microsoft.com/office/officeart/2011/layout/InterconnectedBlockProcess"/>
    <dgm:cxn modelId="{ABF93B49-597D-4F98-8DBF-C80BEC615655}" type="presOf" srcId="{0B139F28-A7E9-4B5C-A36A-69023272BF9F}" destId="{C342B9D2-2E5B-4BD6-98AE-11C95B2D4D65}" srcOrd="0" destOrd="0" presId="urn:microsoft.com/office/officeart/2011/layout/InterconnectedBlockProcess"/>
    <dgm:cxn modelId="{12F4464D-B345-4C15-B7B0-EB1CEA4D7702}" type="presOf" srcId="{01FF741B-2260-4312-995B-3C60B949CBF9}" destId="{1E4D88A6-56D7-4E2D-A2ED-EBAD811F7F4B}" srcOrd="0" destOrd="0" presId="urn:microsoft.com/office/officeart/2011/layout/InterconnectedBlockProcess"/>
    <dgm:cxn modelId="{6D0F7355-CEE5-4493-879B-5FFED4C51C89}" type="presOf" srcId="{4BAC10F2-5CA0-4AAC-96C2-7E4BB68D3C76}" destId="{ACF3F3E4-F02F-439F-B61C-A30BC9A6E19B}" srcOrd="0" destOrd="0" presId="urn:microsoft.com/office/officeart/2011/layout/InterconnectedBlockProcess"/>
    <dgm:cxn modelId="{B7019676-308C-4502-94EB-5A9A5ADD3D4E}" type="presOf" srcId="{A37C147A-410F-468A-BC7F-31C3ADF70BA2}" destId="{F0A40DC9-CDBA-43E5-9B22-6376BE29F3BD}" srcOrd="0" destOrd="0" presId="urn:microsoft.com/office/officeart/2011/layout/InterconnectedBlockProcess"/>
    <dgm:cxn modelId="{D6289077-0357-4146-BC4C-8FE7E0344749}" srcId="{FF368963-1FED-4443-BDE1-15E4478269B8}" destId="{0B139F28-A7E9-4B5C-A36A-69023272BF9F}" srcOrd="0" destOrd="0" parTransId="{711697C4-6487-478E-8A4A-4F7E59BEADB7}" sibTransId="{2733BEF6-CD09-43E6-86A5-E3B05886D636}"/>
    <dgm:cxn modelId="{41029657-C137-4D76-83CC-EBE21494D4E5}" srcId="{E002CAA9-EF52-4237-9591-6B8E1ACA6276}" destId="{E8356C11-9BEA-433E-A161-7DBCD9C4436D}" srcOrd="1" destOrd="0" parTransId="{CBB0F3DB-AC7D-4C9E-8A92-F235BA35898F}" sibTransId="{5D2834B1-AE78-4203-A082-A4789AA67FE4}"/>
    <dgm:cxn modelId="{26BCE958-3FA1-4895-9058-878CB9E953F0}" srcId="{E002CAA9-EF52-4237-9591-6B8E1ACA6276}" destId="{4BAC10F2-5CA0-4AAC-96C2-7E4BB68D3C76}" srcOrd="0" destOrd="0" parTransId="{192DE6D4-C071-4490-A7C0-9991F6E33A19}" sibTransId="{B76E5008-9DC3-4C9E-88AD-D7C8BF58C08B}"/>
    <dgm:cxn modelId="{786CDF92-D7D8-A94D-8CE5-DB91EE585C0B}" srcId="{D6E088DC-3AC5-4F7D-8650-21A25684F1C8}" destId="{4AC71F4D-159F-8842-84E5-B18F721A9571}" srcOrd="0" destOrd="0" parTransId="{C4255C18-ED02-0E4F-BA22-46273FB93FF5}" sibTransId="{C1A27DC0-4187-BC4D-AE0E-CE896A0D97B0}"/>
    <dgm:cxn modelId="{094EBEA4-94DE-40E4-8314-C4DE3E2A47C0}" type="presOf" srcId="{01FF741B-2260-4312-995B-3C60B949CBF9}" destId="{13483675-4D21-4CA1-833F-F5A69EFD27D1}" srcOrd="1" destOrd="0" presId="urn:microsoft.com/office/officeart/2011/layout/InterconnectedBlockProcess"/>
    <dgm:cxn modelId="{527331A7-EBBF-4D53-A94A-C1F9CA934724}" type="presOf" srcId="{0B139F28-A7E9-4B5C-A36A-69023272BF9F}" destId="{303CA4EA-1EA9-4E73-BA32-2FE6DFDF9A81}" srcOrd="1" destOrd="0" presId="urn:microsoft.com/office/officeart/2011/layout/InterconnectedBlockProcess"/>
    <dgm:cxn modelId="{F73E15A8-9B41-426F-8FF4-0E452394554C}" srcId="{E002CAA9-EF52-4237-9591-6B8E1ACA6276}" destId="{D6E088DC-3AC5-4F7D-8650-21A25684F1C8}" srcOrd="3" destOrd="0" parTransId="{BB38D0DE-99A4-4138-B6C4-E2328F73EF7D}" sibTransId="{30B02489-49AA-45A8-80F3-A56220A7DED9}"/>
    <dgm:cxn modelId="{7612B5AD-90BD-1B4A-9F69-9DF9B21A5DC0}" type="presOf" srcId="{4AC71F4D-159F-8842-84E5-B18F721A9571}" destId="{882F0CC9-A6F2-44FB-9567-71AC40597421}" srcOrd="1" destOrd="0" presId="urn:microsoft.com/office/officeart/2011/layout/InterconnectedBlockProcess"/>
    <dgm:cxn modelId="{5E53E9B7-D700-42BA-90B3-C55333691578}" srcId="{4BAC10F2-5CA0-4AAC-96C2-7E4BB68D3C76}" destId="{A37C147A-410F-468A-BC7F-31C3ADF70BA2}" srcOrd="0" destOrd="0" parTransId="{8124DF17-032E-4BCD-ABEE-6CB15725433B}" sibTransId="{E64B9B81-ABF6-4EB8-9DD7-1F9920960184}"/>
    <dgm:cxn modelId="{6597C4C2-3280-FB4D-8D89-7BADF0651B38}" srcId="{F7C07B99-C172-4846-9641-F7869D88A1A9}" destId="{A068B14D-2733-C44B-BB7C-D0C77479A82E}" srcOrd="0" destOrd="0" parTransId="{2A4D151B-FC20-894F-8B64-B47AE6E2397C}" sibTransId="{53D891F8-7E2E-C644-9CF4-E7B19298D6AB}"/>
    <dgm:cxn modelId="{D3BBE1C3-D7FC-49AE-8D45-7BD02349C171}" type="presOf" srcId="{E8356C11-9BEA-433E-A161-7DBCD9C4436D}" destId="{DB8FABDB-3E2D-4547-B9B4-AB60041E3ADD}" srcOrd="0" destOrd="0" presId="urn:microsoft.com/office/officeart/2011/layout/InterconnectedBlockProcess"/>
    <dgm:cxn modelId="{2017ADC4-DD0D-4B9E-87C2-2663DB1CCF56}" type="presOf" srcId="{D6E088DC-3AC5-4F7D-8650-21A25684F1C8}" destId="{7DD64ACA-5117-418C-9B10-621EE0F13B90}" srcOrd="0" destOrd="0" presId="urn:microsoft.com/office/officeart/2011/layout/InterconnectedBlockProcess"/>
    <dgm:cxn modelId="{441C89C9-7584-48D1-A94E-05AD379CEDF6}" type="presOf" srcId="{A37C147A-410F-468A-BC7F-31C3ADF70BA2}" destId="{D6B2BCEF-3C50-4420-B5BE-EEAD65546FED}" srcOrd="1" destOrd="0" presId="urn:microsoft.com/office/officeart/2011/layout/InterconnectedBlockProcess"/>
    <dgm:cxn modelId="{6A1C5ECF-6250-4AC8-849F-F976EA10BF7A}" srcId="{E002CAA9-EF52-4237-9591-6B8E1ACA6276}" destId="{FF368963-1FED-4443-BDE1-15E4478269B8}" srcOrd="2" destOrd="0" parTransId="{C30CBCFA-FDEE-404D-9EB6-DD45677F7B64}" sibTransId="{37AF54A6-4353-469D-8E8A-4F81D7F9E0CE}"/>
    <dgm:cxn modelId="{E07306D2-D142-7A49-9FEA-FB755EB75632}" type="presOf" srcId="{F7C07B99-C172-4846-9641-F7869D88A1A9}" destId="{E7F66D8E-A70F-A74B-B916-0DA605CD0D04}" srcOrd="0" destOrd="0" presId="urn:microsoft.com/office/officeart/2011/layout/InterconnectedBlockProcess"/>
    <dgm:cxn modelId="{582637D4-234F-47EC-A30C-20F9BAE7AD68}" srcId="{E8356C11-9BEA-433E-A161-7DBCD9C4436D}" destId="{01FF741B-2260-4312-995B-3C60B949CBF9}" srcOrd="0" destOrd="0" parTransId="{AB977ADC-86D5-4635-9651-992EA818B9E4}" sibTransId="{92279945-DE1B-4437-8F80-FB9B6A1AD76F}"/>
    <dgm:cxn modelId="{6C5A5DFE-94D2-A54B-AAC0-A163B9733E96}" type="presOf" srcId="{A068B14D-2733-C44B-BB7C-D0C77479A82E}" destId="{EFB50C68-2C89-4DED-83F1-3C307C7A3322}" srcOrd="0" destOrd="0" presId="urn:microsoft.com/office/officeart/2011/layout/InterconnectedBlockProcess"/>
    <dgm:cxn modelId="{3FFE97FF-5242-8C46-92C9-AFA254099312}" type="presOf" srcId="{4AC71F4D-159F-8842-84E5-B18F721A9571}" destId="{BC20DD7E-352B-43BD-8444-E4D7FF90AF63}" srcOrd="0" destOrd="0" presId="urn:microsoft.com/office/officeart/2011/layout/InterconnectedBlockProcess"/>
    <dgm:cxn modelId="{B8543F13-CFDA-2C47-8030-7FE60DB79FA3}" type="presParOf" srcId="{131BA821-8E97-489D-B105-E48BF5FA304C}" destId="{75634D0E-F9C2-9145-A050-8B732123C3EC}" srcOrd="0" destOrd="0" presId="urn:microsoft.com/office/officeart/2011/layout/InterconnectedBlockProcess"/>
    <dgm:cxn modelId="{58AC2F2F-BCAB-4C47-A35A-FC8E3052EADE}" type="presParOf" srcId="{75634D0E-F9C2-9145-A050-8B732123C3EC}" destId="{EFB50C68-2C89-4DED-83F1-3C307C7A3322}" srcOrd="0" destOrd="0" presId="urn:microsoft.com/office/officeart/2011/layout/InterconnectedBlockProcess"/>
    <dgm:cxn modelId="{F87699C7-4261-AC4F-A473-C445C475E27A}" type="presParOf" srcId="{131BA821-8E97-489D-B105-E48BF5FA304C}" destId="{C95B45CB-EA17-B545-916D-FA01649BF17E}" srcOrd="1" destOrd="0" presId="urn:microsoft.com/office/officeart/2011/layout/InterconnectedBlockProcess"/>
    <dgm:cxn modelId="{0F1B1FFF-673F-8245-B96B-504ECE96E702}" type="presParOf" srcId="{131BA821-8E97-489D-B105-E48BF5FA304C}" destId="{E7F66D8E-A70F-A74B-B916-0DA605CD0D04}" srcOrd="2" destOrd="0" presId="urn:microsoft.com/office/officeart/2011/layout/InterconnectedBlockProcess"/>
    <dgm:cxn modelId="{C7E07963-F3A7-4E33-9603-14AF9FC2DC5F}" type="presParOf" srcId="{131BA821-8E97-489D-B105-E48BF5FA304C}" destId="{94AE6485-2EEA-435B-A9D2-54DF3E789DD1}" srcOrd="3" destOrd="0" presId="urn:microsoft.com/office/officeart/2011/layout/InterconnectedBlockProcess"/>
    <dgm:cxn modelId="{E6745F0F-5488-491C-B596-14B2CF602FBD}" type="presParOf" srcId="{94AE6485-2EEA-435B-A9D2-54DF3E789DD1}" destId="{BC20DD7E-352B-43BD-8444-E4D7FF90AF63}" srcOrd="0" destOrd="0" presId="urn:microsoft.com/office/officeart/2011/layout/InterconnectedBlockProcess"/>
    <dgm:cxn modelId="{D0973F01-20D9-4461-9D3C-2AB23D6131BC}" type="presParOf" srcId="{131BA821-8E97-489D-B105-E48BF5FA304C}" destId="{882F0CC9-A6F2-44FB-9567-71AC40597421}" srcOrd="4" destOrd="0" presId="urn:microsoft.com/office/officeart/2011/layout/InterconnectedBlockProcess"/>
    <dgm:cxn modelId="{664F471C-40AA-4C75-9B74-C08369BC6F30}" type="presParOf" srcId="{131BA821-8E97-489D-B105-E48BF5FA304C}" destId="{7DD64ACA-5117-418C-9B10-621EE0F13B90}" srcOrd="5" destOrd="0" presId="urn:microsoft.com/office/officeart/2011/layout/InterconnectedBlockProcess"/>
    <dgm:cxn modelId="{07999640-5159-4780-A3A8-1B0CB78A9D24}" type="presParOf" srcId="{131BA821-8E97-489D-B105-E48BF5FA304C}" destId="{F856BBD9-8011-4C70-8136-40EFD51105CF}" srcOrd="6" destOrd="0" presId="urn:microsoft.com/office/officeart/2011/layout/InterconnectedBlockProcess"/>
    <dgm:cxn modelId="{C0BA60B0-534B-45FD-8E5E-8CB834DEA0AE}" type="presParOf" srcId="{F856BBD9-8011-4C70-8136-40EFD51105CF}" destId="{C342B9D2-2E5B-4BD6-98AE-11C95B2D4D65}" srcOrd="0" destOrd="0" presId="urn:microsoft.com/office/officeart/2011/layout/InterconnectedBlockProcess"/>
    <dgm:cxn modelId="{B30F428B-D920-4C15-AB59-FBDFE315DCF3}" type="presParOf" srcId="{131BA821-8E97-489D-B105-E48BF5FA304C}" destId="{303CA4EA-1EA9-4E73-BA32-2FE6DFDF9A81}" srcOrd="7" destOrd="0" presId="urn:microsoft.com/office/officeart/2011/layout/InterconnectedBlockProcess"/>
    <dgm:cxn modelId="{9D97833A-1463-4F29-B4A2-7E224BF4E196}" type="presParOf" srcId="{131BA821-8E97-489D-B105-E48BF5FA304C}" destId="{70A90663-872D-417D-AAEB-ED5CA1819EE7}" srcOrd="8" destOrd="0" presId="urn:microsoft.com/office/officeart/2011/layout/InterconnectedBlockProcess"/>
    <dgm:cxn modelId="{D1CAA241-8CC1-427C-A29A-362DA1133AC1}" type="presParOf" srcId="{131BA821-8E97-489D-B105-E48BF5FA304C}" destId="{01B1D388-0CF4-4549-BBCD-3DD8F807FF1B}" srcOrd="9" destOrd="0" presId="urn:microsoft.com/office/officeart/2011/layout/InterconnectedBlockProcess"/>
    <dgm:cxn modelId="{FEB271D9-0EFE-48EC-B696-7318D9B328B3}" type="presParOf" srcId="{01B1D388-0CF4-4549-BBCD-3DD8F807FF1B}" destId="{1E4D88A6-56D7-4E2D-A2ED-EBAD811F7F4B}" srcOrd="0" destOrd="0" presId="urn:microsoft.com/office/officeart/2011/layout/InterconnectedBlockProcess"/>
    <dgm:cxn modelId="{8FB17D9B-DC9D-4728-AC97-64AB4B905451}" type="presParOf" srcId="{131BA821-8E97-489D-B105-E48BF5FA304C}" destId="{13483675-4D21-4CA1-833F-F5A69EFD27D1}" srcOrd="10" destOrd="0" presId="urn:microsoft.com/office/officeart/2011/layout/InterconnectedBlockProcess"/>
    <dgm:cxn modelId="{9D28678E-2E38-411F-AB54-7C6DA8019465}" type="presParOf" srcId="{131BA821-8E97-489D-B105-E48BF5FA304C}" destId="{DB8FABDB-3E2D-4547-B9B4-AB60041E3ADD}" srcOrd="11" destOrd="0" presId="urn:microsoft.com/office/officeart/2011/layout/InterconnectedBlockProcess"/>
    <dgm:cxn modelId="{174EBFF0-A359-4E63-8215-3D3A38CC6F51}" type="presParOf" srcId="{131BA821-8E97-489D-B105-E48BF5FA304C}" destId="{3E9BA5D7-A34A-4A8A-8446-AB5F433EC622}" srcOrd="12" destOrd="0" presId="urn:microsoft.com/office/officeart/2011/layout/InterconnectedBlockProcess"/>
    <dgm:cxn modelId="{99CDCB7C-778B-41BB-8B29-ADAD883F78BD}" type="presParOf" srcId="{3E9BA5D7-A34A-4A8A-8446-AB5F433EC622}" destId="{F0A40DC9-CDBA-43E5-9B22-6376BE29F3BD}" srcOrd="0" destOrd="0" presId="urn:microsoft.com/office/officeart/2011/layout/InterconnectedBlockProcess"/>
    <dgm:cxn modelId="{671EB0DA-0E9F-45D1-A15A-B367B1D2D8A0}" type="presParOf" srcId="{131BA821-8E97-489D-B105-E48BF5FA304C}" destId="{D6B2BCEF-3C50-4420-B5BE-EEAD65546FED}" srcOrd="13" destOrd="0" presId="urn:microsoft.com/office/officeart/2011/layout/InterconnectedBlockProcess"/>
    <dgm:cxn modelId="{302D8A25-0495-460B-AAD9-EE33DF86591D}" type="presParOf" srcId="{131BA821-8E97-489D-B105-E48BF5FA304C}" destId="{ACF3F3E4-F02F-439F-B61C-A30BC9A6E19B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86BC85-63D0-45FA-B3E9-E98F2327302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825986-C026-4673-B016-09545FAD45B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+mj-lt"/>
            </a:rPr>
            <a:t>Education</a:t>
          </a:r>
        </a:p>
      </dgm:t>
    </dgm:pt>
    <dgm:pt modelId="{C7C075A4-8106-49E3-8ACA-C6CC6FF73CB2}" type="parTrans" cxnId="{160D67E7-7412-43A2-AD8A-68E914D849A7}">
      <dgm:prSet/>
      <dgm:spPr/>
      <dgm:t>
        <a:bodyPr/>
        <a:lstStyle/>
        <a:p>
          <a:endParaRPr lang="en-US"/>
        </a:p>
      </dgm:t>
    </dgm:pt>
    <dgm:pt modelId="{92A54BAD-303F-422A-AB6E-C1113D78A2E4}" type="sibTrans" cxnId="{160D67E7-7412-43A2-AD8A-68E914D849A7}">
      <dgm:prSet/>
      <dgm:spPr/>
      <dgm:t>
        <a:bodyPr/>
        <a:lstStyle/>
        <a:p>
          <a:endParaRPr lang="en-US"/>
        </a:p>
      </dgm:t>
    </dgm:pt>
    <dgm:pt modelId="{B09490F6-C314-4338-9A97-6B01D61ADACD}">
      <dgm:prSet phldrT="[Text]" custT="1"/>
      <dgm:spPr/>
      <dgm:t>
        <a:bodyPr/>
        <a:lstStyle/>
        <a:p>
          <a:r>
            <a:rPr lang="en-US" sz="1600" dirty="0">
              <a:latin typeface="+mn-lt"/>
            </a:rPr>
            <a:t>Webinars, 1 on 1s, Captive 201s, Discussion of Process</a:t>
          </a:r>
        </a:p>
      </dgm:t>
    </dgm:pt>
    <dgm:pt modelId="{6B5E0B56-26C9-4A67-B871-C2AEF1F1C6A2}" type="parTrans" cxnId="{95D90637-EA30-4257-8219-4FBC2AAA93C1}">
      <dgm:prSet/>
      <dgm:spPr/>
      <dgm:t>
        <a:bodyPr/>
        <a:lstStyle/>
        <a:p>
          <a:endParaRPr lang="en-US"/>
        </a:p>
      </dgm:t>
    </dgm:pt>
    <dgm:pt modelId="{44774073-13F9-4384-A6A3-E4088463CE94}" type="sibTrans" cxnId="{95D90637-EA30-4257-8219-4FBC2AAA93C1}">
      <dgm:prSet/>
      <dgm:spPr/>
      <dgm:t>
        <a:bodyPr/>
        <a:lstStyle/>
        <a:p>
          <a:endParaRPr lang="en-US"/>
        </a:p>
      </dgm:t>
    </dgm:pt>
    <dgm:pt modelId="{63DACD4F-9D0E-41E7-80B4-E06DBF2DAECC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>
              <a:latin typeface="+mj-lt"/>
            </a:rPr>
            <a:t>5- Year ROI and Conceptual Proposal</a:t>
          </a:r>
        </a:p>
      </dgm:t>
    </dgm:pt>
    <dgm:pt modelId="{A34BAE95-82C0-4859-857F-C48D9CA4A34E}" type="parTrans" cxnId="{90CFEED4-2B8A-47DD-A957-45990191E477}">
      <dgm:prSet/>
      <dgm:spPr/>
      <dgm:t>
        <a:bodyPr/>
        <a:lstStyle/>
        <a:p>
          <a:endParaRPr lang="en-US"/>
        </a:p>
      </dgm:t>
    </dgm:pt>
    <dgm:pt modelId="{8813C12E-72B3-487C-ABE3-4B0412D823EE}" type="sibTrans" cxnId="{90CFEED4-2B8A-47DD-A957-45990191E477}">
      <dgm:prSet/>
      <dgm:spPr/>
      <dgm:t>
        <a:bodyPr/>
        <a:lstStyle/>
        <a:p>
          <a:endParaRPr lang="en-US"/>
        </a:p>
      </dgm:t>
    </dgm:pt>
    <dgm:pt modelId="{45464825-BA93-4F16-9C54-DA544CA54EB2}">
      <dgm:prSet phldrT="[Text]" custT="1"/>
      <dgm:spPr/>
      <dgm:t>
        <a:bodyPr/>
        <a:lstStyle/>
        <a:p>
          <a:r>
            <a:rPr lang="en-US" sz="1600" dirty="0">
              <a:latin typeface="+mn-lt"/>
            </a:rPr>
            <a:t>ROI and Proforma Pricing</a:t>
          </a:r>
        </a:p>
      </dgm:t>
    </dgm:pt>
    <dgm:pt modelId="{5B3646DB-D50C-45EB-8F2E-DC94D372ABEB}" type="parTrans" cxnId="{25178AAB-08E2-4692-A9F5-C3E8CF7FC36B}">
      <dgm:prSet/>
      <dgm:spPr/>
      <dgm:t>
        <a:bodyPr/>
        <a:lstStyle/>
        <a:p>
          <a:endParaRPr lang="en-US"/>
        </a:p>
      </dgm:t>
    </dgm:pt>
    <dgm:pt modelId="{4F05A76F-24C1-4AE8-A49A-FBE6CA5A4AF6}" type="sibTrans" cxnId="{25178AAB-08E2-4692-A9F5-C3E8CF7FC36B}">
      <dgm:prSet/>
      <dgm:spPr/>
      <dgm:t>
        <a:bodyPr/>
        <a:lstStyle/>
        <a:p>
          <a:endParaRPr lang="en-US"/>
        </a:p>
      </dgm:t>
    </dgm:pt>
    <dgm:pt modelId="{DCDE10A1-200E-4EA6-9CAF-16E143E75B17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latin typeface="+mj-lt"/>
            </a:rPr>
            <a:t>Underwriting Approval</a:t>
          </a:r>
        </a:p>
      </dgm:t>
    </dgm:pt>
    <dgm:pt modelId="{37DB1967-9DCA-4D35-960D-141EA09CAC12}" type="parTrans" cxnId="{E06AD8B2-54C9-4993-AE50-25042510CBD3}">
      <dgm:prSet/>
      <dgm:spPr/>
      <dgm:t>
        <a:bodyPr/>
        <a:lstStyle/>
        <a:p>
          <a:endParaRPr lang="en-US"/>
        </a:p>
      </dgm:t>
    </dgm:pt>
    <dgm:pt modelId="{14964CE6-2E27-4B13-A665-296EE33EA76F}" type="sibTrans" cxnId="{E06AD8B2-54C9-4993-AE50-25042510CBD3}">
      <dgm:prSet/>
      <dgm:spPr/>
      <dgm:t>
        <a:bodyPr/>
        <a:lstStyle/>
        <a:p>
          <a:endParaRPr lang="en-US"/>
        </a:p>
      </dgm:t>
    </dgm:pt>
    <dgm:pt modelId="{A6E1BE70-10E5-412F-A120-C72734A8528C}">
      <dgm:prSet phldrT="[Text]" custT="1"/>
      <dgm:spPr/>
      <dgm:t>
        <a:bodyPr/>
        <a:lstStyle/>
        <a:p>
          <a:r>
            <a:rPr lang="en-US" sz="1600" dirty="0">
              <a:latin typeface="+mn-lt"/>
            </a:rPr>
            <a:t>Implementation</a:t>
          </a:r>
        </a:p>
      </dgm:t>
    </dgm:pt>
    <dgm:pt modelId="{66DA16BB-C812-42AE-9654-377A41CF82D9}" type="parTrans" cxnId="{12D38245-AF20-4EF6-9ABA-F3C9F3154F14}">
      <dgm:prSet/>
      <dgm:spPr/>
      <dgm:t>
        <a:bodyPr/>
        <a:lstStyle/>
        <a:p>
          <a:endParaRPr lang="en-US"/>
        </a:p>
      </dgm:t>
    </dgm:pt>
    <dgm:pt modelId="{2294B931-4830-4FBD-98FF-561F43BD7623}" type="sibTrans" cxnId="{12D38245-AF20-4EF6-9ABA-F3C9F3154F14}">
      <dgm:prSet/>
      <dgm:spPr/>
      <dgm:t>
        <a:bodyPr/>
        <a:lstStyle/>
        <a:p>
          <a:endParaRPr lang="en-US"/>
        </a:p>
      </dgm:t>
    </dgm:pt>
    <dgm:pt modelId="{B9FCC988-7A00-4F89-AAAD-8C31FA6F0E3A}">
      <dgm:prSet/>
      <dgm:spPr>
        <a:solidFill>
          <a:schemeClr val="accent5"/>
        </a:solidFill>
      </dgm:spPr>
      <dgm:t>
        <a:bodyPr/>
        <a:lstStyle/>
        <a:p>
          <a:r>
            <a:rPr lang="en-US" dirty="0">
              <a:latin typeface="+mj-lt"/>
            </a:rPr>
            <a:t>Founding Members Launch NCEO Captive</a:t>
          </a:r>
        </a:p>
      </dgm:t>
    </dgm:pt>
    <dgm:pt modelId="{A3DDD6A9-AC91-4BF9-899D-78765B344EA5}" type="parTrans" cxnId="{C970040A-43F3-4DF4-A6EF-50F086AD0070}">
      <dgm:prSet/>
      <dgm:spPr/>
      <dgm:t>
        <a:bodyPr/>
        <a:lstStyle/>
        <a:p>
          <a:endParaRPr lang="en-US"/>
        </a:p>
      </dgm:t>
    </dgm:pt>
    <dgm:pt modelId="{1D81C980-5E50-4924-B632-32D29468CD86}" type="sibTrans" cxnId="{C970040A-43F3-4DF4-A6EF-50F086AD0070}">
      <dgm:prSet/>
      <dgm:spPr/>
      <dgm:t>
        <a:bodyPr/>
        <a:lstStyle/>
        <a:p>
          <a:endParaRPr lang="en-US"/>
        </a:p>
      </dgm:t>
    </dgm:pt>
    <dgm:pt modelId="{1D6CD093-26BD-4BDC-AED9-D813617C81BD}">
      <dgm:prSet phldrT="[Text]" custT="1"/>
      <dgm:spPr/>
      <dgm:t>
        <a:bodyPr/>
        <a:lstStyle/>
        <a:p>
          <a:r>
            <a:rPr lang="en-US" sz="1600" dirty="0">
              <a:latin typeface="+mn-lt"/>
            </a:rPr>
            <a:t>Risk Assessment</a:t>
          </a:r>
        </a:p>
      </dgm:t>
    </dgm:pt>
    <dgm:pt modelId="{759D67E4-4C4F-46C1-83B0-D03184FC1EB4}" type="parTrans" cxnId="{12CAED02-8EEB-45DB-BF2B-EB7BA6276D1D}">
      <dgm:prSet/>
      <dgm:spPr/>
      <dgm:t>
        <a:bodyPr/>
        <a:lstStyle/>
        <a:p>
          <a:endParaRPr lang="en-US"/>
        </a:p>
      </dgm:t>
    </dgm:pt>
    <dgm:pt modelId="{39EC7024-BBA4-43B0-873C-C72912894143}" type="sibTrans" cxnId="{12CAED02-8EEB-45DB-BF2B-EB7BA6276D1D}">
      <dgm:prSet/>
      <dgm:spPr/>
      <dgm:t>
        <a:bodyPr/>
        <a:lstStyle/>
        <a:p>
          <a:endParaRPr lang="en-US"/>
        </a:p>
      </dgm:t>
    </dgm:pt>
    <dgm:pt modelId="{BDE4C154-7A25-464B-9B30-7B574FA73D42}" type="pres">
      <dgm:prSet presAssocID="{4986BC85-63D0-45FA-B3E9-E98F23273026}" presName="rootnode" presStyleCnt="0">
        <dgm:presLayoutVars>
          <dgm:chMax/>
          <dgm:chPref/>
          <dgm:dir/>
          <dgm:animLvl val="lvl"/>
        </dgm:presLayoutVars>
      </dgm:prSet>
      <dgm:spPr/>
    </dgm:pt>
    <dgm:pt modelId="{381CE4DA-80C1-448A-8213-B600A2A976E6}" type="pres">
      <dgm:prSet presAssocID="{F0825986-C026-4673-B016-09545FAD45BA}" presName="composite" presStyleCnt="0"/>
      <dgm:spPr/>
    </dgm:pt>
    <dgm:pt modelId="{AF8C13B7-CFFA-4095-AAAB-6A7D1212415E}" type="pres">
      <dgm:prSet presAssocID="{F0825986-C026-4673-B016-09545FAD45BA}" presName="bentUpArrow1" presStyleLbl="alignImgPlace1" presStyleIdx="0" presStyleCnt="3"/>
      <dgm:spPr/>
    </dgm:pt>
    <dgm:pt modelId="{18B61D79-C814-4303-9D5E-22A5B5FB4A82}" type="pres">
      <dgm:prSet presAssocID="{F0825986-C026-4673-B016-09545FAD45B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85A2A5C-3C40-457D-A788-4B94D2BC407B}" type="pres">
      <dgm:prSet presAssocID="{F0825986-C026-4673-B016-09545FAD45BA}" presName="ChildText" presStyleLbl="revTx" presStyleIdx="0" presStyleCnt="3" custScaleX="226069" custLinFactNeighborX="68835" custLinFactNeighborY="4536">
        <dgm:presLayoutVars>
          <dgm:chMax val="0"/>
          <dgm:chPref val="0"/>
          <dgm:bulletEnabled val="1"/>
        </dgm:presLayoutVars>
      </dgm:prSet>
      <dgm:spPr/>
    </dgm:pt>
    <dgm:pt modelId="{9CF4E265-7D52-4477-AC07-EC6F7201251B}" type="pres">
      <dgm:prSet presAssocID="{92A54BAD-303F-422A-AB6E-C1113D78A2E4}" presName="sibTrans" presStyleCnt="0"/>
      <dgm:spPr/>
    </dgm:pt>
    <dgm:pt modelId="{7594611B-7B28-4F36-B4AF-46684B99BD78}" type="pres">
      <dgm:prSet presAssocID="{63DACD4F-9D0E-41E7-80B4-E06DBF2DAECC}" presName="composite" presStyleCnt="0"/>
      <dgm:spPr/>
    </dgm:pt>
    <dgm:pt modelId="{F7E77DCB-B96D-4AB6-9B52-2A7F8986F447}" type="pres">
      <dgm:prSet presAssocID="{63DACD4F-9D0E-41E7-80B4-E06DBF2DAECC}" presName="bentUpArrow1" presStyleLbl="alignImgPlace1" presStyleIdx="1" presStyleCnt="3"/>
      <dgm:spPr/>
    </dgm:pt>
    <dgm:pt modelId="{C2577C5D-2D46-43F4-89E7-9D348E677BC1}" type="pres">
      <dgm:prSet presAssocID="{63DACD4F-9D0E-41E7-80B4-E06DBF2DAECC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6C56D3F4-D071-4C1F-9AAB-8DE77E93CA75}" type="pres">
      <dgm:prSet presAssocID="{63DACD4F-9D0E-41E7-80B4-E06DBF2DAECC}" presName="ChildText" presStyleLbl="revTx" presStyleIdx="1" presStyleCnt="3" custScaleX="281604" custLinFactNeighborX="91649" custLinFactNeighborY="3932">
        <dgm:presLayoutVars>
          <dgm:chMax val="0"/>
          <dgm:chPref val="0"/>
          <dgm:bulletEnabled val="1"/>
        </dgm:presLayoutVars>
      </dgm:prSet>
      <dgm:spPr/>
    </dgm:pt>
    <dgm:pt modelId="{B24E42E1-1F8B-4418-9B78-3F7A460DE632}" type="pres">
      <dgm:prSet presAssocID="{8813C12E-72B3-487C-ABE3-4B0412D823EE}" presName="sibTrans" presStyleCnt="0"/>
      <dgm:spPr/>
    </dgm:pt>
    <dgm:pt modelId="{5CEC25D1-A9C5-44EF-9C29-7519FA250248}" type="pres">
      <dgm:prSet presAssocID="{DCDE10A1-200E-4EA6-9CAF-16E143E75B17}" presName="composite" presStyleCnt="0"/>
      <dgm:spPr/>
    </dgm:pt>
    <dgm:pt modelId="{2018BF2D-EF08-4EEE-97DF-71E38B71A917}" type="pres">
      <dgm:prSet presAssocID="{DCDE10A1-200E-4EA6-9CAF-16E143E75B17}" presName="bentUpArrow1" presStyleLbl="alignImgPlace1" presStyleIdx="2" presStyleCnt="3"/>
      <dgm:spPr/>
    </dgm:pt>
    <dgm:pt modelId="{B38C003B-52F7-4A02-B040-152921E1635D}" type="pres">
      <dgm:prSet presAssocID="{DCDE10A1-200E-4EA6-9CAF-16E143E75B1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96E9FD37-D8C5-4584-9C8D-B1144CE9C0BD}" type="pres">
      <dgm:prSet presAssocID="{DCDE10A1-200E-4EA6-9CAF-16E143E75B17}" presName="ChildText" presStyleLbl="revTx" presStyleIdx="2" presStyleCnt="3" custScaleX="157724" custLinFactNeighborX="29165" custLinFactNeighborY="3329">
        <dgm:presLayoutVars>
          <dgm:chMax val="0"/>
          <dgm:chPref val="0"/>
          <dgm:bulletEnabled val="1"/>
        </dgm:presLayoutVars>
      </dgm:prSet>
      <dgm:spPr/>
    </dgm:pt>
    <dgm:pt modelId="{16CDFCF2-EFCE-4E84-A009-D62A81F9D014}" type="pres">
      <dgm:prSet presAssocID="{14964CE6-2E27-4B13-A665-296EE33EA76F}" presName="sibTrans" presStyleCnt="0"/>
      <dgm:spPr/>
    </dgm:pt>
    <dgm:pt modelId="{9DA7C2AF-21AF-4763-999C-3E7E9BFA94EB}" type="pres">
      <dgm:prSet presAssocID="{B9FCC988-7A00-4F89-AAAD-8C31FA6F0E3A}" presName="composite" presStyleCnt="0"/>
      <dgm:spPr/>
    </dgm:pt>
    <dgm:pt modelId="{94ECFAA6-A614-4BCE-8EAE-C1CCEB1C6AF7}" type="pres">
      <dgm:prSet presAssocID="{B9FCC988-7A00-4F89-AAAD-8C31FA6F0E3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12CAED02-8EEB-45DB-BF2B-EB7BA6276D1D}" srcId="{63DACD4F-9D0E-41E7-80B4-E06DBF2DAECC}" destId="{1D6CD093-26BD-4BDC-AED9-D813617C81BD}" srcOrd="1" destOrd="0" parTransId="{759D67E4-4C4F-46C1-83B0-D03184FC1EB4}" sibTransId="{39EC7024-BBA4-43B0-873C-C72912894143}"/>
    <dgm:cxn modelId="{C970040A-43F3-4DF4-A6EF-50F086AD0070}" srcId="{4986BC85-63D0-45FA-B3E9-E98F23273026}" destId="{B9FCC988-7A00-4F89-AAAD-8C31FA6F0E3A}" srcOrd="3" destOrd="0" parTransId="{A3DDD6A9-AC91-4BF9-899D-78765B344EA5}" sibTransId="{1D81C980-5E50-4924-B632-32D29468CD86}"/>
    <dgm:cxn modelId="{F93A040C-55B7-49A6-9A0D-FD18EFC1546B}" type="presOf" srcId="{45464825-BA93-4F16-9C54-DA544CA54EB2}" destId="{6C56D3F4-D071-4C1F-9AAB-8DE77E93CA75}" srcOrd="0" destOrd="0" presId="urn:microsoft.com/office/officeart/2005/8/layout/StepDownProcess"/>
    <dgm:cxn modelId="{AFD95034-8367-4469-ADBE-787C31014C65}" type="presOf" srcId="{A6E1BE70-10E5-412F-A120-C72734A8528C}" destId="{96E9FD37-D8C5-4584-9C8D-B1144CE9C0BD}" srcOrd="0" destOrd="0" presId="urn:microsoft.com/office/officeart/2005/8/layout/StepDownProcess"/>
    <dgm:cxn modelId="{95D90637-EA30-4257-8219-4FBC2AAA93C1}" srcId="{F0825986-C026-4673-B016-09545FAD45BA}" destId="{B09490F6-C314-4338-9A97-6B01D61ADACD}" srcOrd="0" destOrd="0" parTransId="{6B5E0B56-26C9-4A67-B871-C2AEF1F1C6A2}" sibTransId="{44774073-13F9-4384-A6A3-E4088463CE94}"/>
    <dgm:cxn modelId="{12D38245-AF20-4EF6-9ABA-F3C9F3154F14}" srcId="{DCDE10A1-200E-4EA6-9CAF-16E143E75B17}" destId="{A6E1BE70-10E5-412F-A120-C72734A8528C}" srcOrd="0" destOrd="0" parTransId="{66DA16BB-C812-42AE-9654-377A41CF82D9}" sibTransId="{2294B931-4830-4FBD-98FF-561F43BD7623}"/>
    <dgm:cxn modelId="{ECD9927D-2A43-4B62-8AEC-256191CA9325}" type="presOf" srcId="{B09490F6-C314-4338-9A97-6B01D61ADACD}" destId="{C85A2A5C-3C40-457D-A788-4B94D2BC407B}" srcOrd="0" destOrd="0" presId="urn:microsoft.com/office/officeart/2005/8/layout/StepDownProcess"/>
    <dgm:cxn modelId="{C8D5C882-35E4-4D73-989C-6C2EFA2DDBBF}" type="presOf" srcId="{F0825986-C026-4673-B016-09545FAD45BA}" destId="{18B61D79-C814-4303-9D5E-22A5B5FB4A82}" srcOrd="0" destOrd="0" presId="urn:microsoft.com/office/officeart/2005/8/layout/StepDownProcess"/>
    <dgm:cxn modelId="{854AFC94-64D5-4320-A013-17F60B818039}" type="presOf" srcId="{1D6CD093-26BD-4BDC-AED9-D813617C81BD}" destId="{6C56D3F4-D071-4C1F-9AAB-8DE77E93CA75}" srcOrd="0" destOrd="1" presId="urn:microsoft.com/office/officeart/2005/8/layout/StepDownProcess"/>
    <dgm:cxn modelId="{E976039B-BE93-4D95-B04B-B1974C33A8D3}" type="presOf" srcId="{63DACD4F-9D0E-41E7-80B4-E06DBF2DAECC}" destId="{C2577C5D-2D46-43F4-89E7-9D348E677BC1}" srcOrd="0" destOrd="0" presId="urn:microsoft.com/office/officeart/2005/8/layout/StepDownProcess"/>
    <dgm:cxn modelId="{25178AAB-08E2-4692-A9F5-C3E8CF7FC36B}" srcId="{63DACD4F-9D0E-41E7-80B4-E06DBF2DAECC}" destId="{45464825-BA93-4F16-9C54-DA544CA54EB2}" srcOrd="0" destOrd="0" parTransId="{5B3646DB-D50C-45EB-8F2E-DC94D372ABEB}" sibTransId="{4F05A76F-24C1-4AE8-A49A-FBE6CA5A4AF6}"/>
    <dgm:cxn modelId="{A88DF3AE-0C5F-4E60-B306-01B26435C07F}" type="presOf" srcId="{4986BC85-63D0-45FA-B3E9-E98F23273026}" destId="{BDE4C154-7A25-464B-9B30-7B574FA73D42}" srcOrd="0" destOrd="0" presId="urn:microsoft.com/office/officeart/2005/8/layout/StepDownProcess"/>
    <dgm:cxn modelId="{E06AD8B2-54C9-4993-AE50-25042510CBD3}" srcId="{4986BC85-63D0-45FA-B3E9-E98F23273026}" destId="{DCDE10A1-200E-4EA6-9CAF-16E143E75B17}" srcOrd="2" destOrd="0" parTransId="{37DB1967-9DCA-4D35-960D-141EA09CAC12}" sibTransId="{14964CE6-2E27-4B13-A665-296EE33EA76F}"/>
    <dgm:cxn modelId="{587A77CA-0C61-4276-A09C-1A9497EDEF56}" type="presOf" srcId="{DCDE10A1-200E-4EA6-9CAF-16E143E75B17}" destId="{B38C003B-52F7-4A02-B040-152921E1635D}" srcOrd="0" destOrd="0" presId="urn:microsoft.com/office/officeart/2005/8/layout/StepDownProcess"/>
    <dgm:cxn modelId="{90CFEED4-2B8A-47DD-A957-45990191E477}" srcId="{4986BC85-63D0-45FA-B3E9-E98F23273026}" destId="{63DACD4F-9D0E-41E7-80B4-E06DBF2DAECC}" srcOrd="1" destOrd="0" parTransId="{A34BAE95-82C0-4859-857F-C48D9CA4A34E}" sibTransId="{8813C12E-72B3-487C-ABE3-4B0412D823EE}"/>
    <dgm:cxn modelId="{CCE4C1DB-B696-485F-AEF8-7B750FF6A731}" type="presOf" srcId="{B9FCC988-7A00-4F89-AAAD-8C31FA6F0E3A}" destId="{94ECFAA6-A614-4BCE-8EAE-C1CCEB1C6AF7}" srcOrd="0" destOrd="0" presId="urn:microsoft.com/office/officeart/2005/8/layout/StepDownProcess"/>
    <dgm:cxn modelId="{160D67E7-7412-43A2-AD8A-68E914D849A7}" srcId="{4986BC85-63D0-45FA-B3E9-E98F23273026}" destId="{F0825986-C026-4673-B016-09545FAD45BA}" srcOrd="0" destOrd="0" parTransId="{C7C075A4-8106-49E3-8ACA-C6CC6FF73CB2}" sibTransId="{92A54BAD-303F-422A-AB6E-C1113D78A2E4}"/>
    <dgm:cxn modelId="{4F7BD636-7D8E-4BF8-A528-54C4656B3824}" type="presParOf" srcId="{BDE4C154-7A25-464B-9B30-7B574FA73D42}" destId="{381CE4DA-80C1-448A-8213-B600A2A976E6}" srcOrd="0" destOrd="0" presId="urn:microsoft.com/office/officeart/2005/8/layout/StepDownProcess"/>
    <dgm:cxn modelId="{4604DA23-104B-47E7-A3FC-04E133C64569}" type="presParOf" srcId="{381CE4DA-80C1-448A-8213-B600A2A976E6}" destId="{AF8C13B7-CFFA-4095-AAAB-6A7D1212415E}" srcOrd="0" destOrd="0" presId="urn:microsoft.com/office/officeart/2005/8/layout/StepDownProcess"/>
    <dgm:cxn modelId="{84866D27-4DA2-4C48-BB0F-0115B739453C}" type="presParOf" srcId="{381CE4DA-80C1-448A-8213-B600A2A976E6}" destId="{18B61D79-C814-4303-9D5E-22A5B5FB4A82}" srcOrd="1" destOrd="0" presId="urn:microsoft.com/office/officeart/2005/8/layout/StepDownProcess"/>
    <dgm:cxn modelId="{A43989F8-7143-4CC6-8A2D-B2865ADC606B}" type="presParOf" srcId="{381CE4DA-80C1-448A-8213-B600A2A976E6}" destId="{C85A2A5C-3C40-457D-A788-4B94D2BC407B}" srcOrd="2" destOrd="0" presId="urn:microsoft.com/office/officeart/2005/8/layout/StepDownProcess"/>
    <dgm:cxn modelId="{112340CB-A410-4BDA-B2AF-D8C8B7302A96}" type="presParOf" srcId="{BDE4C154-7A25-464B-9B30-7B574FA73D42}" destId="{9CF4E265-7D52-4477-AC07-EC6F7201251B}" srcOrd="1" destOrd="0" presId="urn:microsoft.com/office/officeart/2005/8/layout/StepDownProcess"/>
    <dgm:cxn modelId="{446FF901-E08D-4E1B-B384-5A2242B97EC1}" type="presParOf" srcId="{BDE4C154-7A25-464B-9B30-7B574FA73D42}" destId="{7594611B-7B28-4F36-B4AF-46684B99BD78}" srcOrd="2" destOrd="0" presId="urn:microsoft.com/office/officeart/2005/8/layout/StepDownProcess"/>
    <dgm:cxn modelId="{6C25C68B-7BE8-4EEF-9558-CCF3339C48C8}" type="presParOf" srcId="{7594611B-7B28-4F36-B4AF-46684B99BD78}" destId="{F7E77DCB-B96D-4AB6-9B52-2A7F8986F447}" srcOrd="0" destOrd="0" presId="urn:microsoft.com/office/officeart/2005/8/layout/StepDownProcess"/>
    <dgm:cxn modelId="{9D0095D8-DF7B-4A95-B53F-2F0AD19B49BD}" type="presParOf" srcId="{7594611B-7B28-4F36-B4AF-46684B99BD78}" destId="{C2577C5D-2D46-43F4-89E7-9D348E677BC1}" srcOrd="1" destOrd="0" presId="urn:microsoft.com/office/officeart/2005/8/layout/StepDownProcess"/>
    <dgm:cxn modelId="{5458DE06-D081-4E53-88DD-A52A09B1D0B5}" type="presParOf" srcId="{7594611B-7B28-4F36-B4AF-46684B99BD78}" destId="{6C56D3F4-D071-4C1F-9AAB-8DE77E93CA75}" srcOrd="2" destOrd="0" presId="urn:microsoft.com/office/officeart/2005/8/layout/StepDownProcess"/>
    <dgm:cxn modelId="{CA997903-025D-4E69-9D68-6D35C08726D9}" type="presParOf" srcId="{BDE4C154-7A25-464B-9B30-7B574FA73D42}" destId="{B24E42E1-1F8B-4418-9B78-3F7A460DE632}" srcOrd="3" destOrd="0" presId="urn:microsoft.com/office/officeart/2005/8/layout/StepDownProcess"/>
    <dgm:cxn modelId="{4EB5F65D-B705-4821-94F6-09E454001D91}" type="presParOf" srcId="{BDE4C154-7A25-464B-9B30-7B574FA73D42}" destId="{5CEC25D1-A9C5-44EF-9C29-7519FA250248}" srcOrd="4" destOrd="0" presId="urn:microsoft.com/office/officeart/2005/8/layout/StepDownProcess"/>
    <dgm:cxn modelId="{6FDE0E32-D2B2-41D8-A924-3AF8DB297FE3}" type="presParOf" srcId="{5CEC25D1-A9C5-44EF-9C29-7519FA250248}" destId="{2018BF2D-EF08-4EEE-97DF-71E38B71A917}" srcOrd="0" destOrd="0" presId="urn:microsoft.com/office/officeart/2005/8/layout/StepDownProcess"/>
    <dgm:cxn modelId="{F9CEA250-D6BF-4BE4-A101-47F1345F6CCC}" type="presParOf" srcId="{5CEC25D1-A9C5-44EF-9C29-7519FA250248}" destId="{B38C003B-52F7-4A02-B040-152921E1635D}" srcOrd="1" destOrd="0" presId="urn:microsoft.com/office/officeart/2005/8/layout/StepDownProcess"/>
    <dgm:cxn modelId="{6E11D4C6-9382-4940-9101-C1C7BC397426}" type="presParOf" srcId="{5CEC25D1-A9C5-44EF-9C29-7519FA250248}" destId="{96E9FD37-D8C5-4584-9C8D-B1144CE9C0BD}" srcOrd="2" destOrd="0" presId="urn:microsoft.com/office/officeart/2005/8/layout/StepDownProcess"/>
    <dgm:cxn modelId="{3435B5D5-FFD6-442A-9159-1D618F2CCD9F}" type="presParOf" srcId="{BDE4C154-7A25-464B-9B30-7B574FA73D42}" destId="{16CDFCF2-EFCE-4E84-A009-D62A81F9D014}" srcOrd="5" destOrd="0" presId="urn:microsoft.com/office/officeart/2005/8/layout/StepDownProcess"/>
    <dgm:cxn modelId="{1634793F-55E5-4748-ABB9-EB7881F0FDFC}" type="presParOf" srcId="{BDE4C154-7A25-464B-9B30-7B574FA73D42}" destId="{9DA7C2AF-21AF-4763-999C-3E7E9BFA94EB}" srcOrd="6" destOrd="0" presId="urn:microsoft.com/office/officeart/2005/8/layout/StepDownProcess"/>
    <dgm:cxn modelId="{5566FA07-6242-4F29-95D0-9241E18DDD70}" type="presParOf" srcId="{9DA7C2AF-21AF-4763-999C-3E7E9BFA94EB}" destId="{94ECFAA6-A614-4BCE-8EAE-C1CCEB1C6AF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B9A7F-EEA2-4DBF-9E8E-08BF6F89A29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A5E5D-8C0F-4995-ABD6-6477FF37179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+mn-lt"/>
            </a:rPr>
            <a:t>Captive Owner</a:t>
          </a:r>
        </a:p>
      </dgm:t>
    </dgm:pt>
    <dgm:pt modelId="{44266FB6-E80C-4EAE-9250-829E45E4DAD0}" type="parTrans" cxnId="{9C40BB68-0D43-4DD5-B58A-A29E23D1EBC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705A3FF-20AC-4B2C-B052-6DCF822BD65B}" type="sibTrans" cxnId="{9C40BB68-0D43-4DD5-B58A-A29E23D1EBC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A823B81-FE07-4FF4-B175-12BC25AF24B5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en-US" sz="1400" dirty="0">
              <a:latin typeface="+mn-lt"/>
            </a:rPr>
            <a:t>50 – 500 EEs and/or $20M in revenue</a:t>
          </a:r>
        </a:p>
      </dgm:t>
    </dgm:pt>
    <dgm:pt modelId="{D9EC9D22-C056-4E52-97F0-D59B14383958}" type="parTrans" cxnId="{1E0FBF9E-96F6-4A6A-A22C-05E6F236DE9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92673FC-9F52-45F3-8B54-006830D6CA5D}" type="sibTrans" cxnId="{1E0FBF9E-96F6-4A6A-A22C-05E6F236DE9F}">
      <dgm:prSet/>
      <dgm:spPr>
        <a:solidFill>
          <a:schemeClr val="accent5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C01B94FA-BA4D-45B0-B78D-5B552E0CEC0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350" dirty="0">
              <a:latin typeface="+mn-lt"/>
            </a:rPr>
            <a:t>Entrepreneurial Spirit</a:t>
          </a:r>
        </a:p>
      </dgm:t>
    </dgm:pt>
    <dgm:pt modelId="{8DD53F6E-A8A4-45A4-94A9-7576394C2229}" type="parTrans" cxnId="{B0EB2D8A-6A77-414B-92E0-AC8F0F27CC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51B3645-4CA9-428B-8EC0-B6573831D4FA}" type="sibTrans" cxnId="{B0EB2D8A-6A77-414B-92E0-AC8F0F27CC21}">
      <dgm:prSet/>
      <dgm:spPr>
        <a:solidFill>
          <a:schemeClr val="accent5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3419A558-A3EA-4965-AE53-2D7319DC4ED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>
              <a:latin typeface="+mn-lt"/>
            </a:rPr>
            <a:t>Desire</a:t>
          </a:r>
          <a:br>
            <a:rPr lang="en-US" sz="1400" dirty="0">
              <a:latin typeface="+mn-lt"/>
            </a:rPr>
          </a:br>
          <a:r>
            <a:rPr lang="en-US" sz="1400" dirty="0">
              <a:latin typeface="+mn-lt"/>
            </a:rPr>
            <a:t>Control</a:t>
          </a:r>
        </a:p>
      </dgm:t>
    </dgm:pt>
    <dgm:pt modelId="{ACF39794-5B32-4F5B-877A-90216BA672CF}" type="parTrans" cxnId="{E0F8A03D-BC5B-4A90-953C-6A88823503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496224F-6F72-4AE5-B494-7CE0AC06A31F}" type="sibTrans" cxnId="{E0F8A03D-BC5B-4A90-953C-6A8882350320}">
      <dgm:prSet/>
      <dgm:spPr>
        <a:solidFill>
          <a:schemeClr val="accent5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32BB34F9-58CA-4598-B8BB-41C009B0183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>
              <a:latin typeface="+mn-lt"/>
            </a:rPr>
            <a:t>Financially Secure</a:t>
          </a:r>
        </a:p>
      </dgm:t>
    </dgm:pt>
    <dgm:pt modelId="{D37C9A39-AC6B-4EA2-B0F2-5D99D66B5F98}" type="parTrans" cxnId="{EC2D8D58-94FE-4C18-AF5B-7724D8B96B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4191F6A-22F4-4343-84F9-EC9EF8A4B792}" type="sibTrans" cxnId="{EC2D8D58-94FE-4C18-AF5B-7724D8B96B53}">
      <dgm:prSet/>
      <dgm:spPr>
        <a:solidFill>
          <a:schemeClr val="accent5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2F38AF23-661A-41DE-AA2D-389145139A99}">
      <dgm:prSet custT="1"/>
      <dgm:spPr>
        <a:solidFill>
          <a:schemeClr val="accent1"/>
        </a:solidFill>
      </dgm:spPr>
      <dgm:t>
        <a:bodyPr/>
        <a:lstStyle/>
        <a:p>
          <a:r>
            <a:rPr lang="en-US" sz="1400" dirty="0">
              <a:latin typeface="+mn-lt"/>
            </a:rPr>
            <a:t>Loss Control </a:t>
          </a:r>
          <a:br>
            <a:rPr lang="en-US" sz="1400" dirty="0">
              <a:latin typeface="+mn-lt"/>
            </a:rPr>
          </a:br>
          <a:r>
            <a:rPr lang="en-US" sz="1400" dirty="0">
              <a:latin typeface="+mn-lt"/>
            </a:rPr>
            <a:t>&amp; Safety</a:t>
          </a:r>
          <a:br>
            <a:rPr lang="en-US" sz="1400" dirty="0">
              <a:latin typeface="+mn-lt"/>
            </a:rPr>
          </a:br>
          <a:r>
            <a:rPr lang="en-US" sz="1400" dirty="0">
              <a:latin typeface="+mn-lt"/>
            </a:rPr>
            <a:t>Commitment</a:t>
          </a:r>
        </a:p>
      </dgm:t>
    </dgm:pt>
    <dgm:pt modelId="{3AADD639-2956-41B9-85A3-93A4B1836BEA}" type="parTrans" cxnId="{73402D6D-609A-4D38-90A7-12D62F40037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6AFECE5-E808-4EDA-B60C-F0278C026257}" type="sibTrans" cxnId="{73402D6D-609A-4D38-90A7-12D62F400373}">
      <dgm:prSet/>
      <dgm:spPr>
        <a:solidFill>
          <a:schemeClr val="accent5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DB41371D-5141-497E-9DB9-C3ABC8B85BAA}" type="pres">
      <dgm:prSet presAssocID="{DA1B9A7F-EEA2-4DBF-9E8E-08BF6F89A2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980526-03C6-4BA7-8099-3EE308949E71}" type="pres">
      <dgm:prSet presAssocID="{734A5E5D-8C0F-4995-ABD6-6477FF371793}" presName="centerShape" presStyleLbl="node0" presStyleIdx="0" presStyleCnt="1" custScaleX="77405" custScaleY="77405"/>
      <dgm:spPr/>
    </dgm:pt>
    <dgm:pt modelId="{E16C7FB8-197E-4BF3-B16F-5FDAD8F69A03}" type="pres">
      <dgm:prSet presAssocID="{7A823B81-FE07-4FF4-B175-12BC25AF24B5}" presName="node" presStyleLbl="node1" presStyleIdx="0" presStyleCnt="5" custScaleX="132191" custScaleY="123588">
        <dgm:presLayoutVars>
          <dgm:bulletEnabled val="1"/>
        </dgm:presLayoutVars>
      </dgm:prSet>
      <dgm:spPr/>
    </dgm:pt>
    <dgm:pt modelId="{BA9C0B05-DE37-4B22-A38C-5055A453C0A1}" type="pres">
      <dgm:prSet presAssocID="{7A823B81-FE07-4FF4-B175-12BC25AF24B5}" presName="dummy" presStyleCnt="0"/>
      <dgm:spPr/>
    </dgm:pt>
    <dgm:pt modelId="{B1B56FD7-F6F5-4213-94CE-BC03189FABB7}" type="pres">
      <dgm:prSet presAssocID="{A92673FC-9F52-45F3-8B54-006830D6CA5D}" presName="sibTrans" presStyleLbl="sibTrans2D1" presStyleIdx="0" presStyleCnt="5"/>
      <dgm:spPr/>
    </dgm:pt>
    <dgm:pt modelId="{CAE7C278-1CB2-414C-B6DF-F159488495FF}" type="pres">
      <dgm:prSet presAssocID="{C01B94FA-BA4D-45B0-B78D-5B552E0CEC0D}" presName="node" presStyleLbl="node1" presStyleIdx="1" presStyleCnt="5" custScaleX="132122" custScaleY="123588">
        <dgm:presLayoutVars>
          <dgm:bulletEnabled val="1"/>
        </dgm:presLayoutVars>
      </dgm:prSet>
      <dgm:spPr/>
    </dgm:pt>
    <dgm:pt modelId="{D56DE9DA-109F-40E6-93D0-8AB07110745E}" type="pres">
      <dgm:prSet presAssocID="{C01B94FA-BA4D-45B0-B78D-5B552E0CEC0D}" presName="dummy" presStyleCnt="0"/>
      <dgm:spPr/>
    </dgm:pt>
    <dgm:pt modelId="{33C5D3DD-DE45-4634-983D-DD52E7DAF450}" type="pres">
      <dgm:prSet presAssocID="{A51B3645-4CA9-428B-8EC0-B6573831D4FA}" presName="sibTrans" presStyleLbl="sibTrans2D1" presStyleIdx="1" presStyleCnt="5"/>
      <dgm:spPr/>
    </dgm:pt>
    <dgm:pt modelId="{818DA7AA-EDBE-4794-A1F6-FAFA2DDDB3FB}" type="pres">
      <dgm:prSet presAssocID="{3419A558-A3EA-4965-AE53-2D7319DC4EDD}" presName="node" presStyleLbl="node1" presStyleIdx="2" presStyleCnt="5" custScaleX="123588" custScaleY="123588">
        <dgm:presLayoutVars>
          <dgm:bulletEnabled val="1"/>
        </dgm:presLayoutVars>
      </dgm:prSet>
      <dgm:spPr/>
    </dgm:pt>
    <dgm:pt modelId="{120481B8-77B1-414B-8A27-A1D8AD3F59C3}" type="pres">
      <dgm:prSet presAssocID="{3419A558-A3EA-4965-AE53-2D7319DC4EDD}" presName="dummy" presStyleCnt="0"/>
      <dgm:spPr/>
    </dgm:pt>
    <dgm:pt modelId="{71D0C502-6FD4-4A17-9E75-BA808CD0A316}" type="pres">
      <dgm:prSet presAssocID="{7496224F-6F72-4AE5-B494-7CE0AC06A31F}" presName="sibTrans" presStyleLbl="sibTrans2D1" presStyleIdx="2" presStyleCnt="5"/>
      <dgm:spPr/>
    </dgm:pt>
    <dgm:pt modelId="{706B3F25-A619-483B-B31F-EE3F90434917}" type="pres">
      <dgm:prSet presAssocID="{2F38AF23-661A-41DE-AA2D-389145139A99}" presName="node" presStyleLbl="node1" presStyleIdx="3" presStyleCnt="5" custScaleX="123588" custScaleY="123588">
        <dgm:presLayoutVars>
          <dgm:bulletEnabled val="1"/>
        </dgm:presLayoutVars>
      </dgm:prSet>
      <dgm:spPr/>
    </dgm:pt>
    <dgm:pt modelId="{C808F996-6AAB-4D34-9BAD-15E5F3FE3210}" type="pres">
      <dgm:prSet presAssocID="{2F38AF23-661A-41DE-AA2D-389145139A99}" presName="dummy" presStyleCnt="0"/>
      <dgm:spPr/>
    </dgm:pt>
    <dgm:pt modelId="{94370308-A004-4426-BD8C-6FF3D9410540}" type="pres">
      <dgm:prSet presAssocID="{C6AFECE5-E808-4EDA-B60C-F0278C026257}" presName="sibTrans" presStyleLbl="sibTrans2D1" presStyleIdx="3" presStyleCnt="5"/>
      <dgm:spPr/>
    </dgm:pt>
    <dgm:pt modelId="{F60894D0-7373-4F7A-B6BD-B5A2A82E1BDA}" type="pres">
      <dgm:prSet presAssocID="{32BB34F9-58CA-4598-B8BB-41C009B0183D}" presName="node" presStyleLbl="node1" presStyleIdx="4" presStyleCnt="5" custScaleX="123588" custScaleY="123588">
        <dgm:presLayoutVars>
          <dgm:bulletEnabled val="1"/>
        </dgm:presLayoutVars>
      </dgm:prSet>
      <dgm:spPr/>
    </dgm:pt>
    <dgm:pt modelId="{D6F60E75-D56D-4E9D-BCF5-A5BDFD3EE75B}" type="pres">
      <dgm:prSet presAssocID="{32BB34F9-58CA-4598-B8BB-41C009B0183D}" presName="dummy" presStyleCnt="0"/>
      <dgm:spPr/>
    </dgm:pt>
    <dgm:pt modelId="{A118FB85-5690-42BF-BA0F-81E5E4355B99}" type="pres">
      <dgm:prSet presAssocID="{A4191F6A-22F4-4343-84F9-EC9EF8A4B792}" presName="sibTrans" presStyleLbl="sibTrans2D1" presStyleIdx="4" presStyleCnt="5"/>
      <dgm:spPr/>
    </dgm:pt>
  </dgm:ptLst>
  <dgm:cxnLst>
    <dgm:cxn modelId="{B8FBFF18-805E-466D-8994-85A01EB5167B}" type="presOf" srcId="{7496224F-6F72-4AE5-B494-7CE0AC06A31F}" destId="{71D0C502-6FD4-4A17-9E75-BA808CD0A316}" srcOrd="0" destOrd="0" presId="urn:microsoft.com/office/officeart/2005/8/layout/radial6"/>
    <dgm:cxn modelId="{73F7891C-4AD0-4BA2-88EB-3145616BEBA9}" type="presOf" srcId="{A4191F6A-22F4-4343-84F9-EC9EF8A4B792}" destId="{A118FB85-5690-42BF-BA0F-81E5E4355B99}" srcOrd="0" destOrd="0" presId="urn:microsoft.com/office/officeart/2005/8/layout/radial6"/>
    <dgm:cxn modelId="{21224B26-6330-496F-9FB6-44D741940E41}" type="presOf" srcId="{734A5E5D-8C0F-4995-ABD6-6477FF371793}" destId="{08980526-03C6-4BA7-8099-3EE308949E71}" srcOrd="0" destOrd="0" presId="urn:microsoft.com/office/officeart/2005/8/layout/radial6"/>
    <dgm:cxn modelId="{3A981038-00C8-4276-8591-47E73F3AA321}" type="presOf" srcId="{A92673FC-9F52-45F3-8B54-006830D6CA5D}" destId="{B1B56FD7-F6F5-4213-94CE-BC03189FABB7}" srcOrd="0" destOrd="0" presId="urn:microsoft.com/office/officeart/2005/8/layout/radial6"/>
    <dgm:cxn modelId="{E0F8A03D-BC5B-4A90-953C-6A8882350320}" srcId="{734A5E5D-8C0F-4995-ABD6-6477FF371793}" destId="{3419A558-A3EA-4965-AE53-2D7319DC4EDD}" srcOrd="2" destOrd="0" parTransId="{ACF39794-5B32-4F5B-877A-90216BA672CF}" sibTransId="{7496224F-6F72-4AE5-B494-7CE0AC06A31F}"/>
    <dgm:cxn modelId="{9C40BB68-0D43-4DD5-B58A-A29E23D1EBCE}" srcId="{DA1B9A7F-EEA2-4DBF-9E8E-08BF6F89A29C}" destId="{734A5E5D-8C0F-4995-ABD6-6477FF371793}" srcOrd="0" destOrd="0" parTransId="{44266FB6-E80C-4EAE-9250-829E45E4DAD0}" sibTransId="{5705A3FF-20AC-4B2C-B052-6DCF822BD65B}"/>
    <dgm:cxn modelId="{73402D6D-609A-4D38-90A7-12D62F400373}" srcId="{734A5E5D-8C0F-4995-ABD6-6477FF371793}" destId="{2F38AF23-661A-41DE-AA2D-389145139A99}" srcOrd="3" destOrd="0" parTransId="{3AADD639-2956-41B9-85A3-93A4B1836BEA}" sibTransId="{C6AFECE5-E808-4EDA-B60C-F0278C026257}"/>
    <dgm:cxn modelId="{0476A053-7465-482D-A295-3D42221D5AFC}" type="presOf" srcId="{C6AFECE5-E808-4EDA-B60C-F0278C026257}" destId="{94370308-A004-4426-BD8C-6FF3D9410540}" srcOrd="0" destOrd="0" presId="urn:microsoft.com/office/officeart/2005/8/layout/radial6"/>
    <dgm:cxn modelId="{2704AB56-B4F2-4D3A-AD57-CF95F82EFA73}" type="presOf" srcId="{C01B94FA-BA4D-45B0-B78D-5B552E0CEC0D}" destId="{CAE7C278-1CB2-414C-B6DF-F159488495FF}" srcOrd="0" destOrd="0" presId="urn:microsoft.com/office/officeart/2005/8/layout/radial6"/>
    <dgm:cxn modelId="{EC2D8D58-94FE-4C18-AF5B-7724D8B96B53}" srcId="{734A5E5D-8C0F-4995-ABD6-6477FF371793}" destId="{32BB34F9-58CA-4598-B8BB-41C009B0183D}" srcOrd="4" destOrd="0" parTransId="{D37C9A39-AC6B-4EA2-B0F2-5D99D66B5F98}" sibTransId="{A4191F6A-22F4-4343-84F9-EC9EF8A4B792}"/>
    <dgm:cxn modelId="{B0EB2D8A-6A77-414B-92E0-AC8F0F27CC21}" srcId="{734A5E5D-8C0F-4995-ABD6-6477FF371793}" destId="{C01B94FA-BA4D-45B0-B78D-5B552E0CEC0D}" srcOrd="1" destOrd="0" parTransId="{8DD53F6E-A8A4-45A4-94A9-7576394C2229}" sibTransId="{A51B3645-4CA9-428B-8EC0-B6573831D4FA}"/>
    <dgm:cxn modelId="{DFEE3C8E-5E81-43EE-BCC0-8B38771C54AD}" type="presOf" srcId="{3419A558-A3EA-4965-AE53-2D7319DC4EDD}" destId="{818DA7AA-EDBE-4794-A1F6-FAFA2DDDB3FB}" srcOrd="0" destOrd="0" presId="urn:microsoft.com/office/officeart/2005/8/layout/radial6"/>
    <dgm:cxn modelId="{923CBC91-0A9D-4486-A9C7-4B01EA60BB36}" type="presOf" srcId="{2F38AF23-661A-41DE-AA2D-389145139A99}" destId="{706B3F25-A619-483B-B31F-EE3F90434917}" srcOrd="0" destOrd="0" presId="urn:microsoft.com/office/officeart/2005/8/layout/radial6"/>
    <dgm:cxn modelId="{1E0FBF9E-96F6-4A6A-A22C-05E6F236DE9F}" srcId="{734A5E5D-8C0F-4995-ABD6-6477FF371793}" destId="{7A823B81-FE07-4FF4-B175-12BC25AF24B5}" srcOrd="0" destOrd="0" parTransId="{D9EC9D22-C056-4E52-97F0-D59B14383958}" sibTransId="{A92673FC-9F52-45F3-8B54-006830D6CA5D}"/>
    <dgm:cxn modelId="{4C7A96B7-AED0-4E73-8EDE-E75E7A3A7558}" type="presOf" srcId="{A51B3645-4CA9-428B-8EC0-B6573831D4FA}" destId="{33C5D3DD-DE45-4634-983D-DD52E7DAF450}" srcOrd="0" destOrd="0" presId="urn:microsoft.com/office/officeart/2005/8/layout/radial6"/>
    <dgm:cxn modelId="{86DF26BC-2F81-4666-9192-8389BFDD7DC6}" type="presOf" srcId="{DA1B9A7F-EEA2-4DBF-9E8E-08BF6F89A29C}" destId="{DB41371D-5141-497E-9DB9-C3ABC8B85BAA}" srcOrd="0" destOrd="0" presId="urn:microsoft.com/office/officeart/2005/8/layout/radial6"/>
    <dgm:cxn modelId="{E3245CC1-E73A-4D09-B9BC-E900AD3DD4E6}" type="presOf" srcId="{7A823B81-FE07-4FF4-B175-12BC25AF24B5}" destId="{E16C7FB8-197E-4BF3-B16F-5FDAD8F69A03}" srcOrd="0" destOrd="0" presId="urn:microsoft.com/office/officeart/2005/8/layout/radial6"/>
    <dgm:cxn modelId="{8593E5FB-BD9D-417E-A744-D1A139B6BDA1}" type="presOf" srcId="{32BB34F9-58CA-4598-B8BB-41C009B0183D}" destId="{F60894D0-7373-4F7A-B6BD-B5A2A82E1BDA}" srcOrd="0" destOrd="0" presId="urn:microsoft.com/office/officeart/2005/8/layout/radial6"/>
    <dgm:cxn modelId="{788A44A1-D300-4342-8D5E-1BF2300330A0}" type="presParOf" srcId="{DB41371D-5141-497E-9DB9-C3ABC8B85BAA}" destId="{08980526-03C6-4BA7-8099-3EE308949E71}" srcOrd="0" destOrd="0" presId="urn:microsoft.com/office/officeart/2005/8/layout/radial6"/>
    <dgm:cxn modelId="{92569522-77AD-44BE-8888-9306C601C073}" type="presParOf" srcId="{DB41371D-5141-497E-9DB9-C3ABC8B85BAA}" destId="{E16C7FB8-197E-4BF3-B16F-5FDAD8F69A03}" srcOrd="1" destOrd="0" presId="urn:microsoft.com/office/officeart/2005/8/layout/radial6"/>
    <dgm:cxn modelId="{177D18EE-A047-43D2-B37C-153913E0AD2C}" type="presParOf" srcId="{DB41371D-5141-497E-9DB9-C3ABC8B85BAA}" destId="{BA9C0B05-DE37-4B22-A38C-5055A453C0A1}" srcOrd="2" destOrd="0" presId="urn:microsoft.com/office/officeart/2005/8/layout/radial6"/>
    <dgm:cxn modelId="{A33D970C-0E56-4312-905D-A3EC58E1ACBA}" type="presParOf" srcId="{DB41371D-5141-497E-9DB9-C3ABC8B85BAA}" destId="{B1B56FD7-F6F5-4213-94CE-BC03189FABB7}" srcOrd="3" destOrd="0" presId="urn:microsoft.com/office/officeart/2005/8/layout/radial6"/>
    <dgm:cxn modelId="{CD4F70D8-44DF-4BDC-B413-869C7D6C0840}" type="presParOf" srcId="{DB41371D-5141-497E-9DB9-C3ABC8B85BAA}" destId="{CAE7C278-1CB2-414C-B6DF-F159488495FF}" srcOrd="4" destOrd="0" presId="urn:microsoft.com/office/officeart/2005/8/layout/radial6"/>
    <dgm:cxn modelId="{B4E1EACF-9E0D-486F-91D4-69B1C06CD5AB}" type="presParOf" srcId="{DB41371D-5141-497E-9DB9-C3ABC8B85BAA}" destId="{D56DE9DA-109F-40E6-93D0-8AB07110745E}" srcOrd="5" destOrd="0" presId="urn:microsoft.com/office/officeart/2005/8/layout/radial6"/>
    <dgm:cxn modelId="{B4488E4F-E581-41F0-B27E-2ED08F8E1BC6}" type="presParOf" srcId="{DB41371D-5141-497E-9DB9-C3ABC8B85BAA}" destId="{33C5D3DD-DE45-4634-983D-DD52E7DAF450}" srcOrd="6" destOrd="0" presId="urn:microsoft.com/office/officeart/2005/8/layout/radial6"/>
    <dgm:cxn modelId="{1F38500E-D10E-4752-AFE9-579BEF4BFBA9}" type="presParOf" srcId="{DB41371D-5141-497E-9DB9-C3ABC8B85BAA}" destId="{818DA7AA-EDBE-4794-A1F6-FAFA2DDDB3FB}" srcOrd="7" destOrd="0" presId="urn:microsoft.com/office/officeart/2005/8/layout/radial6"/>
    <dgm:cxn modelId="{5BC51C19-3ADA-48D8-B4BF-22F6E2076076}" type="presParOf" srcId="{DB41371D-5141-497E-9DB9-C3ABC8B85BAA}" destId="{120481B8-77B1-414B-8A27-A1D8AD3F59C3}" srcOrd="8" destOrd="0" presId="urn:microsoft.com/office/officeart/2005/8/layout/radial6"/>
    <dgm:cxn modelId="{717401AF-EC99-449A-A430-EA2B84022FDD}" type="presParOf" srcId="{DB41371D-5141-497E-9DB9-C3ABC8B85BAA}" destId="{71D0C502-6FD4-4A17-9E75-BA808CD0A316}" srcOrd="9" destOrd="0" presId="urn:microsoft.com/office/officeart/2005/8/layout/radial6"/>
    <dgm:cxn modelId="{84DCCCCF-0018-4BFB-A30E-D1758E7EEAD1}" type="presParOf" srcId="{DB41371D-5141-497E-9DB9-C3ABC8B85BAA}" destId="{706B3F25-A619-483B-B31F-EE3F90434917}" srcOrd="10" destOrd="0" presId="urn:microsoft.com/office/officeart/2005/8/layout/radial6"/>
    <dgm:cxn modelId="{832FAA29-D319-42BD-970C-585B17A901E3}" type="presParOf" srcId="{DB41371D-5141-497E-9DB9-C3ABC8B85BAA}" destId="{C808F996-6AAB-4D34-9BAD-15E5F3FE3210}" srcOrd="11" destOrd="0" presId="urn:microsoft.com/office/officeart/2005/8/layout/radial6"/>
    <dgm:cxn modelId="{FE3B2208-B113-4BE0-8FB5-61A3348916FD}" type="presParOf" srcId="{DB41371D-5141-497E-9DB9-C3ABC8B85BAA}" destId="{94370308-A004-4426-BD8C-6FF3D9410540}" srcOrd="12" destOrd="0" presId="urn:microsoft.com/office/officeart/2005/8/layout/radial6"/>
    <dgm:cxn modelId="{C57B3A5E-714E-480B-BC1E-9A2C7D5EC557}" type="presParOf" srcId="{DB41371D-5141-497E-9DB9-C3ABC8B85BAA}" destId="{F60894D0-7373-4F7A-B6BD-B5A2A82E1BDA}" srcOrd="13" destOrd="0" presId="urn:microsoft.com/office/officeart/2005/8/layout/radial6"/>
    <dgm:cxn modelId="{6E0174F1-2D41-4CC8-8575-B43FA18A1201}" type="presParOf" srcId="{DB41371D-5141-497E-9DB9-C3ABC8B85BAA}" destId="{D6F60E75-D56D-4E9D-BCF5-A5BDFD3EE75B}" srcOrd="14" destOrd="0" presId="urn:microsoft.com/office/officeart/2005/8/layout/radial6"/>
    <dgm:cxn modelId="{AAF5E1F5-5BFE-4C54-AD97-BF971F14E28C}" type="presParOf" srcId="{DB41371D-5141-497E-9DB9-C3ABC8B85BAA}" destId="{A118FB85-5690-42BF-BA0F-81E5E4355B9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1B9A7F-EEA2-4DBF-9E8E-08BF6F89A29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A5E5D-8C0F-4995-ABD6-6477FF37179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+mn-lt"/>
            </a:rPr>
            <a:t>Captive Owner</a:t>
          </a:r>
        </a:p>
      </dgm:t>
    </dgm:pt>
    <dgm:pt modelId="{44266FB6-E80C-4EAE-9250-829E45E4DAD0}" type="parTrans" cxnId="{9C40BB68-0D43-4DD5-B58A-A29E23D1EBC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705A3FF-20AC-4B2C-B052-6DCF822BD65B}" type="sibTrans" cxnId="{9C40BB68-0D43-4DD5-B58A-A29E23D1EBC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BA41C29-D81B-ED44-9C8C-DBFD7A16D66C}">
      <dgm:prSet custT="1"/>
      <dgm:spPr/>
      <dgm:t>
        <a:bodyPr anchor="t" anchorCtr="0"/>
        <a:lstStyle/>
        <a:p>
          <a:r>
            <a:rPr lang="en-US" sz="1400" dirty="0"/>
            <a:t>Grow Professional Networks</a:t>
          </a:r>
        </a:p>
      </dgm:t>
    </dgm:pt>
    <dgm:pt modelId="{299A8D2A-F5FC-F24E-8B17-E3AD51ABD4DD}" type="sibTrans" cxnId="{724AC70C-9D5D-C040-9783-A38770FB0773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2485991A-8246-FB4A-BEC7-AE1B948F10F0}" type="parTrans" cxnId="{724AC70C-9D5D-C040-9783-A38770FB0773}">
      <dgm:prSet/>
      <dgm:spPr/>
      <dgm:t>
        <a:bodyPr/>
        <a:lstStyle/>
        <a:p>
          <a:endParaRPr lang="en-US"/>
        </a:p>
      </dgm:t>
    </dgm:pt>
    <dgm:pt modelId="{32BB34F9-58CA-4598-B8BB-41C009B0183D}">
      <dgm:prSet phldrT="[Text]" custT="1"/>
      <dgm:spPr>
        <a:solidFill>
          <a:schemeClr val="accent1"/>
        </a:solidFill>
      </dgm:spPr>
      <dgm:t>
        <a:bodyPr anchor="t" anchorCtr="0"/>
        <a:lstStyle/>
        <a:p>
          <a:r>
            <a:rPr lang="en-US" sz="1300" dirty="0">
              <a:latin typeface="+mn-lt"/>
            </a:rPr>
            <a:t>Accountability</a:t>
          </a:r>
        </a:p>
      </dgm:t>
    </dgm:pt>
    <dgm:pt modelId="{A4191F6A-22F4-4343-84F9-EC9EF8A4B792}" type="sibTrans" cxnId="{EC2D8D58-94FE-4C18-AF5B-7724D8B96B53}">
      <dgm:prSet/>
      <dgm:spPr>
        <a:solidFill>
          <a:schemeClr val="accent5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D37C9A39-AC6B-4EA2-B0F2-5D99D66B5F98}" type="parTrans" cxnId="{EC2D8D58-94FE-4C18-AF5B-7724D8B96B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38AF23-661A-41DE-AA2D-389145139A99}">
      <dgm:prSet custT="1"/>
      <dgm:spPr>
        <a:solidFill>
          <a:schemeClr val="accent1"/>
        </a:solidFill>
      </dgm:spPr>
      <dgm:t>
        <a:bodyPr anchor="t" anchorCtr="0"/>
        <a:lstStyle/>
        <a:p>
          <a:r>
            <a:rPr lang="en-US" sz="1400" dirty="0">
              <a:latin typeface="+mn-lt"/>
            </a:rPr>
            <a:t>Sharing Best Practices</a:t>
          </a:r>
        </a:p>
      </dgm:t>
    </dgm:pt>
    <dgm:pt modelId="{C6AFECE5-E808-4EDA-B60C-F0278C026257}" type="sibTrans" cxnId="{73402D6D-609A-4D38-90A7-12D62F400373}">
      <dgm:prSet/>
      <dgm:spPr>
        <a:solidFill>
          <a:schemeClr val="accent5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3AADD639-2956-41B9-85A3-93A4B1836BEA}" type="parTrans" cxnId="{73402D6D-609A-4D38-90A7-12D62F40037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19A558-A3EA-4965-AE53-2D7319DC4EDD}">
      <dgm:prSet phldrT="[Text]" custT="1"/>
      <dgm:spPr>
        <a:solidFill>
          <a:schemeClr val="accent1"/>
        </a:solidFill>
      </dgm:spPr>
      <dgm:t>
        <a:bodyPr anchor="t" anchorCtr="0"/>
        <a:lstStyle/>
        <a:p>
          <a:r>
            <a:rPr lang="en-US" sz="1400" dirty="0">
              <a:latin typeface="+mn-lt"/>
            </a:rPr>
            <a:t>Quarterly Calls</a:t>
          </a:r>
        </a:p>
      </dgm:t>
    </dgm:pt>
    <dgm:pt modelId="{7496224F-6F72-4AE5-B494-7CE0AC06A31F}" type="sibTrans" cxnId="{E0F8A03D-BC5B-4A90-953C-6A8882350320}">
      <dgm:prSet/>
      <dgm:spPr>
        <a:solidFill>
          <a:schemeClr val="accent5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ACF39794-5B32-4F5B-877A-90216BA672CF}" type="parTrans" cxnId="{E0F8A03D-BC5B-4A90-953C-6A88823503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01B94FA-BA4D-45B0-B78D-5B552E0CEC0D}">
      <dgm:prSet phldrT="[Text]" custT="1"/>
      <dgm:spPr>
        <a:solidFill>
          <a:schemeClr val="accent1"/>
        </a:solidFill>
      </dgm:spPr>
      <dgm:t>
        <a:bodyPr anchor="t" anchorCtr="0"/>
        <a:lstStyle/>
        <a:p>
          <a:r>
            <a:rPr lang="en-US" sz="1350" dirty="0">
              <a:latin typeface="+mn-lt"/>
            </a:rPr>
            <a:t>Member Meetings</a:t>
          </a:r>
        </a:p>
      </dgm:t>
    </dgm:pt>
    <dgm:pt modelId="{A51B3645-4CA9-428B-8EC0-B6573831D4FA}" type="sibTrans" cxnId="{B0EB2D8A-6A77-414B-92E0-AC8F0F27CC21}">
      <dgm:prSet/>
      <dgm:spPr>
        <a:solidFill>
          <a:schemeClr val="accent5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8DD53F6E-A8A4-45A4-94A9-7576394C2229}" type="parTrans" cxnId="{B0EB2D8A-6A77-414B-92E0-AC8F0F27CC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A823B81-FE07-4FF4-B175-12BC25AF24B5}">
      <dgm:prSet phldrT="[Text]" custT="1"/>
      <dgm:spPr>
        <a:solidFill>
          <a:schemeClr val="accent1"/>
        </a:solidFill>
      </dgm:spPr>
      <dgm:t>
        <a:bodyPr anchor="t" anchorCtr="0"/>
        <a:lstStyle/>
        <a:p>
          <a:pPr algn="ctr"/>
          <a:r>
            <a:rPr lang="en-US" sz="1400" dirty="0">
              <a:latin typeface="+mn-lt"/>
            </a:rPr>
            <a:t>New Idea Generation</a:t>
          </a:r>
        </a:p>
      </dgm:t>
    </dgm:pt>
    <dgm:pt modelId="{A92673FC-9F52-45F3-8B54-006830D6CA5D}" type="sibTrans" cxnId="{1E0FBF9E-96F6-4A6A-A22C-05E6F236DE9F}">
      <dgm:prSet/>
      <dgm:spPr>
        <a:solidFill>
          <a:schemeClr val="accent5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D9EC9D22-C056-4E52-97F0-D59B14383958}" type="parTrans" cxnId="{1E0FBF9E-96F6-4A6A-A22C-05E6F236DE9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B41371D-5141-497E-9DB9-C3ABC8B85BAA}" type="pres">
      <dgm:prSet presAssocID="{DA1B9A7F-EEA2-4DBF-9E8E-08BF6F89A2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980526-03C6-4BA7-8099-3EE308949E71}" type="pres">
      <dgm:prSet presAssocID="{734A5E5D-8C0F-4995-ABD6-6477FF371793}" presName="centerShape" presStyleLbl="node0" presStyleIdx="0" presStyleCnt="1" custScaleX="77405" custScaleY="77405"/>
      <dgm:spPr/>
    </dgm:pt>
    <dgm:pt modelId="{E16C7FB8-197E-4BF3-B16F-5FDAD8F69A03}" type="pres">
      <dgm:prSet presAssocID="{7A823B81-FE07-4FF4-B175-12BC25AF24B5}" presName="node" presStyleLbl="node1" presStyleIdx="0" presStyleCnt="6" custScaleX="132191" custScaleY="123588">
        <dgm:presLayoutVars>
          <dgm:bulletEnabled val="1"/>
        </dgm:presLayoutVars>
      </dgm:prSet>
      <dgm:spPr/>
    </dgm:pt>
    <dgm:pt modelId="{BA9C0B05-DE37-4B22-A38C-5055A453C0A1}" type="pres">
      <dgm:prSet presAssocID="{7A823B81-FE07-4FF4-B175-12BC25AF24B5}" presName="dummy" presStyleCnt="0"/>
      <dgm:spPr/>
    </dgm:pt>
    <dgm:pt modelId="{B1B56FD7-F6F5-4213-94CE-BC03189FABB7}" type="pres">
      <dgm:prSet presAssocID="{A92673FC-9F52-45F3-8B54-006830D6CA5D}" presName="sibTrans" presStyleLbl="sibTrans2D1" presStyleIdx="0" presStyleCnt="6"/>
      <dgm:spPr/>
    </dgm:pt>
    <dgm:pt modelId="{CAE7C278-1CB2-414C-B6DF-F159488495FF}" type="pres">
      <dgm:prSet presAssocID="{C01B94FA-BA4D-45B0-B78D-5B552E0CEC0D}" presName="node" presStyleLbl="node1" presStyleIdx="1" presStyleCnt="6" custScaleX="132122" custScaleY="123588">
        <dgm:presLayoutVars>
          <dgm:bulletEnabled val="1"/>
        </dgm:presLayoutVars>
      </dgm:prSet>
      <dgm:spPr/>
    </dgm:pt>
    <dgm:pt modelId="{D56DE9DA-109F-40E6-93D0-8AB07110745E}" type="pres">
      <dgm:prSet presAssocID="{C01B94FA-BA4D-45B0-B78D-5B552E0CEC0D}" presName="dummy" presStyleCnt="0"/>
      <dgm:spPr/>
    </dgm:pt>
    <dgm:pt modelId="{33C5D3DD-DE45-4634-983D-DD52E7DAF450}" type="pres">
      <dgm:prSet presAssocID="{A51B3645-4CA9-428B-8EC0-B6573831D4FA}" presName="sibTrans" presStyleLbl="sibTrans2D1" presStyleIdx="1" presStyleCnt="6"/>
      <dgm:spPr/>
    </dgm:pt>
    <dgm:pt modelId="{818DA7AA-EDBE-4794-A1F6-FAFA2DDDB3FB}" type="pres">
      <dgm:prSet presAssocID="{3419A558-A3EA-4965-AE53-2D7319DC4EDD}" presName="node" presStyleLbl="node1" presStyleIdx="2" presStyleCnt="6" custScaleX="123588" custScaleY="123588">
        <dgm:presLayoutVars>
          <dgm:bulletEnabled val="1"/>
        </dgm:presLayoutVars>
      </dgm:prSet>
      <dgm:spPr/>
    </dgm:pt>
    <dgm:pt modelId="{120481B8-77B1-414B-8A27-A1D8AD3F59C3}" type="pres">
      <dgm:prSet presAssocID="{3419A558-A3EA-4965-AE53-2D7319DC4EDD}" presName="dummy" presStyleCnt="0"/>
      <dgm:spPr/>
    </dgm:pt>
    <dgm:pt modelId="{71D0C502-6FD4-4A17-9E75-BA808CD0A316}" type="pres">
      <dgm:prSet presAssocID="{7496224F-6F72-4AE5-B494-7CE0AC06A31F}" presName="sibTrans" presStyleLbl="sibTrans2D1" presStyleIdx="2" presStyleCnt="6"/>
      <dgm:spPr/>
    </dgm:pt>
    <dgm:pt modelId="{706B3F25-A619-483B-B31F-EE3F90434917}" type="pres">
      <dgm:prSet presAssocID="{2F38AF23-661A-41DE-AA2D-389145139A99}" presName="node" presStyleLbl="node1" presStyleIdx="3" presStyleCnt="6" custScaleX="123588" custScaleY="123588">
        <dgm:presLayoutVars>
          <dgm:bulletEnabled val="1"/>
        </dgm:presLayoutVars>
      </dgm:prSet>
      <dgm:spPr/>
    </dgm:pt>
    <dgm:pt modelId="{C808F996-6AAB-4D34-9BAD-15E5F3FE3210}" type="pres">
      <dgm:prSet presAssocID="{2F38AF23-661A-41DE-AA2D-389145139A99}" presName="dummy" presStyleCnt="0"/>
      <dgm:spPr/>
    </dgm:pt>
    <dgm:pt modelId="{94370308-A004-4426-BD8C-6FF3D9410540}" type="pres">
      <dgm:prSet presAssocID="{C6AFECE5-E808-4EDA-B60C-F0278C026257}" presName="sibTrans" presStyleLbl="sibTrans2D1" presStyleIdx="3" presStyleCnt="6"/>
      <dgm:spPr/>
    </dgm:pt>
    <dgm:pt modelId="{F60894D0-7373-4F7A-B6BD-B5A2A82E1BDA}" type="pres">
      <dgm:prSet presAssocID="{32BB34F9-58CA-4598-B8BB-41C009B0183D}" presName="node" presStyleLbl="node1" presStyleIdx="4" presStyleCnt="6" custScaleX="123588" custScaleY="123588">
        <dgm:presLayoutVars>
          <dgm:bulletEnabled val="1"/>
        </dgm:presLayoutVars>
      </dgm:prSet>
      <dgm:spPr/>
    </dgm:pt>
    <dgm:pt modelId="{D6F60E75-D56D-4E9D-BCF5-A5BDFD3EE75B}" type="pres">
      <dgm:prSet presAssocID="{32BB34F9-58CA-4598-B8BB-41C009B0183D}" presName="dummy" presStyleCnt="0"/>
      <dgm:spPr/>
    </dgm:pt>
    <dgm:pt modelId="{A118FB85-5690-42BF-BA0F-81E5E4355B99}" type="pres">
      <dgm:prSet presAssocID="{A4191F6A-22F4-4343-84F9-EC9EF8A4B792}" presName="sibTrans" presStyleLbl="sibTrans2D1" presStyleIdx="4" presStyleCnt="6"/>
      <dgm:spPr/>
    </dgm:pt>
    <dgm:pt modelId="{CAA3F247-9820-FF49-BDF8-A54A514F1273}" type="pres">
      <dgm:prSet presAssocID="{3BA41C29-D81B-ED44-9C8C-DBFD7A16D66C}" presName="node" presStyleLbl="node1" presStyleIdx="5" presStyleCnt="6" custScaleX="131962" custScaleY="123448">
        <dgm:presLayoutVars>
          <dgm:bulletEnabled val="1"/>
        </dgm:presLayoutVars>
      </dgm:prSet>
      <dgm:spPr/>
    </dgm:pt>
    <dgm:pt modelId="{BC11CB28-D95F-E846-BA7C-F3ED56AE48A7}" type="pres">
      <dgm:prSet presAssocID="{3BA41C29-D81B-ED44-9C8C-DBFD7A16D66C}" presName="dummy" presStyleCnt="0"/>
      <dgm:spPr/>
    </dgm:pt>
    <dgm:pt modelId="{1D2DB22D-2DF0-FF40-90C9-656CFDF5F5B9}" type="pres">
      <dgm:prSet presAssocID="{299A8D2A-F5FC-F24E-8B17-E3AD51ABD4DD}" presName="sibTrans" presStyleLbl="sibTrans2D1" presStyleIdx="5" presStyleCnt="6"/>
      <dgm:spPr/>
    </dgm:pt>
  </dgm:ptLst>
  <dgm:cxnLst>
    <dgm:cxn modelId="{724AC70C-9D5D-C040-9783-A38770FB0773}" srcId="{734A5E5D-8C0F-4995-ABD6-6477FF371793}" destId="{3BA41C29-D81B-ED44-9C8C-DBFD7A16D66C}" srcOrd="5" destOrd="0" parTransId="{2485991A-8246-FB4A-BEC7-AE1B948F10F0}" sibTransId="{299A8D2A-F5FC-F24E-8B17-E3AD51ABD4DD}"/>
    <dgm:cxn modelId="{B8FBFF18-805E-466D-8994-85A01EB5167B}" type="presOf" srcId="{7496224F-6F72-4AE5-B494-7CE0AC06A31F}" destId="{71D0C502-6FD4-4A17-9E75-BA808CD0A316}" srcOrd="0" destOrd="0" presId="urn:microsoft.com/office/officeart/2005/8/layout/radial6"/>
    <dgm:cxn modelId="{73F7891C-4AD0-4BA2-88EB-3145616BEBA9}" type="presOf" srcId="{A4191F6A-22F4-4343-84F9-EC9EF8A4B792}" destId="{A118FB85-5690-42BF-BA0F-81E5E4355B99}" srcOrd="0" destOrd="0" presId="urn:microsoft.com/office/officeart/2005/8/layout/radial6"/>
    <dgm:cxn modelId="{21224B26-6330-496F-9FB6-44D741940E41}" type="presOf" srcId="{734A5E5D-8C0F-4995-ABD6-6477FF371793}" destId="{08980526-03C6-4BA7-8099-3EE308949E71}" srcOrd="0" destOrd="0" presId="urn:microsoft.com/office/officeart/2005/8/layout/radial6"/>
    <dgm:cxn modelId="{3A981038-00C8-4276-8591-47E73F3AA321}" type="presOf" srcId="{A92673FC-9F52-45F3-8B54-006830D6CA5D}" destId="{B1B56FD7-F6F5-4213-94CE-BC03189FABB7}" srcOrd="0" destOrd="0" presId="urn:microsoft.com/office/officeart/2005/8/layout/radial6"/>
    <dgm:cxn modelId="{E0F8A03D-BC5B-4A90-953C-6A8882350320}" srcId="{734A5E5D-8C0F-4995-ABD6-6477FF371793}" destId="{3419A558-A3EA-4965-AE53-2D7319DC4EDD}" srcOrd="2" destOrd="0" parTransId="{ACF39794-5B32-4F5B-877A-90216BA672CF}" sibTransId="{7496224F-6F72-4AE5-B494-7CE0AC06A31F}"/>
    <dgm:cxn modelId="{9C40BB68-0D43-4DD5-B58A-A29E23D1EBCE}" srcId="{DA1B9A7F-EEA2-4DBF-9E8E-08BF6F89A29C}" destId="{734A5E5D-8C0F-4995-ABD6-6477FF371793}" srcOrd="0" destOrd="0" parTransId="{44266FB6-E80C-4EAE-9250-829E45E4DAD0}" sibTransId="{5705A3FF-20AC-4B2C-B052-6DCF822BD65B}"/>
    <dgm:cxn modelId="{73402D6D-609A-4D38-90A7-12D62F400373}" srcId="{734A5E5D-8C0F-4995-ABD6-6477FF371793}" destId="{2F38AF23-661A-41DE-AA2D-389145139A99}" srcOrd="3" destOrd="0" parTransId="{3AADD639-2956-41B9-85A3-93A4B1836BEA}" sibTransId="{C6AFECE5-E808-4EDA-B60C-F0278C026257}"/>
    <dgm:cxn modelId="{C8592052-80EE-614D-AA13-2E91FBA8059E}" type="presOf" srcId="{3BA41C29-D81B-ED44-9C8C-DBFD7A16D66C}" destId="{CAA3F247-9820-FF49-BDF8-A54A514F1273}" srcOrd="0" destOrd="0" presId="urn:microsoft.com/office/officeart/2005/8/layout/radial6"/>
    <dgm:cxn modelId="{0476A053-7465-482D-A295-3D42221D5AFC}" type="presOf" srcId="{C6AFECE5-E808-4EDA-B60C-F0278C026257}" destId="{94370308-A004-4426-BD8C-6FF3D9410540}" srcOrd="0" destOrd="0" presId="urn:microsoft.com/office/officeart/2005/8/layout/radial6"/>
    <dgm:cxn modelId="{2704AB56-B4F2-4D3A-AD57-CF95F82EFA73}" type="presOf" srcId="{C01B94FA-BA4D-45B0-B78D-5B552E0CEC0D}" destId="{CAE7C278-1CB2-414C-B6DF-F159488495FF}" srcOrd="0" destOrd="0" presId="urn:microsoft.com/office/officeart/2005/8/layout/radial6"/>
    <dgm:cxn modelId="{EC2D8D58-94FE-4C18-AF5B-7724D8B96B53}" srcId="{734A5E5D-8C0F-4995-ABD6-6477FF371793}" destId="{32BB34F9-58CA-4598-B8BB-41C009B0183D}" srcOrd="4" destOrd="0" parTransId="{D37C9A39-AC6B-4EA2-B0F2-5D99D66B5F98}" sibTransId="{A4191F6A-22F4-4343-84F9-EC9EF8A4B792}"/>
    <dgm:cxn modelId="{B0EB2D8A-6A77-414B-92E0-AC8F0F27CC21}" srcId="{734A5E5D-8C0F-4995-ABD6-6477FF371793}" destId="{C01B94FA-BA4D-45B0-B78D-5B552E0CEC0D}" srcOrd="1" destOrd="0" parTransId="{8DD53F6E-A8A4-45A4-94A9-7576394C2229}" sibTransId="{A51B3645-4CA9-428B-8EC0-B6573831D4FA}"/>
    <dgm:cxn modelId="{DFEE3C8E-5E81-43EE-BCC0-8B38771C54AD}" type="presOf" srcId="{3419A558-A3EA-4965-AE53-2D7319DC4EDD}" destId="{818DA7AA-EDBE-4794-A1F6-FAFA2DDDB3FB}" srcOrd="0" destOrd="0" presId="urn:microsoft.com/office/officeart/2005/8/layout/radial6"/>
    <dgm:cxn modelId="{923CBC91-0A9D-4486-A9C7-4B01EA60BB36}" type="presOf" srcId="{2F38AF23-661A-41DE-AA2D-389145139A99}" destId="{706B3F25-A619-483B-B31F-EE3F90434917}" srcOrd="0" destOrd="0" presId="urn:microsoft.com/office/officeart/2005/8/layout/radial6"/>
    <dgm:cxn modelId="{1E0FBF9E-96F6-4A6A-A22C-05E6F236DE9F}" srcId="{734A5E5D-8C0F-4995-ABD6-6477FF371793}" destId="{7A823B81-FE07-4FF4-B175-12BC25AF24B5}" srcOrd="0" destOrd="0" parTransId="{D9EC9D22-C056-4E52-97F0-D59B14383958}" sibTransId="{A92673FC-9F52-45F3-8B54-006830D6CA5D}"/>
    <dgm:cxn modelId="{4C7A96B7-AED0-4E73-8EDE-E75E7A3A7558}" type="presOf" srcId="{A51B3645-4CA9-428B-8EC0-B6573831D4FA}" destId="{33C5D3DD-DE45-4634-983D-DD52E7DAF450}" srcOrd="0" destOrd="0" presId="urn:microsoft.com/office/officeart/2005/8/layout/radial6"/>
    <dgm:cxn modelId="{86DF26BC-2F81-4666-9192-8389BFDD7DC6}" type="presOf" srcId="{DA1B9A7F-EEA2-4DBF-9E8E-08BF6F89A29C}" destId="{DB41371D-5141-497E-9DB9-C3ABC8B85BAA}" srcOrd="0" destOrd="0" presId="urn:microsoft.com/office/officeart/2005/8/layout/radial6"/>
    <dgm:cxn modelId="{E3245CC1-E73A-4D09-B9BC-E900AD3DD4E6}" type="presOf" srcId="{7A823B81-FE07-4FF4-B175-12BC25AF24B5}" destId="{E16C7FB8-197E-4BF3-B16F-5FDAD8F69A03}" srcOrd="0" destOrd="0" presId="urn:microsoft.com/office/officeart/2005/8/layout/radial6"/>
    <dgm:cxn modelId="{638C8CEB-8A80-C64B-9361-6E5406A9ACB3}" type="presOf" srcId="{299A8D2A-F5FC-F24E-8B17-E3AD51ABD4DD}" destId="{1D2DB22D-2DF0-FF40-90C9-656CFDF5F5B9}" srcOrd="0" destOrd="0" presId="urn:microsoft.com/office/officeart/2005/8/layout/radial6"/>
    <dgm:cxn modelId="{8593E5FB-BD9D-417E-A744-D1A139B6BDA1}" type="presOf" srcId="{32BB34F9-58CA-4598-B8BB-41C009B0183D}" destId="{F60894D0-7373-4F7A-B6BD-B5A2A82E1BDA}" srcOrd="0" destOrd="0" presId="urn:microsoft.com/office/officeart/2005/8/layout/radial6"/>
    <dgm:cxn modelId="{788A44A1-D300-4342-8D5E-1BF2300330A0}" type="presParOf" srcId="{DB41371D-5141-497E-9DB9-C3ABC8B85BAA}" destId="{08980526-03C6-4BA7-8099-3EE308949E71}" srcOrd="0" destOrd="0" presId="urn:microsoft.com/office/officeart/2005/8/layout/radial6"/>
    <dgm:cxn modelId="{92569522-77AD-44BE-8888-9306C601C073}" type="presParOf" srcId="{DB41371D-5141-497E-9DB9-C3ABC8B85BAA}" destId="{E16C7FB8-197E-4BF3-B16F-5FDAD8F69A03}" srcOrd="1" destOrd="0" presId="urn:microsoft.com/office/officeart/2005/8/layout/radial6"/>
    <dgm:cxn modelId="{177D18EE-A047-43D2-B37C-153913E0AD2C}" type="presParOf" srcId="{DB41371D-5141-497E-9DB9-C3ABC8B85BAA}" destId="{BA9C0B05-DE37-4B22-A38C-5055A453C0A1}" srcOrd="2" destOrd="0" presId="urn:microsoft.com/office/officeart/2005/8/layout/radial6"/>
    <dgm:cxn modelId="{A33D970C-0E56-4312-905D-A3EC58E1ACBA}" type="presParOf" srcId="{DB41371D-5141-497E-9DB9-C3ABC8B85BAA}" destId="{B1B56FD7-F6F5-4213-94CE-BC03189FABB7}" srcOrd="3" destOrd="0" presId="urn:microsoft.com/office/officeart/2005/8/layout/radial6"/>
    <dgm:cxn modelId="{CD4F70D8-44DF-4BDC-B413-869C7D6C0840}" type="presParOf" srcId="{DB41371D-5141-497E-9DB9-C3ABC8B85BAA}" destId="{CAE7C278-1CB2-414C-B6DF-F159488495FF}" srcOrd="4" destOrd="0" presId="urn:microsoft.com/office/officeart/2005/8/layout/radial6"/>
    <dgm:cxn modelId="{B4E1EACF-9E0D-486F-91D4-69B1C06CD5AB}" type="presParOf" srcId="{DB41371D-5141-497E-9DB9-C3ABC8B85BAA}" destId="{D56DE9DA-109F-40E6-93D0-8AB07110745E}" srcOrd="5" destOrd="0" presId="urn:microsoft.com/office/officeart/2005/8/layout/radial6"/>
    <dgm:cxn modelId="{B4488E4F-E581-41F0-B27E-2ED08F8E1BC6}" type="presParOf" srcId="{DB41371D-5141-497E-9DB9-C3ABC8B85BAA}" destId="{33C5D3DD-DE45-4634-983D-DD52E7DAF450}" srcOrd="6" destOrd="0" presId="urn:microsoft.com/office/officeart/2005/8/layout/radial6"/>
    <dgm:cxn modelId="{1F38500E-D10E-4752-AFE9-579BEF4BFBA9}" type="presParOf" srcId="{DB41371D-5141-497E-9DB9-C3ABC8B85BAA}" destId="{818DA7AA-EDBE-4794-A1F6-FAFA2DDDB3FB}" srcOrd="7" destOrd="0" presId="urn:microsoft.com/office/officeart/2005/8/layout/radial6"/>
    <dgm:cxn modelId="{5BC51C19-3ADA-48D8-B4BF-22F6E2076076}" type="presParOf" srcId="{DB41371D-5141-497E-9DB9-C3ABC8B85BAA}" destId="{120481B8-77B1-414B-8A27-A1D8AD3F59C3}" srcOrd="8" destOrd="0" presId="urn:microsoft.com/office/officeart/2005/8/layout/radial6"/>
    <dgm:cxn modelId="{717401AF-EC99-449A-A430-EA2B84022FDD}" type="presParOf" srcId="{DB41371D-5141-497E-9DB9-C3ABC8B85BAA}" destId="{71D0C502-6FD4-4A17-9E75-BA808CD0A316}" srcOrd="9" destOrd="0" presId="urn:microsoft.com/office/officeart/2005/8/layout/radial6"/>
    <dgm:cxn modelId="{84DCCCCF-0018-4BFB-A30E-D1758E7EEAD1}" type="presParOf" srcId="{DB41371D-5141-497E-9DB9-C3ABC8B85BAA}" destId="{706B3F25-A619-483B-B31F-EE3F90434917}" srcOrd="10" destOrd="0" presId="urn:microsoft.com/office/officeart/2005/8/layout/radial6"/>
    <dgm:cxn modelId="{832FAA29-D319-42BD-970C-585B17A901E3}" type="presParOf" srcId="{DB41371D-5141-497E-9DB9-C3ABC8B85BAA}" destId="{C808F996-6AAB-4D34-9BAD-15E5F3FE3210}" srcOrd="11" destOrd="0" presId="urn:microsoft.com/office/officeart/2005/8/layout/radial6"/>
    <dgm:cxn modelId="{FE3B2208-B113-4BE0-8FB5-61A3348916FD}" type="presParOf" srcId="{DB41371D-5141-497E-9DB9-C3ABC8B85BAA}" destId="{94370308-A004-4426-BD8C-6FF3D9410540}" srcOrd="12" destOrd="0" presId="urn:microsoft.com/office/officeart/2005/8/layout/radial6"/>
    <dgm:cxn modelId="{C57B3A5E-714E-480B-BC1E-9A2C7D5EC557}" type="presParOf" srcId="{DB41371D-5141-497E-9DB9-C3ABC8B85BAA}" destId="{F60894D0-7373-4F7A-B6BD-B5A2A82E1BDA}" srcOrd="13" destOrd="0" presId="urn:microsoft.com/office/officeart/2005/8/layout/radial6"/>
    <dgm:cxn modelId="{6E0174F1-2D41-4CC8-8575-B43FA18A1201}" type="presParOf" srcId="{DB41371D-5141-497E-9DB9-C3ABC8B85BAA}" destId="{D6F60E75-D56D-4E9D-BCF5-A5BDFD3EE75B}" srcOrd="14" destOrd="0" presId="urn:microsoft.com/office/officeart/2005/8/layout/radial6"/>
    <dgm:cxn modelId="{AAF5E1F5-5BFE-4C54-AD97-BF971F14E28C}" type="presParOf" srcId="{DB41371D-5141-497E-9DB9-C3ABC8B85BAA}" destId="{A118FB85-5690-42BF-BA0F-81E5E4355B99}" srcOrd="15" destOrd="0" presId="urn:microsoft.com/office/officeart/2005/8/layout/radial6"/>
    <dgm:cxn modelId="{48077F4E-9F00-3044-86D9-D590B772E09B}" type="presParOf" srcId="{DB41371D-5141-497E-9DB9-C3ABC8B85BAA}" destId="{CAA3F247-9820-FF49-BDF8-A54A514F1273}" srcOrd="16" destOrd="0" presId="urn:microsoft.com/office/officeart/2005/8/layout/radial6"/>
    <dgm:cxn modelId="{77480CF5-A688-FE48-AA96-9C76AF1761F6}" type="presParOf" srcId="{DB41371D-5141-497E-9DB9-C3ABC8B85BAA}" destId="{BC11CB28-D95F-E846-BA7C-F3ED56AE48A7}" srcOrd="17" destOrd="0" presId="urn:microsoft.com/office/officeart/2005/8/layout/radial6"/>
    <dgm:cxn modelId="{625E25D8-1111-3843-8ED1-351AB87B9AA1}" type="presParOf" srcId="{DB41371D-5141-497E-9DB9-C3ABC8B85BAA}" destId="{1D2DB22D-2DF0-FF40-90C9-656CFDF5F5B9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31821A-2334-463D-B13D-90309760E866}" type="doc">
      <dgm:prSet loTypeId="urn:microsoft.com/office/officeart/2005/8/layout/hierarchy4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1377B4DD-1933-41D4-BC82-B7F942721C3F}">
      <dgm:prSet phldrT="[Text]" custT="1"/>
      <dgm:spPr>
        <a:solidFill>
          <a:schemeClr val="accent2"/>
        </a:solidFill>
      </dgm:spPr>
      <dgm:t>
        <a:bodyPr/>
        <a:lstStyle/>
        <a:p>
          <a:endParaRPr lang="en-US" sz="3200" dirty="0">
            <a:latin typeface="Neutraface Text Demi" pitchFamily="50" charset="0"/>
          </a:endParaRPr>
        </a:p>
      </dgm:t>
    </dgm:pt>
    <dgm:pt modelId="{DEE2730B-A788-48F6-99EB-2C974A3200E8}" type="parTrans" cxnId="{54374F9F-266B-42CB-9577-DBCE0AB04922}">
      <dgm:prSet/>
      <dgm:spPr/>
      <dgm:t>
        <a:bodyPr/>
        <a:lstStyle/>
        <a:p>
          <a:endParaRPr lang="en-US"/>
        </a:p>
      </dgm:t>
    </dgm:pt>
    <dgm:pt modelId="{5315D26A-1551-4D27-9529-B327CF57ADD9}" type="sibTrans" cxnId="{54374F9F-266B-42CB-9577-DBCE0AB04922}">
      <dgm:prSet/>
      <dgm:spPr/>
      <dgm:t>
        <a:bodyPr/>
        <a:lstStyle/>
        <a:p>
          <a:endParaRPr lang="en-US"/>
        </a:p>
      </dgm:t>
    </dgm:pt>
    <dgm:pt modelId="{CED2D579-5452-48FB-B570-4C47D08ABB25}">
      <dgm:prSet/>
      <dgm:spPr>
        <a:solidFill>
          <a:schemeClr val="bg1"/>
        </a:solidFill>
      </dgm:spPr>
      <dgm:t>
        <a:bodyPr/>
        <a:lstStyle/>
        <a:p>
          <a:endParaRPr lang="en-US" dirty="0">
            <a:latin typeface="Neutraface Text Demi" pitchFamily="50" charset="0"/>
          </a:endParaRPr>
        </a:p>
      </dgm:t>
    </dgm:pt>
    <dgm:pt modelId="{BACA43E6-0BBD-4863-93A2-8DA6DF61DCDF}" type="sibTrans" cxnId="{EE5D2D15-0753-45D8-903A-16FA97435B7F}">
      <dgm:prSet/>
      <dgm:spPr/>
      <dgm:t>
        <a:bodyPr/>
        <a:lstStyle/>
        <a:p>
          <a:endParaRPr lang="en-US"/>
        </a:p>
      </dgm:t>
    </dgm:pt>
    <dgm:pt modelId="{9E90B0B5-C888-4EF3-95F0-493D59E79406}" type="parTrans" cxnId="{EE5D2D15-0753-45D8-903A-16FA97435B7F}">
      <dgm:prSet/>
      <dgm:spPr/>
      <dgm:t>
        <a:bodyPr/>
        <a:lstStyle/>
        <a:p>
          <a:endParaRPr lang="en-US"/>
        </a:p>
      </dgm:t>
    </dgm:pt>
    <dgm:pt modelId="{124396C4-F68B-4EFC-98DE-A1F68ACCD4BF}" type="pres">
      <dgm:prSet presAssocID="{9831821A-2334-463D-B13D-90309760E8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FF0F16-2734-44D9-8CB3-23C8F39638B0}" type="pres">
      <dgm:prSet presAssocID="{1377B4DD-1933-41D4-BC82-B7F942721C3F}" presName="vertOne" presStyleCnt="0"/>
      <dgm:spPr/>
    </dgm:pt>
    <dgm:pt modelId="{75028FBB-5F4D-44EC-8CDD-4F67E6ABFCAB}" type="pres">
      <dgm:prSet presAssocID="{1377B4DD-1933-41D4-BC82-B7F942721C3F}" presName="txOne" presStyleLbl="node0" presStyleIdx="0" presStyleCnt="1" custScaleX="100363" custScaleY="1185315" custLinFactY="4823" custLinFactNeighborX="49" custLinFactNeighborY="100000">
        <dgm:presLayoutVars>
          <dgm:chPref val="3"/>
        </dgm:presLayoutVars>
      </dgm:prSet>
      <dgm:spPr>
        <a:prstGeom prst="rect">
          <a:avLst/>
        </a:prstGeom>
      </dgm:spPr>
    </dgm:pt>
    <dgm:pt modelId="{47F1D562-FE2A-4EA8-B014-4E305EA15B0C}" type="pres">
      <dgm:prSet presAssocID="{1377B4DD-1933-41D4-BC82-B7F942721C3F}" presName="parTransOne" presStyleCnt="0"/>
      <dgm:spPr/>
    </dgm:pt>
    <dgm:pt modelId="{AC4A7394-7AB0-4453-B9DD-3F3A80D12E75}" type="pres">
      <dgm:prSet presAssocID="{1377B4DD-1933-41D4-BC82-B7F942721C3F}" presName="horzOne" presStyleCnt="0"/>
      <dgm:spPr/>
    </dgm:pt>
    <dgm:pt modelId="{0E3FBF56-0786-4AB9-A45A-F668631E2DE1}" type="pres">
      <dgm:prSet presAssocID="{CED2D579-5452-48FB-B570-4C47D08ABB25}" presName="vertTwo" presStyleCnt="0"/>
      <dgm:spPr/>
    </dgm:pt>
    <dgm:pt modelId="{026694E9-7596-4F61-8640-1EC80ED7ED90}" type="pres">
      <dgm:prSet presAssocID="{CED2D579-5452-48FB-B570-4C47D08ABB25}" presName="txTwo" presStyleLbl="node2" presStyleIdx="0" presStyleCnt="1">
        <dgm:presLayoutVars>
          <dgm:chPref val="3"/>
        </dgm:presLayoutVars>
      </dgm:prSet>
      <dgm:spPr/>
    </dgm:pt>
    <dgm:pt modelId="{C915E897-0123-4F47-9E85-07A219FA6EA7}" type="pres">
      <dgm:prSet presAssocID="{CED2D579-5452-48FB-B570-4C47D08ABB25}" presName="horzTwo" presStyleCnt="0"/>
      <dgm:spPr/>
    </dgm:pt>
  </dgm:ptLst>
  <dgm:cxnLst>
    <dgm:cxn modelId="{EE5D2D15-0753-45D8-903A-16FA97435B7F}" srcId="{1377B4DD-1933-41D4-BC82-B7F942721C3F}" destId="{CED2D579-5452-48FB-B570-4C47D08ABB25}" srcOrd="0" destOrd="0" parTransId="{9E90B0B5-C888-4EF3-95F0-493D59E79406}" sibTransId="{BACA43E6-0BBD-4863-93A2-8DA6DF61DCDF}"/>
    <dgm:cxn modelId="{EDEC6741-ED1B-4092-9B55-246D2C356EC3}" type="presOf" srcId="{9831821A-2334-463D-B13D-90309760E866}" destId="{124396C4-F68B-4EFC-98DE-A1F68ACCD4BF}" srcOrd="0" destOrd="0" presId="urn:microsoft.com/office/officeart/2005/8/layout/hierarchy4"/>
    <dgm:cxn modelId="{54374F9F-266B-42CB-9577-DBCE0AB04922}" srcId="{9831821A-2334-463D-B13D-90309760E866}" destId="{1377B4DD-1933-41D4-BC82-B7F942721C3F}" srcOrd="0" destOrd="0" parTransId="{DEE2730B-A788-48F6-99EB-2C974A3200E8}" sibTransId="{5315D26A-1551-4D27-9529-B327CF57ADD9}"/>
    <dgm:cxn modelId="{8F98FFE5-4AD8-4770-8158-43C455629703}" type="presOf" srcId="{1377B4DD-1933-41D4-BC82-B7F942721C3F}" destId="{75028FBB-5F4D-44EC-8CDD-4F67E6ABFCAB}" srcOrd="0" destOrd="0" presId="urn:microsoft.com/office/officeart/2005/8/layout/hierarchy4"/>
    <dgm:cxn modelId="{785FEEEC-FBA0-4F99-BF1F-DEA6CA3C22B4}" type="presOf" srcId="{CED2D579-5452-48FB-B570-4C47D08ABB25}" destId="{026694E9-7596-4F61-8640-1EC80ED7ED90}" srcOrd="0" destOrd="0" presId="urn:microsoft.com/office/officeart/2005/8/layout/hierarchy4"/>
    <dgm:cxn modelId="{797E2C43-D2F9-46D4-8209-A4849D061322}" type="presParOf" srcId="{124396C4-F68B-4EFC-98DE-A1F68ACCD4BF}" destId="{9AFF0F16-2734-44D9-8CB3-23C8F39638B0}" srcOrd="0" destOrd="0" presId="urn:microsoft.com/office/officeart/2005/8/layout/hierarchy4"/>
    <dgm:cxn modelId="{1CB1CE8C-440D-4289-9D16-001F33D773C6}" type="presParOf" srcId="{9AFF0F16-2734-44D9-8CB3-23C8F39638B0}" destId="{75028FBB-5F4D-44EC-8CDD-4F67E6ABFCAB}" srcOrd="0" destOrd="0" presId="urn:microsoft.com/office/officeart/2005/8/layout/hierarchy4"/>
    <dgm:cxn modelId="{E2CE18BB-DDE7-476A-8219-9F4C7F29E2CF}" type="presParOf" srcId="{9AFF0F16-2734-44D9-8CB3-23C8F39638B0}" destId="{47F1D562-FE2A-4EA8-B014-4E305EA15B0C}" srcOrd="1" destOrd="0" presId="urn:microsoft.com/office/officeart/2005/8/layout/hierarchy4"/>
    <dgm:cxn modelId="{019111F4-E3CF-4505-A9D8-CCCCDBD1B6DD}" type="presParOf" srcId="{9AFF0F16-2734-44D9-8CB3-23C8F39638B0}" destId="{AC4A7394-7AB0-4453-B9DD-3F3A80D12E75}" srcOrd="2" destOrd="0" presId="urn:microsoft.com/office/officeart/2005/8/layout/hierarchy4"/>
    <dgm:cxn modelId="{FAB6D78F-C76B-4402-A6A9-15FFD37C4347}" type="presParOf" srcId="{AC4A7394-7AB0-4453-B9DD-3F3A80D12E75}" destId="{0E3FBF56-0786-4AB9-A45A-F668631E2DE1}" srcOrd="0" destOrd="0" presId="urn:microsoft.com/office/officeart/2005/8/layout/hierarchy4"/>
    <dgm:cxn modelId="{27F6ED56-FE49-4340-AD6D-0A0913665FD9}" type="presParOf" srcId="{0E3FBF56-0786-4AB9-A45A-F668631E2DE1}" destId="{026694E9-7596-4F61-8640-1EC80ED7ED90}" srcOrd="0" destOrd="0" presId="urn:microsoft.com/office/officeart/2005/8/layout/hierarchy4"/>
    <dgm:cxn modelId="{472B9406-C783-444C-9ED0-DEFA318EF1B9}" type="presParOf" srcId="{0E3FBF56-0786-4AB9-A45A-F668631E2DE1}" destId="{C915E897-0123-4F47-9E85-07A219FA6EA7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6856DC-F7F7-44A6-904A-3ECAA79ADE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8A6D43-07CB-442F-BEE5-34251E8F3B4C}">
      <dgm:prSet phldrT="[Text]"/>
      <dgm:spPr/>
      <dgm:t>
        <a:bodyPr/>
        <a:lstStyle/>
        <a:p>
          <a:r>
            <a:rPr lang="en-US" b="1" dirty="0">
              <a:latin typeface="+mn-lt"/>
            </a:rPr>
            <a:t>Fund for expected losses</a:t>
          </a:r>
        </a:p>
      </dgm:t>
    </dgm:pt>
    <dgm:pt modelId="{1A0425D1-48FD-44CC-8B81-3A4C372EC8EF}" type="parTrans" cxnId="{1C384539-62EF-49C4-8BD2-ACE81F144FB8}">
      <dgm:prSet/>
      <dgm:spPr/>
      <dgm:t>
        <a:bodyPr/>
        <a:lstStyle/>
        <a:p>
          <a:endParaRPr lang="en-US"/>
        </a:p>
      </dgm:t>
    </dgm:pt>
    <dgm:pt modelId="{F9687A14-D1D2-4183-8ECC-576951B8A194}" type="sibTrans" cxnId="{1C384539-62EF-49C4-8BD2-ACE81F144FB8}">
      <dgm:prSet/>
      <dgm:spPr/>
      <dgm:t>
        <a:bodyPr/>
        <a:lstStyle/>
        <a:p>
          <a:endParaRPr lang="en-US"/>
        </a:p>
      </dgm:t>
    </dgm:pt>
    <dgm:pt modelId="{A03E24E9-5E64-4E19-9241-53F923A28C76}">
      <dgm:prSet phldrT="[Text]"/>
      <dgm:spPr/>
      <dgm:t>
        <a:bodyPr/>
        <a:lstStyle/>
        <a:p>
          <a:r>
            <a:rPr lang="en-US" b="1" dirty="0">
              <a:latin typeface="+mn-lt"/>
            </a:rPr>
            <a:t>Reinsurance for catastrophic or unexpected shock losses</a:t>
          </a:r>
        </a:p>
      </dgm:t>
    </dgm:pt>
    <dgm:pt modelId="{1E26957B-3A13-47F7-9B3C-E5F0D594627C}" type="parTrans" cxnId="{6EE6E1C0-4876-47EC-99E9-31607DC4CC86}">
      <dgm:prSet/>
      <dgm:spPr/>
      <dgm:t>
        <a:bodyPr/>
        <a:lstStyle/>
        <a:p>
          <a:endParaRPr lang="en-US"/>
        </a:p>
      </dgm:t>
    </dgm:pt>
    <dgm:pt modelId="{CC8FE798-1D74-4E23-97DA-0F524CECA981}" type="sibTrans" cxnId="{6EE6E1C0-4876-47EC-99E9-31607DC4CC86}">
      <dgm:prSet/>
      <dgm:spPr/>
      <dgm:t>
        <a:bodyPr/>
        <a:lstStyle/>
        <a:p>
          <a:endParaRPr lang="en-US"/>
        </a:p>
      </dgm:t>
    </dgm:pt>
    <dgm:pt modelId="{47A47A5D-DD8A-4F1C-BD5B-C27B6B123F23}">
      <dgm:prSet phldrT="[Text]"/>
      <dgm:spPr/>
      <dgm:t>
        <a:bodyPr/>
        <a:lstStyle/>
        <a:p>
          <a:r>
            <a:rPr lang="en-US" b="1" dirty="0">
              <a:latin typeface="+mn-lt"/>
            </a:rPr>
            <a:t>Each company pays for own frequency losses</a:t>
          </a:r>
        </a:p>
      </dgm:t>
    </dgm:pt>
    <dgm:pt modelId="{1CE20C24-ED5A-4357-AE2D-557BED7E1D77}" type="parTrans" cxnId="{199B46D9-3485-4350-B468-ECDDFA880ABC}">
      <dgm:prSet/>
      <dgm:spPr/>
      <dgm:t>
        <a:bodyPr/>
        <a:lstStyle/>
        <a:p>
          <a:endParaRPr lang="en-US"/>
        </a:p>
      </dgm:t>
    </dgm:pt>
    <dgm:pt modelId="{C7B47123-4109-47D8-BB22-BC8B789F26D4}" type="sibTrans" cxnId="{199B46D9-3485-4350-B468-ECDDFA880ABC}">
      <dgm:prSet/>
      <dgm:spPr/>
      <dgm:t>
        <a:bodyPr/>
        <a:lstStyle/>
        <a:p>
          <a:endParaRPr lang="en-US"/>
        </a:p>
      </dgm:t>
    </dgm:pt>
    <dgm:pt modelId="{C79D3793-8F88-49A4-B373-D102AB54B6D1}">
      <dgm:prSet/>
      <dgm:spPr/>
      <dgm:t>
        <a:bodyPr/>
        <a:lstStyle/>
        <a:p>
          <a:r>
            <a:rPr lang="en-US" b="1" dirty="0">
              <a:latin typeface="+mn-lt"/>
            </a:rPr>
            <a:t>Minimize risk sharing</a:t>
          </a:r>
        </a:p>
      </dgm:t>
    </dgm:pt>
    <dgm:pt modelId="{8A86FCA8-86CE-4DF9-858D-F1C489969D15}" type="parTrans" cxnId="{9987A206-4601-4D8F-9E85-548FD7644370}">
      <dgm:prSet/>
      <dgm:spPr/>
      <dgm:t>
        <a:bodyPr/>
        <a:lstStyle/>
        <a:p>
          <a:endParaRPr lang="en-US"/>
        </a:p>
      </dgm:t>
    </dgm:pt>
    <dgm:pt modelId="{3056D984-A6B2-4250-ADE6-D59E46EFA6FD}" type="sibTrans" cxnId="{9987A206-4601-4D8F-9E85-548FD7644370}">
      <dgm:prSet/>
      <dgm:spPr/>
      <dgm:t>
        <a:bodyPr/>
        <a:lstStyle/>
        <a:p>
          <a:endParaRPr lang="en-US"/>
        </a:p>
      </dgm:t>
    </dgm:pt>
    <dgm:pt modelId="{F4FC41DA-5CDA-48AF-931B-F52854DC7A1D}" type="pres">
      <dgm:prSet presAssocID="{A46856DC-F7F7-44A6-904A-3ECAA79ADEB1}" presName="Name0" presStyleCnt="0">
        <dgm:presLayoutVars>
          <dgm:chMax val="7"/>
          <dgm:chPref val="7"/>
          <dgm:dir/>
        </dgm:presLayoutVars>
      </dgm:prSet>
      <dgm:spPr/>
    </dgm:pt>
    <dgm:pt modelId="{0B9BA33C-B24B-4C5D-B8FA-B29713C88BEE}" type="pres">
      <dgm:prSet presAssocID="{A46856DC-F7F7-44A6-904A-3ECAA79ADEB1}" presName="Name1" presStyleCnt="0"/>
      <dgm:spPr/>
    </dgm:pt>
    <dgm:pt modelId="{61FA3461-4209-4308-8141-30F29808A575}" type="pres">
      <dgm:prSet presAssocID="{A46856DC-F7F7-44A6-904A-3ECAA79ADEB1}" presName="cycle" presStyleCnt="0"/>
      <dgm:spPr/>
    </dgm:pt>
    <dgm:pt modelId="{BE26F6C3-4FF7-42D8-9218-F3E9C64BC16D}" type="pres">
      <dgm:prSet presAssocID="{A46856DC-F7F7-44A6-904A-3ECAA79ADEB1}" presName="srcNode" presStyleLbl="node1" presStyleIdx="0" presStyleCnt="4"/>
      <dgm:spPr/>
    </dgm:pt>
    <dgm:pt modelId="{E216E0C0-2141-40D9-AF8C-F53D77C3AF11}" type="pres">
      <dgm:prSet presAssocID="{A46856DC-F7F7-44A6-904A-3ECAA79ADEB1}" presName="conn" presStyleLbl="parChTrans1D2" presStyleIdx="0" presStyleCnt="1"/>
      <dgm:spPr/>
    </dgm:pt>
    <dgm:pt modelId="{D0F9A583-358E-477C-B2C2-5FB3613F7A3C}" type="pres">
      <dgm:prSet presAssocID="{A46856DC-F7F7-44A6-904A-3ECAA79ADEB1}" presName="extraNode" presStyleLbl="node1" presStyleIdx="0" presStyleCnt="4"/>
      <dgm:spPr/>
    </dgm:pt>
    <dgm:pt modelId="{6FF44820-D810-40EC-BB6C-279415611AB7}" type="pres">
      <dgm:prSet presAssocID="{A46856DC-F7F7-44A6-904A-3ECAA79ADEB1}" presName="dstNode" presStyleLbl="node1" presStyleIdx="0" presStyleCnt="4"/>
      <dgm:spPr/>
    </dgm:pt>
    <dgm:pt modelId="{8C6107EE-94EF-4662-9D2E-95D20775B1A0}" type="pres">
      <dgm:prSet presAssocID="{878A6D43-07CB-442F-BEE5-34251E8F3B4C}" presName="text_1" presStyleLbl="node1" presStyleIdx="0" presStyleCnt="4">
        <dgm:presLayoutVars>
          <dgm:bulletEnabled val="1"/>
        </dgm:presLayoutVars>
      </dgm:prSet>
      <dgm:spPr/>
    </dgm:pt>
    <dgm:pt modelId="{A6CD39B7-1BD2-4551-BC94-B9276B4E75BF}" type="pres">
      <dgm:prSet presAssocID="{878A6D43-07CB-442F-BEE5-34251E8F3B4C}" presName="accent_1" presStyleCnt="0"/>
      <dgm:spPr/>
    </dgm:pt>
    <dgm:pt modelId="{29F1C768-6716-4164-9173-2DCB5931031C}" type="pres">
      <dgm:prSet presAssocID="{878A6D43-07CB-442F-BEE5-34251E8F3B4C}" presName="accentRepeatNode" presStyleLbl="solidFgAcc1" presStyleIdx="0" presStyleCnt="4"/>
      <dgm:spPr/>
    </dgm:pt>
    <dgm:pt modelId="{1E1C29E6-C48F-4865-8AC5-6E42C12FB543}" type="pres">
      <dgm:prSet presAssocID="{A03E24E9-5E64-4E19-9241-53F923A28C76}" presName="text_2" presStyleLbl="node1" presStyleIdx="1" presStyleCnt="4">
        <dgm:presLayoutVars>
          <dgm:bulletEnabled val="1"/>
        </dgm:presLayoutVars>
      </dgm:prSet>
      <dgm:spPr/>
    </dgm:pt>
    <dgm:pt modelId="{619EC239-5F11-4637-9BB6-13EAE8FD5E4B}" type="pres">
      <dgm:prSet presAssocID="{A03E24E9-5E64-4E19-9241-53F923A28C76}" presName="accent_2" presStyleCnt="0"/>
      <dgm:spPr/>
    </dgm:pt>
    <dgm:pt modelId="{7CDE59EC-F9BF-4A74-AAB5-F0A67ADDB5F4}" type="pres">
      <dgm:prSet presAssocID="{A03E24E9-5E64-4E19-9241-53F923A28C76}" presName="accentRepeatNode" presStyleLbl="solidFgAcc1" presStyleIdx="1" presStyleCnt="4"/>
      <dgm:spPr/>
    </dgm:pt>
    <dgm:pt modelId="{5826DEB9-98EF-44B8-9669-83F2441DBF88}" type="pres">
      <dgm:prSet presAssocID="{47A47A5D-DD8A-4F1C-BD5B-C27B6B123F23}" presName="text_3" presStyleLbl="node1" presStyleIdx="2" presStyleCnt="4">
        <dgm:presLayoutVars>
          <dgm:bulletEnabled val="1"/>
        </dgm:presLayoutVars>
      </dgm:prSet>
      <dgm:spPr/>
    </dgm:pt>
    <dgm:pt modelId="{5FD3F683-81A8-45B2-B53C-20BDCD28842F}" type="pres">
      <dgm:prSet presAssocID="{47A47A5D-DD8A-4F1C-BD5B-C27B6B123F23}" presName="accent_3" presStyleCnt="0"/>
      <dgm:spPr/>
    </dgm:pt>
    <dgm:pt modelId="{7C75A398-83CC-4E2C-8B78-ED13F92A39E7}" type="pres">
      <dgm:prSet presAssocID="{47A47A5D-DD8A-4F1C-BD5B-C27B6B123F23}" presName="accentRepeatNode" presStyleLbl="solidFgAcc1" presStyleIdx="2" presStyleCnt="4"/>
      <dgm:spPr/>
    </dgm:pt>
    <dgm:pt modelId="{65465D17-6F00-4430-8F4A-9E19984D8CFC}" type="pres">
      <dgm:prSet presAssocID="{C79D3793-8F88-49A4-B373-D102AB54B6D1}" presName="text_4" presStyleLbl="node1" presStyleIdx="3" presStyleCnt="4">
        <dgm:presLayoutVars>
          <dgm:bulletEnabled val="1"/>
        </dgm:presLayoutVars>
      </dgm:prSet>
      <dgm:spPr/>
    </dgm:pt>
    <dgm:pt modelId="{7E63B11B-51F6-4161-8583-F37214A50555}" type="pres">
      <dgm:prSet presAssocID="{C79D3793-8F88-49A4-B373-D102AB54B6D1}" presName="accent_4" presStyleCnt="0"/>
      <dgm:spPr/>
    </dgm:pt>
    <dgm:pt modelId="{B23C2D70-6F61-4241-A53C-D5CEA7E99AA4}" type="pres">
      <dgm:prSet presAssocID="{C79D3793-8F88-49A4-B373-D102AB54B6D1}" presName="accentRepeatNode" presStyleLbl="solidFgAcc1" presStyleIdx="3" presStyleCnt="4"/>
      <dgm:spPr/>
    </dgm:pt>
  </dgm:ptLst>
  <dgm:cxnLst>
    <dgm:cxn modelId="{9987A206-4601-4D8F-9E85-548FD7644370}" srcId="{A46856DC-F7F7-44A6-904A-3ECAA79ADEB1}" destId="{C79D3793-8F88-49A4-B373-D102AB54B6D1}" srcOrd="3" destOrd="0" parTransId="{8A86FCA8-86CE-4DF9-858D-F1C489969D15}" sibTransId="{3056D984-A6B2-4250-ADE6-D59E46EFA6FD}"/>
    <dgm:cxn modelId="{3E9FE119-61B9-4BD2-AC33-434607111007}" type="presOf" srcId="{878A6D43-07CB-442F-BEE5-34251E8F3B4C}" destId="{8C6107EE-94EF-4662-9D2E-95D20775B1A0}" srcOrd="0" destOrd="0" presId="urn:microsoft.com/office/officeart/2008/layout/VerticalCurvedList"/>
    <dgm:cxn modelId="{1C384539-62EF-49C4-8BD2-ACE81F144FB8}" srcId="{A46856DC-F7F7-44A6-904A-3ECAA79ADEB1}" destId="{878A6D43-07CB-442F-BEE5-34251E8F3B4C}" srcOrd="0" destOrd="0" parTransId="{1A0425D1-48FD-44CC-8B81-3A4C372EC8EF}" sibTransId="{F9687A14-D1D2-4183-8ECC-576951B8A194}"/>
    <dgm:cxn modelId="{EB58904B-2F49-4CAD-B5E7-32393F6B183D}" type="presOf" srcId="{A46856DC-F7F7-44A6-904A-3ECAA79ADEB1}" destId="{F4FC41DA-5CDA-48AF-931B-F52854DC7A1D}" srcOrd="0" destOrd="0" presId="urn:microsoft.com/office/officeart/2008/layout/VerticalCurvedList"/>
    <dgm:cxn modelId="{978E0D76-6F01-43EF-AD01-2C9881836A43}" type="presOf" srcId="{F9687A14-D1D2-4183-8ECC-576951B8A194}" destId="{E216E0C0-2141-40D9-AF8C-F53D77C3AF11}" srcOrd="0" destOrd="0" presId="urn:microsoft.com/office/officeart/2008/layout/VerticalCurvedList"/>
    <dgm:cxn modelId="{3E0CE398-74F3-4BEA-921D-43EFF1A6C346}" type="presOf" srcId="{C79D3793-8F88-49A4-B373-D102AB54B6D1}" destId="{65465D17-6F00-4430-8F4A-9E19984D8CFC}" srcOrd="0" destOrd="0" presId="urn:microsoft.com/office/officeart/2008/layout/VerticalCurvedList"/>
    <dgm:cxn modelId="{1C69DBB0-C617-4CDF-8F9D-42C8C0E2CECE}" type="presOf" srcId="{47A47A5D-DD8A-4F1C-BD5B-C27B6B123F23}" destId="{5826DEB9-98EF-44B8-9669-83F2441DBF88}" srcOrd="0" destOrd="0" presId="urn:microsoft.com/office/officeart/2008/layout/VerticalCurvedList"/>
    <dgm:cxn modelId="{6EE6E1C0-4876-47EC-99E9-31607DC4CC86}" srcId="{A46856DC-F7F7-44A6-904A-3ECAA79ADEB1}" destId="{A03E24E9-5E64-4E19-9241-53F923A28C76}" srcOrd="1" destOrd="0" parTransId="{1E26957B-3A13-47F7-9B3C-E5F0D594627C}" sibTransId="{CC8FE798-1D74-4E23-97DA-0F524CECA981}"/>
    <dgm:cxn modelId="{199B46D9-3485-4350-B468-ECDDFA880ABC}" srcId="{A46856DC-F7F7-44A6-904A-3ECAA79ADEB1}" destId="{47A47A5D-DD8A-4F1C-BD5B-C27B6B123F23}" srcOrd="2" destOrd="0" parTransId="{1CE20C24-ED5A-4357-AE2D-557BED7E1D77}" sibTransId="{C7B47123-4109-47D8-BB22-BC8B789F26D4}"/>
    <dgm:cxn modelId="{7FE980DC-02E6-4BB7-90E1-916027BB6791}" type="presOf" srcId="{A03E24E9-5E64-4E19-9241-53F923A28C76}" destId="{1E1C29E6-C48F-4865-8AC5-6E42C12FB543}" srcOrd="0" destOrd="0" presId="urn:microsoft.com/office/officeart/2008/layout/VerticalCurvedList"/>
    <dgm:cxn modelId="{CB493CC3-EFB6-416D-9900-B057D34605F4}" type="presParOf" srcId="{F4FC41DA-5CDA-48AF-931B-F52854DC7A1D}" destId="{0B9BA33C-B24B-4C5D-B8FA-B29713C88BEE}" srcOrd="0" destOrd="0" presId="urn:microsoft.com/office/officeart/2008/layout/VerticalCurvedList"/>
    <dgm:cxn modelId="{D4F070FD-47CC-4EE5-90A4-FD3BC49DDD56}" type="presParOf" srcId="{0B9BA33C-B24B-4C5D-B8FA-B29713C88BEE}" destId="{61FA3461-4209-4308-8141-30F29808A575}" srcOrd="0" destOrd="0" presId="urn:microsoft.com/office/officeart/2008/layout/VerticalCurvedList"/>
    <dgm:cxn modelId="{C59DCF4D-80B8-44F3-8086-E470E7524671}" type="presParOf" srcId="{61FA3461-4209-4308-8141-30F29808A575}" destId="{BE26F6C3-4FF7-42D8-9218-F3E9C64BC16D}" srcOrd="0" destOrd="0" presId="urn:microsoft.com/office/officeart/2008/layout/VerticalCurvedList"/>
    <dgm:cxn modelId="{DD2C8856-F964-4158-95CC-DCE3E7CD2EC6}" type="presParOf" srcId="{61FA3461-4209-4308-8141-30F29808A575}" destId="{E216E0C0-2141-40D9-AF8C-F53D77C3AF11}" srcOrd="1" destOrd="0" presId="urn:microsoft.com/office/officeart/2008/layout/VerticalCurvedList"/>
    <dgm:cxn modelId="{3C0B4DBA-C19A-4B7B-BF53-936A17F7ECD4}" type="presParOf" srcId="{61FA3461-4209-4308-8141-30F29808A575}" destId="{D0F9A583-358E-477C-B2C2-5FB3613F7A3C}" srcOrd="2" destOrd="0" presId="urn:microsoft.com/office/officeart/2008/layout/VerticalCurvedList"/>
    <dgm:cxn modelId="{BDF99C24-8957-4303-B698-B75EFABC6593}" type="presParOf" srcId="{61FA3461-4209-4308-8141-30F29808A575}" destId="{6FF44820-D810-40EC-BB6C-279415611AB7}" srcOrd="3" destOrd="0" presId="urn:microsoft.com/office/officeart/2008/layout/VerticalCurvedList"/>
    <dgm:cxn modelId="{E58B83CD-DE46-42FF-920E-E72B4455B29C}" type="presParOf" srcId="{0B9BA33C-B24B-4C5D-B8FA-B29713C88BEE}" destId="{8C6107EE-94EF-4662-9D2E-95D20775B1A0}" srcOrd="1" destOrd="0" presId="urn:microsoft.com/office/officeart/2008/layout/VerticalCurvedList"/>
    <dgm:cxn modelId="{184FEC4A-7D15-4C4D-8128-5F5C40053CBD}" type="presParOf" srcId="{0B9BA33C-B24B-4C5D-B8FA-B29713C88BEE}" destId="{A6CD39B7-1BD2-4551-BC94-B9276B4E75BF}" srcOrd="2" destOrd="0" presId="urn:microsoft.com/office/officeart/2008/layout/VerticalCurvedList"/>
    <dgm:cxn modelId="{748D3D9E-3B8D-48C0-9BFF-71DC6E35E931}" type="presParOf" srcId="{A6CD39B7-1BD2-4551-BC94-B9276B4E75BF}" destId="{29F1C768-6716-4164-9173-2DCB5931031C}" srcOrd="0" destOrd="0" presId="urn:microsoft.com/office/officeart/2008/layout/VerticalCurvedList"/>
    <dgm:cxn modelId="{7B6B9BB2-D024-499F-87D7-10FB692CF685}" type="presParOf" srcId="{0B9BA33C-B24B-4C5D-B8FA-B29713C88BEE}" destId="{1E1C29E6-C48F-4865-8AC5-6E42C12FB543}" srcOrd="3" destOrd="0" presId="urn:microsoft.com/office/officeart/2008/layout/VerticalCurvedList"/>
    <dgm:cxn modelId="{669D16F2-E40E-467D-85FE-8EB8B9870696}" type="presParOf" srcId="{0B9BA33C-B24B-4C5D-B8FA-B29713C88BEE}" destId="{619EC239-5F11-4637-9BB6-13EAE8FD5E4B}" srcOrd="4" destOrd="0" presId="urn:microsoft.com/office/officeart/2008/layout/VerticalCurvedList"/>
    <dgm:cxn modelId="{25286A46-4899-497A-AF8D-D7F965E3CA46}" type="presParOf" srcId="{619EC239-5F11-4637-9BB6-13EAE8FD5E4B}" destId="{7CDE59EC-F9BF-4A74-AAB5-F0A67ADDB5F4}" srcOrd="0" destOrd="0" presId="urn:microsoft.com/office/officeart/2008/layout/VerticalCurvedList"/>
    <dgm:cxn modelId="{A650D0C4-56D2-49B1-ACC5-9D1AEDBC8833}" type="presParOf" srcId="{0B9BA33C-B24B-4C5D-B8FA-B29713C88BEE}" destId="{5826DEB9-98EF-44B8-9669-83F2441DBF88}" srcOrd="5" destOrd="0" presId="urn:microsoft.com/office/officeart/2008/layout/VerticalCurvedList"/>
    <dgm:cxn modelId="{BB15EA3E-30EE-46BB-92C2-5B235E836D60}" type="presParOf" srcId="{0B9BA33C-B24B-4C5D-B8FA-B29713C88BEE}" destId="{5FD3F683-81A8-45B2-B53C-20BDCD28842F}" srcOrd="6" destOrd="0" presId="urn:microsoft.com/office/officeart/2008/layout/VerticalCurvedList"/>
    <dgm:cxn modelId="{ABB21935-1FA2-4697-9420-DE5BC1F60848}" type="presParOf" srcId="{5FD3F683-81A8-45B2-B53C-20BDCD28842F}" destId="{7C75A398-83CC-4E2C-8B78-ED13F92A39E7}" srcOrd="0" destOrd="0" presId="urn:microsoft.com/office/officeart/2008/layout/VerticalCurvedList"/>
    <dgm:cxn modelId="{2B07F4B1-2A43-49C7-968A-6C624282D918}" type="presParOf" srcId="{0B9BA33C-B24B-4C5D-B8FA-B29713C88BEE}" destId="{65465D17-6F00-4430-8F4A-9E19984D8CFC}" srcOrd="7" destOrd="0" presId="urn:microsoft.com/office/officeart/2008/layout/VerticalCurvedList"/>
    <dgm:cxn modelId="{B75ED7D0-00A4-404C-9688-B1AD227C35FC}" type="presParOf" srcId="{0B9BA33C-B24B-4C5D-B8FA-B29713C88BEE}" destId="{7E63B11B-51F6-4161-8583-F37214A50555}" srcOrd="8" destOrd="0" presId="urn:microsoft.com/office/officeart/2008/layout/VerticalCurvedList"/>
    <dgm:cxn modelId="{84E3542D-F9EF-45A4-BBB6-6B09C42D6645}" type="presParOf" srcId="{7E63B11B-51F6-4161-8583-F37214A50555}" destId="{B23C2D70-6F61-4241-A53C-D5CEA7E99A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92A221-BDDA-41D9-B944-888B67544EC0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35295C-61A3-4E38-9F4E-9E34CF224926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Board of Directors</a:t>
          </a:r>
        </a:p>
      </dgm:t>
    </dgm:pt>
    <dgm:pt modelId="{923B881C-5AC7-4FE7-B1A9-B87F8D3B6E6E}" type="parTrans" cxnId="{8233F7D1-0CA3-4938-BB09-69E5EE27B21A}">
      <dgm:prSet/>
      <dgm:spPr/>
      <dgm:t>
        <a:bodyPr/>
        <a:lstStyle/>
        <a:p>
          <a:endParaRPr lang="en-US"/>
        </a:p>
      </dgm:t>
    </dgm:pt>
    <dgm:pt modelId="{2C3182E0-2F1C-4D14-8503-E7D93823E1F7}" type="sibTrans" cxnId="{8233F7D1-0CA3-4938-BB09-69E5EE27B21A}">
      <dgm:prSet/>
      <dgm:spPr/>
      <dgm:t>
        <a:bodyPr/>
        <a:lstStyle/>
        <a:p>
          <a:endParaRPr lang="en-US"/>
        </a:p>
      </dgm:t>
    </dgm:pt>
    <dgm:pt modelId="{DD356719-62DA-4E8B-9A2A-6563B9D0A27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Risk Control</a:t>
          </a:r>
        </a:p>
      </dgm:t>
    </dgm:pt>
    <dgm:pt modelId="{7ADD57F1-B0E2-4309-8284-D0A0C66D3725}" type="parTrans" cxnId="{EF5125E8-0C4B-4F23-8047-40B444B59FDC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2F9310F4-F4A4-4047-88B9-4484A6413936}" type="sibTrans" cxnId="{EF5125E8-0C4B-4F23-8047-40B444B59FDC}">
      <dgm:prSet/>
      <dgm:spPr/>
      <dgm:t>
        <a:bodyPr/>
        <a:lstStyle/>
        <a:p>
          <a:endParaRPr lang="en-US"/>
        </a:p>
      </dgm:t>
    </dgm:pt>
    <dgm:pt modelId="{D9F8A945-2F23-4105-840D-A2EFBE0EDAE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Finance</a:t>
          </a:r>
        </a:p>
      </dgm:t>
    </dgm:pt>
    <dgm:pt modelId="{10528F08-0C27-4EFB-8BE7-ADF0940C2C56}" type="parTrans" cxnId="{83BF8BB6-A797-4D9F-8CF3-567FC9A0D42C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D9EABEE4-D3B5-4A97-959C-B68CFED2369B}" type="sibTrans" cxnId="{83BF8BB6-A797-4D9F-8CF3-567FC9A0D42C}">
      <dgm:prSet/>
      <dgm:spPr/>
      <dgm:t>
        <a:bodyPr/>
        <a:lstStyle/>
        <a:p>
          <a:endParaRPr lang="en-US"/>
        </a:p>
      </dgm:t>
    </dgm:pt>
    <dgm:pt modelId="{7E3A24AC-62E3-48B2-969B-27ACE5A7B7E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Underwriting</a:t>
          </a:r>
        </a:p>
      </dgm:t>
    </dgm:pt>
    <dgm:pt modelId="{35F81B8F-9327-4664-965D-253A673F97E5}" type="parTrans" cxnId="{8EB714D3-91DB-422D-9FC5-D114687EE409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8F2939E9-B5C9-41C8-A6DB-432AEEA50BA0}" type="sibTrans" cxnId="{8EB714D3-91DB-422D-9FC5-D114687EE409}">
      <dgm:prSet/>
      <dgm:spPr/>
      <dgm:t>
        <a:bodyPr/>
        <a:lstStyle/>
        <a:p>
          <a:endParaRPr lang="en-US"/>
        </a:p>
      </dgm:t>
    </dgm:pt>
    <dgm:pt modelId="{AA01556F-AD42-41CF-B22E-70543EA59301}" type="pres">
      <dgm:prSet presAssocID="{EC92A221-BDDA-41D9-B944-888B67544E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20550A-7741-408B-A1E5-40721AC97C8A}" type="pres">
      <dgm:prSet presAssocID="{9835295C-61A3-4E38-9F4E-9E34CF224926}" presName="hierRoot1" presStyleCnt="0">
        <dgm:presLayoutVars>
          <dgm:hierBranch val="init"/>
        </dgm:presLayoutVars>
      </dgm:prSet>
      <dgm:spPr/>
    </dgm:pt>
    <dgm:pt modelId="{4BC2FB9F-6C89-42AA-AFBB-489DD867DA32}" type="pres">
      <dgm:prSet presAssocID="{9835295C-61A3-4E38-9F4E-9E34CF224926}" presName="rootComposite1" presStyleCnt="0"/>
      <dgm:spPr/>
    </dgm:pt>
    <dgm:pt modelId="{7A3C2B96-1E46-40C9-AF28-781756F74391}" type="pres">
      <dgm:prSet presAssocID="{9835295C-61A3-4E38-9F4E-9E34CF224926}" presName="rootText1" presStyleLbl="node0" presStyleIdx="0" presStyleCnt="1">
        <dgm:presLayoutVars>
          <dgm:chPref val="3"/>
        </dgm:presLayoutVars>
      </dgm:prSet>
      <dgm:spPr/>
    </dgm:pt>
    <dgm:pt modelId="{B54AA36D-506D-49AF-9A89-042F2F34310C}" type="pres">
      <dgm:prSet presAssocID="{9835295C-61A3-4E38-9F4E-9E34CF224926}" presName="rootConnector1" presStyleLbl="node1" presStyleIdx="0" presStyleCnt="0"/>
      <dgm:spPr/>
    </dgm:pt>
    <dgm:pt modelId="{618A0350-A0B5-44AC-A65A-EA511DD4C909}" type="pres">
      <dgm:prSet presAssocID="{9835295C-61A3-4E38-9F4E-9E34CF224926}" presName="hierChild2" presStyleCnt="0"/>
      <dgm:spPr/>
    </dgm:pt>
    <dgm:pt modelId="{3D2087B4-E984-4679-B57E-7D274D797E1C}" type="pres">
      <dgm:prSet presAssocID="{7ADD57F1-B0E2-4309-8284-D0A0C66D3725}" presName="Name37" presStyleLbl="parChTrans1D2" presStyleIdx="0" presStyleCnt="3"/>
      <dgm:spPr/>
    </dgm:pt>
    <dgm:pt modelId="{CC3802DA-4CE3-46BF-A2F0-9D2118A47B15}" type="pres">
      <dgm:prSet presAssocID="{DD356719-62DA-4E8B-9A2A-6563B9D0A279}" presName="hierRoot2" presStyleCnt="0">
        <dgm:presLayoutVars>
          <dgm:hierBranch val="init"/>
        </dgm:presLayoutVars>
      </dgm:prSet>
      <dgm:spPr/>
    </dgm:pt>
    <dgm:pt modelId="{342D0B27-3A56-458E-AD63-DC14A74F3F8A}" type="pres">
      <dgm:prSet presAssocID="{DD356719-62DA-4E8B-9A2A-6563B9D0A279}" presName="rootComposite" presStyleCnt="0"/>
      <dgm:spPr/>
    </dgm:pt>
    <dgm:pt modelId="{42209D39-F51D-4F24-B179-7EA984908A3A}" type="pres">
      <dgm:prSet presAssocID="{DD356719-62DA-4E8B-9A2A-6563B9D0A279}" presName="rootText" presStyleLbl="node2" presStyleIdx="0" presStyleCnt="3">
        <dgm:presLayoutVars>
          <dgm:chPref val="3"/>
        </dgm:presLayoutVars>
      </dgm:prSet>
      <dgm:spPr/>
    </dgm:pt>
    <dgm:pt modelId="{F6B3EEC7-BB95-4616-A43B-5B8C8AD030DD}" type="pres">
      <dgm:prSet presAssocID="{DD356719-62DA-4E8B-9A2A-6563B9D0A279}" presName="rootConnector" presStyleLbl="node2" presStyleIdx="0" presStyleCnt="3"/>
      <dgm:spPr/>
    </dgm:pt>
    <dgm:pt modelId="{958E390F-659E-4A81-AE80-467A28ED6560}" type="pres">
      <dgm:prSet presAssocID="{DD356719-62DA-4E8B-9A2A-6563B9D0A279}" presName="hierChild4" presStyleCnt="0"/>
      <dgm:spPr/>
    </dgm:pt>
    <dgm:pt modelId="{87124D03-CBC0-4EF9-9E88-5DEC1A558AF0}" type="pres">
      <dgm:prSet presAssocID="{DD356719-62DA-4E8B-9A2A-6563B9D0A279}" presName="hierChild5" presStyleCnt="0"/>
      <dgm:spPr/>
    </dgm:pt>
    <dgm:pt modelId="{BA76D090-AE7C-461B-9AC5-0712FEA1CB1D}" type="pres">
      <dgm:prSet presAssocID="{10528F08-0C27-4EFB-8BE7-ADF0940C2C56}" presName="Name37" presStyleLbl="parChTrans1D2" presStyleIdx="1" presStyleCnt="3"/>
      <dgm:spPr/>
    </dgm:pt>
    <dgm:pt modelId="{5B9508BD-EA3D-4AE5-A7B4-DC7EAE72A96C}" type="pres">
      <dgm:prSet presAssocID="{D9F8A945-2F23-4105-840D-A2EFBE0EDAE5}" presName="hierRoot2" presStyleCnt="0">
        <dgm:presLayoutVars>
          <dgm:hierBranch val="init"/>
        </dgm:presLayoutVars>
      </dgm:prSet>
      <dgm:spPr/>
    </dgm:pt>
    <dgm:pt modelId="{92E66908-5799-4734-B2D2-D47C0D82BE42}" type="pres">
      <dgm:prSet presAssocID="{D9F8A945-2F23-4105-840D-A2EFBE0EDAE5}" presName="rootComposite" presStyleCnt="0"/>
      <dgm:spPr/>
    </dgm:pt>
    <dgm:pt modelId="{217D4EE7-D18E-48C2-99A2-06BA998789A1}" type="pres">
      <dgm:prSet presAssocID="{D9F8A945-2F23-4105-840D-A2EFBE0EDAE5}" presName="rootText" presStyleLbl="node2" presStyleIdx="1" presStyleCnt="3">
        <dgm:presLayoutVars>
          <dgm:chPref val="3"/>
        </dgm:presLayoutVars>
      </dgm:prSet>
      <dgm:spPr/>
    </dgm:pt>
    <dgm:pt modelId="{C3BB8210-A744-492F-A2D6-64ADA9F86989}" type="pres">
      <dgm:prSet presAssocID="{D9F8A945-2F23-4105-840D-A2EFBE0EDAE5}" presName="rootConnector" presStyleLbl="node2" presStyleIdx="1" presStyleCnt="3"/>
      <dgm:spPr/>
    </dgm:pt>
    <dgm:pt modelId="{FA6C9927-1C35-4AD9-959A-9684043C4417}" type="pres">
      <dgm:prSet presAssocID="{D9F8A945-2F23-4105-840D-A2EFBE0EDAE5}" presName="hierChild4" presStyleCnt="0"/>
      <dgm:spPr/>
    </dgm:pt>
    <dgm:pt modelId="{169F480F-0A21-450A-922A-39484DE0E69C}" type="pres">
      <dgm:prSet presAssocID="{D9F8A945-2F23-4105-840D-A2EFBE0EDAE5}" presName="hierChild5" presStyleCnt="0"/>
      <dgm:spPr/>
    </dgm:pt>
    <dgm:pt modelId="{F0ED0E9D-C5FD-4704-AE87-8DAFC6789190}" type="pres">
      <dgm:prSet presAssocID="{35F81B8F-9327-4664-965D-253A673F97E5}" presName="Name37" presStyleLbl="parChTrans1D2" presStyleIdx="2" presStyleCnt="3"/>
      <dgm:spPr/>
    </dgm:pt>
    <dgm:pt modelId="{B941A5CC-D65F-41E9-A372-A162B6D6144F}" type="pres">
      <dgm:prSet presAssocID="{7E3A24AC-62E3-48B2-969B-27ACE5A7B7E2}" presName="hierRoot2" presStyleCnt="0">
        <dgm:presLayoutVars>
          <dgm:hierBranch val="init"/>
        </dgm:presLayoutVars>
      </dgm:prSet>
      <dgm:spPr/>
    </dgm:pt>
    <dgm:pt modelId="{C15596C9-1224-4DF6-B40A-67C1D94B41C6}" type="pres">
      <dgm:prSet presAssocID="{7E3A24AC-62E3-48B2-969B-27ACE5A7B7E2}" presName="rootComposite" presStyleCnt="0"/>
      <dgm:spPr/>
    </dgm:pt>
    <dgm:pt modelId="{6F0A0800-5879-40FE-8C80-2B6BA3C52B1F}" type="pres">
      <dgm:prSet presAssocID="{7E3A24AC-62E3-48B2-969B-27ACE5A7B7E2}" presName="rootText" presStyleLbl="node2" presStyleIdx="2" presStyleCnt="3">
        <dgm:presLayoutVars>
          <dgm:chPref val="3"/>
        </dgm:presLayoutVars>
      </dgm:prSet>
      <dgm:spPr/>
    </dgm:pt>
    <dgm:pt modelId="{28F3D4C3-167B-4AA9-A346-F49B4E4D8C02}" type="pres">
      <dgm:prSet presAssocID="{7E3A24AC-62E3-48B2-969B-27ACE5A7B7E2}" presName="rootConnector" presStyleLbl="node2" presStyleIdx="2" presStyleCnt="3"/>
      <dgm:spPr/>
    </dgm:pt>
    <dgm:pt modelId="{9BF26A82-50AB-409B-91D3-406CECC4D2EC}" type="pres">
      <dgm:prSet presAssocID="{7E3A24AC-62E3-48B2-969B-27ACE5A7B7E2}" presName="hierChild4" presStyleCnt="0"/>
      <dgm:spPr/>
    </dgm:pt>
    <dgm:pt modelId="{702A3B10-C69C-48D0-B41C-CBFD4B83E998}" type="pres">
      <dgm:prSet presAssocID="{7E3A24AC-62E3-48B2-969B-27ACE5A7B7E2}" presName="hierChild5" presStyleCnt="0"/>
      <dgm:spPr/>
    </dgm:pt>
    <dgm:pt modelId="{870C7C88-E60F-46C6-9FDF-C8B69CD36778}" type="pres">
      <dgm:prSet presAssocID="{9835295C-61A3-4E38-9F4E-9E34CF224926}" presName="hierChild3" presStyleCnt="0"/>
      <dgm:spPr/>
    </dgm:pt>
  </dgm:ptLst>
  <dgm:cxnLst>
    <dgm:cxn modelId="{AF32B830-41D1-4752-A0BE-2F722179227E}" type="presOf" srcId="{9835295C-61A3-4E38-9F4E-9E34CF224926}" destId="{B54AA36D-506D-49AF-9A89-042F2F34310C}" srcOrd="1" destOrd="0" presId="urn:microsoft.com/office/officeart/2005/8/layout/orgChart1"/>
    <dgm:cxn modelId="{25AF2063-55A1-4839-9034-A4013AB0120B}" type="presOf" srcId="{35F81B8F-9327-4664-965D-253A673F97E5}" destId="{F0ED0E9D-C5FD-4704-AE87-8DAFC6789190}" srcOrd="0" destOrd="0" presId="urn:microsoft.com/office/officeart/2005/8/layout/orgChart1"/>
    <dgm:cxn modelId="{E5B73A4D-07AF-46C0-B07A-F81DCE84E3BB}" type="presOf" srcId="{DD356719-62DA-4E8B-9A2A-6563B9D0A279}" destId="{42209D39-F51D-4F24-B179-7EA984908A3A}" srcOrd="0" destOrd="0" presId="urn:microsoft.com/office/officeart/2005/8/layout/orgChart1"/>
    <dgm:cxn modelId="{90D7CD6D-9A46-413F-BE77-C0922143B9B8}" type="presOf" srcId="{10528F08-0C27-4EFB-8BE7-ADF0940C2C56}" destId="{BA76D090-AE7C-461B-9AC5-0712FEA1CB1D}" srcOrd="0" destOrd="0" presId="urn:microsoft.com/office/officeart/2005/8/layout/orgChart1"/>
    <dgm:cxn modelId="{BA522253-6D22-42FA-9235-498AD7132456}" type="presOf" srcId="{EC92A221-BDDA-41D9-B944-888B67544EC0}" destId="{AA01556F-AD42-41CF-B22E-70543EA59301}" srcOrd="0" destOrd="0" presId="urn:microsoft.com/office/officeart/2005/8/layout/orgChart1"/>
    <dgm:cxn modelId="{E5C9F653-D438-4AB8-83BF-E717D98EF68A}" type="presOf" srcId="{D9F8A945-2F23-4105-840D-A2EFBE0EDAE5}" destId="{C3BB8210-A744-492F-A2D6-64ADA9F86989}" srcOrd="1" destOrd="0" presId="urn:microsoft.com/office/officeart/2005/8/layout/orgChart1"/>
    <dgm:cxn modelId="{8041597A-FBCD-4DA8-8AF6-312A86AF413D}" type="presOf" srcId="{7E3A24AC-62E3-48B2-969B-27ACE5A7B7E2}" destId="{28F3D4C3-167B-4AA9-A346-F49B4E4D8C02}" srcOrd="1" destOrd="0" presId="urn:microsoft.com/office/officeart/2005/8/layout/orgChart1"/>
    <dgm:cxn modelId="{3BAF9B7A-D37B-4303-BF55-FCDE43C25854}" type="presOf" srcId="{7ADD57F1-B0E2-4309-8284-D0A0C66D3725}" destId="{3D2087B4-E984-4679-B57E-7D274D797E1C}" srcOrd="0" destOrd="0" presId="urn:microsoft.com/office/officeart/2005/8/layout/orgChart1"/>
    <dgm:cxn modelId="{ACB99CB3-7DCE-4581-B7A5-B3C52859DEEE}" type="presOf" srcId="{DD356719-62DA-4E8B-9A2A-6563B9D0A279}" destId="{F6B3EEC7-BB95-4616-A43B-5B8C8AD030DD}" srcOrd="1" destOrd="0" presId="urn:microsoft.com/office/officeart/2005/8/layout/orgChart1"/>
    <dgm:cxn modelId="{83BF8BB6-A797-4D9F-8CF3-567FC9A0D42C}" srcId="{9835295C-61A3-4E38-9F4E-9E34CF224926}" destId="{D9F8A945-2F23-4105-840D-A2EFBE0EDAE5}" srcOrd="1" destOrd="0" parTransId="{10528F08-0C27-4EFB-8BE7-ADF0940C2C56}" sibTransId="{D9EABEE4-D3B5-4A97-959C-B68CFED2369B}"/>
    <dgm:cxn modelId="{541D80B8-3BC7-43DD-AD06-D584A6DB14CC}" type="presOf" srcId="{9835295C-61A3-4E38-9F4E-9E34CF224926}" destId="{7A3C2B96-1E46-40C9-AF28-781756F74391}" srcOrd="0" destOrd="0" presId="urn:microsoft.com/office/officeart/2005/8/layout/orgChart1"/>
    <dgm:cxn modelId="{8233F7D1-0CA3-4938-BB09-69E5EE27B21A}" srcId="{EC92A221-BDDA-41D9-B944-888B67544EC0}" destId="{9835295C-61A3-4E38-9F4E-9E34CF224926}" srcOrd="0" destOrd="0" parTransId="{923B881C-5AC7-4FE7-B1A9-B87F8D3B6E6E}" sibTransId="{2C3182E0-2F1C-4D14-8503-E7D93823E1F7}"/>
    <dgm:cxn modelId="{8EB714D3-91DB-422D-9FC5-D114687EE409}" srcId="{9835295C-61A3-4E38-9F4E-9E34CF224926}" destId="{7E3A24AC-62E3-48B2-969B-27ACE5A7B7E2}" srcOrd="2" destOrd="0" parTransId="{35F81B8F-9327-4664-965D-253A673F97E5}" sibTransId="{8F2939E9-B5C9-41C8-A6DB-432AEEA50BA0}"/>
    <dgm:cxn modelId="{BB48ECDE-D32C-4B61-AF84-C87ABE68810D}" type="presOf" srcId="{7E3A24AC-62E3-48B2-969B-27ACE5A7B7E2}" destId="{6F0A0800-5879-40FE-8C80-2B6BA3C52B1F}" srcOrd="0" destOrd="0" presId="urn:microsoft.com/office/officeart/2005/8/layout/orgChart1"/>
    <dgm:cxn modelId="{EF5125E8-0C4B-4F23-8047-40B444B59FDC}" srcId="{9835295C-61A3-4E38-9F4E-9E34CF224926}" destId="{DD356719-62DA-4E8B-9A2A-6563B9D0A279}" srcOrd="0" destOrd="0" parTransId="{7ADD57F1-B0E2-4309-8284-D0A0C66D3725}" sibTransId="{2F9310F4-F4A4-4047-88B9-4484A6413936}"/>
    <dgm:cxn modelId="{61392BF9-A415-4F87-A92D-8A8D7FD34A59}" type="presOf" srcId="{D9F8A945-2F23-4105-840D-A2EFBE0EDAE5}" destId="{217D4EE7-D18E-48C2-99A2-06BA998789A1}" srcOrd="0" destOrd="0" presId="urn:microsoft.com/office/officeart/2005/8/layout/orgChart1"/>
    <dgm:cxn modelId="{64F4171A-47CF-4E73-80A1-8F94B8D87A36}" type="presParOf" srcId="{AA01556F-AD42-41CF-B22E-70543EA59301}" destId="{BD20550A-7741-408B-A1E5-40721AC97C8A}" srcOrd="0" destOrd="0" presId="urn:microsoft.com/office/officeart/2005/8/layout/orgChart1"/>
    <dgm:cxn modelId="{8A5E3D40-3DA9-4568-A179-6501B3598B8B}" type="presParOf" srcId="{BD20550A-7741-408B-A1E5-40721AC97C8A}" destId="{4BC2FB9F-6C89-42AA-AFBB-489DD867DA32}" srcOrd="0" destOrd="0" presId="urn:microsoft.com/office/officeart/2005/8/layout/orgChart1"/>
    <dgm:cxn modelId="{F81362CF-74A6-4B37-A592-7251EAA96A59}" type="presParOf" srcId="{4BC2FB9F-6C89-42AA-AFBB-489DD867DA32}" destId="{7A3C2B96-1E46-40C9-AF28-781756F74391}" srcOrd="0" destOrd="0" presId="urn:microsoft.com/office/officeart/2005/8/layout/orgChart1"/>
    <dgm:cxn modelId="{489695FA-4C6E-4AF5-ACC5-A1A5FB839AA1}" type="presParOf" srcId="{4BC2FB9F-6C89-42AA-AFBB-489DD867DA32}" destId="{B54AA36D-506D-49AF-9A89-042F2F34310C}" srcOrd="1" destOrd="0" presId="urn:microsoft.com/office/officeart/2005/8/layout/orgChart1"/>
    <dgm:cxn modelId="{2C7AE18A-8591-4C70-A9EB-7FE23154239D}" type="presParOf" srcId="{BD20550A-7741-408B-A1E5-40721AC97C8A}" destId="{618A0350-A0B5-44AC-A65A-EA511DD4C909}" srcOrd="1" destOrd="0" presId="urn:microsoft.com/office/officeart/2005/8/layout/orgChart1"/>
    <dgm:cxn modelId="{40C8DE6D-C3E9-4D17-902F-25B2DA4A01E8}" type="presParOf" srcId="{618A0350-A0B5-44AC-A65A-EA511DD4C909}" destId="{3D2087B4-E984-4679-B57E-7D274D797E1C}" srcOrd="0" destOrd="0" presId="urn:microsoft.com/office/officeart/2005/8/layout/orgChart1"/>
    <dgm:cxn modelId="{D3CD3D5D-D0D3-414E-984B-E80994369390}" type="presParOf" srcId="{618A0350-A0B5-44AC-A65A-EA511DD4C909}" destId="{CC3802DA-4CE3-46BF-A2F0-9D2118A47B15}" srcOrd="1" destOrd="0" presId="urn:microsoft.com/office/officeart/2005/8/layout/orgChart1"/>
    <dgm:cxn modelId="{CF76E472-F064-47D4-B83D-6FC39D6F0F93}" type="presParOf" srcId="{CC3802DA-4CE3-46BF-A2F0-9D2118A47B15}" destId="{342D0B27-3A56-458E-AD63-DC14A74F3F8A}" srcOrd="0" destOrd="0" presId="urn:microsoft.com/office/officeart/2005/8/layout/orgChart1"/>
    <dgm:cxn modelId="{72D4A42A-7B27-4458-B1A9-2976B998509A}" type="presParOf" srcId="{342D0B27-3A56-458E-AD63-DC14A74F3F8A}" destId="{42209D39-F51D-4F24-B179-7EA984908A3A}" srcOrd="0" destOrd="0" presId="urn:microsoft.com/office/officeart/2005/8/layout/orgChart1"/>
    <dgm:cxn modelId="{416EDC5F-4A62-4E66-BAC2-E95EB94503DB}" type="presParOf" srcId="{342D0B27-3A56-458E-AD63-DC14A74F3F8A}" destId="{F6B3EEC7-BB95-4616-A43B-5B8C8AD030DD}" srcOrd="1" destOrd="0" presId="urn:microsoft.com/office/officeart/2005/8/layout/orgChart1"/>
    <dgm:cxn modelId="{9F933CDF-C9B3-4546-9E7D-D4F7799CE0C9}" type="presParOf" srcId="{CC3802DA-4CE3-46BF-A2F0-9D2118A47B15}" destId="{958E390F-659E-4A81-AE80-467A28ED6560}" srcOrd="1" destOrd="0" presId="urn:microsoft.com/office/officeart/2005/8/layout/orgChart1"/>
    <dgm:cxn modelId="{8C847988-9A10-495E-BE88-3F15B4785FA0}" type="presParOf" srcId="{CC3802DA-4CE3-46BF-A2F0-9D2118A47B15}" destId="{87124D03-CBC0-4EF9-9E88-5DEC1A558AF0}" srcOrd="2" destOrd="0" presId="urn:microsoft.com/office/officeart/2005/8/layout/orgChart1"/>
    <dgm:cxn modelId="{B54AB915-4957-471C-B57C-35843356F497}" type="presParOf" srcId="{618A0350-A0B5-44AC-A65A-EA511DD4C909}" destId="{BA76D090-AE7C-461B-9AC5-0712FEA1CB1D}" srcOrd="2" destOrd="0" presId="urn:microsoft.com/office/officeart/2005/8/layout/orgChart1"/>
    <dgm:cxn modelId="{E1726E58-F085-4B00-AD10-2529E7A45BA0}" type="presParOf" srcId="{618A0350-A0B5-44AC-A65A-EA511DD4C909}" destId="{5B9508BD-EA3D-4AE5-A7B4-DC7EAE72A96C}" srcOrd="3" destOrd="0" presId="urn:microsoft.com/office/officeart/2005/8/layout/orgChart1"/>
    <dgm:cxn modelId="{4E959172-5662-4635-88D4-70952152B37D}" type="presParOf" srcId="{5B9508BD-EA3D-4AE5-A7B4-DC7EAE72A96C}" destId="{92E66908-5799-4734-B2D2-D47C0D82BE42}" srcOrd="0" destOrd="0" presId="urn:microsoft.com/office/officeart/2005/8/layout/orgChart1"/>
    <dgm:cxn modelId="{516ED3E2-4FAD-4BD9-92A7-80FF102469F3}" type="presParOf" srcId="{92E66908-5799-4734-B2D2-D47C0D82BE42}" destId="{217D4EE7-D18E-48C2-99A2-06BA998789A1}" srcOrd="0" destOrd="0" presId="urn:microsoft.com/office/officeart/2005/8/layout/orgChart1"/>
    <dgm:cxn modelId="{47DA59E7-F45D-4D1A-AA5F-F020C7A0DC84}" type="presParOf" srcId="{92E66908-5799-4734-B2D2-D47C0D82BE42}" destId="{C3BB8210-A744-492F-A2D6-64ADA9F86989}" srcOrd="1" destOrd="0" presId="urn:microsoft.com/office/officeart/2005/8/layout/orgChart1"/>
    <dgm:cxn modelId="{C75E0DF0-FFCD-4309-8F90-994B5A93AA0D}" type="presParOf" srcId="{5B9508BD-EA3D-4AE5-A7B4-DC7EAE72A96C}" destId="{FA6C9927-1C35-4AD9-959A-9684043C4417}" srcOrd="1" destOrd="0" presId="urn:microsoft.com/office/officeart/2005/8/layout/orgChart1"/>
    <dgm:cxn modelId="{0DF5FE74-E037-46B6-925A-87E9D2F80107}" type="presParOf" srcId="{5B9508BD-EA3D-4AE5-A7B4-DC7EAE72A96C}" destId="{169F480F-0A21-450A-922A-39484DE0E69C}" srcOrd="2" destOrd="0" presId="urn:microsoft.com/office/officeart/2005/8/layout/orgChart1"/>
    <dgm:cxn modelId="{9A8064CD-FC72-4D70-AEE0-C7BE1AB32D1C}" type="presParOf" srcId="{618A0350-A0B5-44AC-A65A-EA511DD4C909}" destId="{F0ED0E9D-C5FD-4704-AE87-8DAFC6789190}" srcOrd="4" destOrd="0" presId="urn:microsoft.com/office/officeart/2005/8/layout/orgChart1"/>
    <dgm:cxn modelId="{4C2B77F8-8F80-447F-87E1-11FB7DE4497E}" type="presParOf" srcId="{618A0350-A0B5-44AC-A65A-EA511DD4C909}" destId="{B941A5CC-D65F-41E9-A372-A162B6D6144F}" srcOrd="5" destOrd="0" presId="urn:microsoft.com/office/officeart/2005/8/layout/orgChart1"/>
    <dgm:cxn modelId="{5F5F4EF8-AEE3-40B1-9A94-800211256619}" type="presParOf" srcId="{B941A5CC-D65F-41E9-A372-A162B6D6144F}" destId="{C15596C9-1224-4DF6-B40A-67C1D94B41C6}" srcOrd="0" destOrd="0" presId="urn:microsoft.com/office/officeart/2005/8/layout/orgChart1"/>
    <dgm:cxn modelId="{4A2B7E75-4337-4849-B4D5-D0EA2ACBFE29}" type="presParOf" srcId="{C15596C9-1224-4DF6-B40A-67C1D94B41C6}" destId="{6F0A0800-5879-40FE-8C80-2B6BA3C52B1F}" srcOrd="0" destOrd="0" presId="urn:microsoft.com/office/officeart/2005/8/layout/orgChart1"/>
    <dgm:cxn modelId="{601C4AB8-9E88-4D0A-BEFE-1DD765E9055C}" type="presParOf" srcId="{C15596C9-1224-4DF6-B40A-67C1D94B41C6}" destId="{28F3D4C3-167B-4AA9-A346-F49B4E4D8C02}" srcOrd="1" destOrd="0" presId="urn:microsoft.com/office/officeart/2005/8/layout/orgChart1"/>
    <dgm:cxn modelId="{0DA6C327-B6FF-4CDF-8EB1-17E396DB4F6A}" type="presParOf" srcId="{B941A5CC-D65F-41E9-A372-A162B6D6144F}" destId="{9BF26A82-50AB-409B-91D3-406CECC4D2EC}" srcOrd="1" destOrd="0" presId="urn:microsoft.com/office/officeart/2005/8/layout/orgChart1"/>
    <dgm:cxn modelId="{7B9A414E-77A8-47E4-B19C-0042E49A4128}" type="presParOf" srcId="{B941A5CC-D65F-41E9-A372-A162B6D6144F}" destId="{702A3B10-C69C-48D0-B41C-CBFD4B83E998}" srcOrd="2" destOrd="0" presId="urn:microsoft.com/office/officeart/2005/8/layout/orgChart1"/>
    <dgm:cxn modelId="{D746B0E8-7398-415A-A51F-07FEA1EA2816}" type="presParOf" srcId="{BD20550A-7741-408B-A1E5-40721AC97C8A}" destId="{870C7C88-E60F-46C6-9FDF-C8B69CD367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159456-6181-489E-AC09-E136FF2E8826}" type="doc">
      <dgm:prSet loTypeId="urn:microsoft.com/office/officeart/2005/8/layout/h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25653-89AF-4C79-A8C4-BDC2E6EA342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Control</a:t>
          </a:r>
        </a:p>
      </dgm:t>
    </dgm:pt>
    <dgm:pt modelId="{E8EEB258-658E-4256-89FD-CB99FC800C53}" type="parTrans" cxnId="{A2E70C3B-8E30-4054-B3A4-82311B7448BD}">
      <dgm:prSet/>
      <dgm:spPr/>
      <dgm:t>
        <a:bodyPr/>
        <a:lstStyle/>
        <a:p>
          <a:endParaRPr lang="en-US"/>
        </a:p>
      </dgm:t>
    </dgm:pt>
    <dgm:pt modelId="{35B04BD3-7EB8-494F-870A-8F1DD59E3FA2}" type="sibTrans" cxnId="{A2E70C3B-8E30-4054-B3A4-82311B7448BD}">
      <dgm:prSet/>
      <dgm:spPr>
        <a:solidFill>
          <a:schemeClr val="accent5"/>
        </a:solidFill>
      </dgm:spPr>
      <dgm:t>
        <a:bodyPr/>
        <a:lstStyle/>
        <a:p>
          <a:endParaRPr lang="en-US">
            <a:ln>
              <a:solidFill>
                <a:srgbClr val="C6CA2A"/>
              </a:solidFill>
            </a:ln>
          </a:endParaRPr>
        </a:p>
      </dgm:t>
    </dgm:pt>
    <dgm:pt modelId="{424A7926-41FB-4FD2-9DE8-7AFA9161AD3E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Ownership</a:t>
          </a:r>
        </a:p>
      </dgm:t>
    </dgm:pt>
    <dgm:pt modelId="{60E7085A-F18E-4BCB-87D7-0DD7B1E7CFCD}" type="parTrans" cxnId="{B16A42BF-17C5-45F1-AF23-9795AAA996BB}">
      <dgm:prSet/>
      <dgm:spPr/>
      <dgm:t>
        <a:bodyPr/>
        <a:lstStyle/>
        <a:p>
          <a:endParaRPr lang="en-US"/>
        </a:p>
      </dgm:t>
    </dgm:pt>
    <dgm:pt modelId="{32FEA14D-A61D-4D57-BC03-86EB1926B27E}" type="sibTrans" cxnId="{B16A42BF-17C5-45F1-AF23-9795AAA996BB}">
      <dgm:prSet/>
      <dgm:spPr/>
      <dgm:t>
        <a:bodyPr/>
        <a:lstStyle/>
        <a:p>
          <a:endParaRPr lang="en-US"/>
        </a:p>
      </dgm:t>
    </dgm:pt>
    <dgm:pt modelId="{43C05292-029A-4478-B021-95786E676827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Partners</a:t>
          </a:r>
        </a:p>
      </dgm:t>
    </dgm:pt>
    <dgm:pt modelId="{3254C9DF-1CA7-42FD-A9D8-2B3FF0ADDD85}" type="parTrans" cxnId="{E0D7E183-316C-447A-A51B-9F9A86CA783E}">
      <dgm:prSet/>
      <dgm:spPr/>
      <dgm:t>
        <a:bodyPr/>
        <a:lstStyle/>
        <a:p>
          <a:endParaRPr lang="en-US"/>
        </a:p>
      </dgm:t>
    </dgm:pt>
    <dgm:pt modelId="{78E39DD6-76AD-4903-975E-3A8D88607A5B}" type="sibTrans" cxnId="{E0D7E183-316C-447A-A51B-9F9A86CA783E}">
      <dgm:prSet/>
      <dgm:spPr/>
      <dgm:t>
        <a:bodyPr/>
        <a:lstStyle/>
        <a:p>
          <a:endParaRPr lang="en-US"/>
        </a:p>
      </dgm:t>
    </dgm:pt>
    <dgm:pt modelId="{22ED8249-F351-4299-A715-8CF5CDD94AF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Operational Improvement</a:t>
          </a:r>
        </a:p>
      </dgm:t>
    </dgm:pt>
    <dgm:pt modelId="{15BF5D81-0B88-43AD-9307-87D1EAD08CC3}" type="parTrans" cxnId="{E9663FA6-CAC6-44F7-9F7E-8094509E960C}">
      <dgm:prSet/>
      <dgm:spPr/>
      <dgm:t>
        <a:bodyPr/>
        <a:lstStyle/>
        <a:p>
          <a:endParaRPr lang="en-US"/>
        </a:p>
      </dgm:t>
    </dgm:pt>
    <dgm:pt modelId="{6D24E56B-B807-422D-97CA-F71D4919BD65}" type="sibTrans" cxnId="{E9663FA6-CAC6-44F7-9F7E-8094509E960C}">
      <dgm:prSet/>
      <dgm:spPr>
        <a:solidFill>
          <a:schemeClr val="accent5"/>
        </a:solidFill>
      </dgm:spPr>
      <dgm:t>
        <a:bodyPr/>
        <a:lstStyle/>
        <a:p>
          <a:endParaRPr lang="en-US">
            <a:ln>
              <a:solidFill>
                <a:srgbClr val="C6CA2A"/>
              </a:solidFill>
            </a:ln>
          </a:endParaRPr>
        </a:p>
      </dgm:t>
    </dgm:pt>
    <dgm:pt modelId="{A43BD3C6-5B26-4AD6-8D0E-FDB1BB784E35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Best Practices</a:t>
          </a:r>
        </a:p>
      </dgm:t>
    </dgm:pt>
    <dgm:pt modelId="{E9742DFD-B679-4D82-828D-4A75576B8B12}" type="parTrans" cxnId="{225BBC56-29DE-4DAC-A753-1EF8DAE38ACC}">
      <dgm:prSet/>
      <dgm:spPr/>
      <dgm:t>
        <a:bodyPr/>
        <a:lstStyle/>
        <a:p>
          <a:endParaRPr lang="en-US"/>
        </a:p>
      </dgm:t>
    </dgm:pt>
    <dgm:pt modelId="{37A30A98-6726-4A91-8C2E-912CD7D51125}" type="sibTrans" cxnId="{225BBC56-29DE-4DAC-A753-1EF8DAE38ACC}">
      <dgm:prSet/>
      <dgm:spPr/>
      <dgm:t>
        <a:bodyPr/>
        <a:lstStyle/>
        <a:p>
          <a:endParaRPr lang="en-US"/>
        </a:p>
      </dgm:t>
    </dgm:pt>
    <dgm:pt modelId="{C9EF60DE-964C-4526-BB7C-E3A4A891C855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Relationships with Quality Business Owners</a:t>
          </a:r>
        </a:p>
      </dgm:t>
    </dgm:pt>
    <dgm:pt modelId="{B891F81F-3F07-4662-824C-633247DF4BA7}" type="parTrans" cxnId="{9D2FB306-B988-4F4C-9757-61F80FBDDC5C}">
      <dgm:prSet/>
      <dgm:spPr/>
      <dgm:t>
        <a:bodyPr/>
        <a:lstStyle/>
        <a:p>
          <a:endParaRPr lang="en-US"/>
        </a:p>
      </dgm:t>
    </dgm:pt>
    <dgm:pt modelId="{945485E0-64AE-4ADC-9F2E-50F8D600C113}" type="sibTrans" cxnId="{9D2FB306-B988-4F4C-9757-61F80FBDDC5C}">
      <dgm:prSet/>
      <dgm:spPr/>
      <dgm:t>
        <a:bodyPr/>
        <a:lstStyle/>
        <a:p>
          <a:endParaRPr lang="en-US"/>
        </a:p>
      </dgm:t>
    </dgm:pt>
    <dgm:pt modelId="{3D2A7ABE-2865-48CB-9A23-C076263319D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Returns</a:t>
          </a:r>
        </a:p>
      </dgm:t>
    </dgm:pt>
    <dgm:pt modelId="{D85C5384-E691-44E5-B9D1-7007C63B6A25}" type="parTrans" cxnId="{70BC4E33-5B11-4875-981E-64E47CDCBC82}">
      <dgm:prSet/>
      <dgm:spPr/>
      <dgm:t>
        <a:bodyPr/>
        <a:lstStyle/>
        <a:p>
          <a:endParaRPr lang="en-US"/>
        </a:p>
      </dgm:t>
    </dgm:pt>
    <dgm:pt modelId="{A5106D2F-1B02-4D86-B6E9-9C3DF8416C6D}" type="sibTrans" cxnId="{70BC4E33-5B11-4875-981E-64E47CDCBC82}">
      <dgm:prSet/>
      <dgm:spPr/>
      <dgm:t>
        <a:bodyPr/>
        <a:lstStyle/>
        <a:p>
          <a:endParaRPr lang="en-US"/>
        </a:p>
      </dgm:t>
    </dgm:pt>
    <dgm:pt modelId="{A06F4EF1-AE6E-4622-B77D-BA7B7A515F9A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Underwriting Profit</a:t>
          </a:r>
        </a:p>
      </dgm:t>
    </dgm:pt>
    <dgm:pt modelId="{5B1AF1EC-1803-4A6E-94EA-FDBC851AEB6F}" type="parTrans" cxnId="{8033E1F3-7D83-40CE-9E9C-2ABB9BBC36A9}">
      <dgm:prSet/>
      <dgm:spPr/>
      <dgm:t>
        <a:bodyPr/>
        <a:lstStyle/>
        <a:p>
          <a:endParaRPr lang="en-US"/>
        </a:p>
      </dgm:t>
    </dgm:pt>
    <dgm:pt modelId="{AAC34991-1A1C-40E8-A269-41A5986EB523}" type="sibTrans" cxnId="{8033E1F3-7D83-40CE-9E9C-2ABB9BBC36A9}">
      <dgm:prSet/>
      <dgm:spPr/>
      <dgm:t>
        <a:bodyPr/>
        <a:lstStyle/>
        <a:p>
          <a:endParaRPr lang="en-US"/>
        </a:p>
      </dgm:t>
    </dgm:pt>
    <dgm:pt modelId="{279C69E7-91B7-4FE5-B542-C3691AC8E03C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Investment Income</a:t>
          </a:r>
        </a:p>
      </dgm:t>
    </dgm:pt>
    <dgm:pt modelId="{6DCA0D01-DF5F-4028-9800-AC177D0AC9E0}" type="parTrans" cxnId="{ECD46401-6DDB-4813-8B32-A3158263A88C}">
      <dgm:prSet/>
      <dgm:spPr/>
      <dgm:t>
        <a:bodyPr/>
        <a:lstStyle/>
        <a:p>
          <a:endParaRPr lang="en-US"/>
        </a:p>
      </dgm:t>
    </dgm:pt>
    <dgm:pt modelId="{5ED9F547-FCB2-4EAC-A4FA-6B6D0CC99051}" type="sibTrans" cxnId="{ECD46401-6DDB-4813-8B32-A3158263A88C}">
      <dgm:prSet/>
      <dgm:spPr/>
      <dgm:t>
        <a:bodyPr/>
        <a:lstStyle/>
        <a:p>
          <a:endParaRPr lang="en-US"/>
        </a:p>
      </dgm:t>
    </dgm:pt>
    <dgm:pt modelId="{D7C71BF7-EFFC-464C-BA14-4734BAF94620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Claims Process</a:t>
          </a:r>
        </a:p>
      </dgm:t>
    </dgm:pt>
    <dgm:pt modelId="{637449BF-6AD8-4C1B-B667-4417CCE34416}" type="parTrans" cxnId="{1AEB5F53-07C4-4BB7-9DF9-00AA310210A2}">
      <dgm:prSet/>
      <dgm:spPr/>
      <dgm:t>
        <a:bodyPr/>
        <a:lstStyle/>
        <a:p>
          <a:endParaRPr lang="en-US"/>
        </a:p>
      </dgm:t>
    </dgm:pt>
    <dgm:pt modelId="{1347A966-FC60-4DEA-AEDC-68F1147F315B}" type="sibTrans" cxnId="{1AEB5F53-07C4-4BB7-9DF9-00AA310210A2}">
      <dgm:prSet/>
      <dgm:spPr/>
      <dgm:t>
        <a:bodyPr/>
        <a:lstStyle/>
        <a:p>
          <a:endParaRPr lang="en-US"/>
        </a:p>
      </dgm:t>
    </dgm:pt>
    <dgm:pt modelId="{0B727E41-0375-4D9F-A833-F1020BB1F4A4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Loss Experience/</a:t>
          </a:r>
          <a:br>
            <a:rPr lang="en-US" sz="1500" dirty="0">
              <a:latin typeface="Century Gothic" panose="020B0502020202020204" pitchFamily="34" charset="0"/>
            </a:rPr>
          </a:br>
          <a:r>
            <a:rPr lang="en-US" sz="1500" dirty="0">
              <a:latin typeface="Century Gothic" panose="020B0502020202020204" pitchFamily="34" charset="0"/>
            </a:rPr>
            <a:t>Funding</a:t>
          </a:r>
        </a:p>
      </dgm:t>
    </dgm:pt>
    <dgm:pt modelId="{838242BA-EA2B-434F-9FF4-9CFE4D7F860D}" type="parTrans" cxnId="{F7B861F6-AA9B-47DD-AD89-9B519681221A}">
      <dgm:prSet/>
      <dgm:spPr/>
      <dgm:t>
        <a:bodyPr/>
        <a:lstStyle/>
        <a:p>
          <a:endParaRPr lang="en-US"/>
        </a:p>
      </dgm:t>
    </dgm:pt>
    <dgm:pt modelId="{51E31273-1E9C-443A-9BF6-9ABF67358F66}" type="sibTrans" cxnId="{F7B861F6-AA9B-47DD-AD89-9B519681221A}">
      <dgm:prSet/>
      <dgm:spPr/>
      <dgm:t>
        <a:bodyPr/>
        <a:lstStyle/>
        <a:p>
          <a:endParaRPr lang="en-US"/>
        </a:p>
      </dgm:t>
    </dgm:pt>
    <dgm:pt modelId="{1C8C631C-55E6-4FAF-BD20-D581997A40F3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Accountability</a:t>
          </a:r>
        </a:p>
      </dgm:t>
    </dgm:pt>
    <dgm:pt modelId="{8966D90F-E504-48BA-97BE-65E2679850F6}" type="parTrans" cxnId="{47E9EE1C-17F4-40AE-ABB1-4D3155BD87DC}">
      <dgm:prSet/>
      <dgm:spPr/>
      <dgm:t>
        <a:bodyPr/>
        <a:lstStyle/>
        <a:p>
          <a:endParaRPr lang="en-US"/>
        </a:p>
      </dgm:t>
    </dgm:pt>
    <dgm:pt modelId="{FF845AA5-99AD-421E-A2E2-D93F19084A7B}" type="sibTrans" cxnId="{47E9EE1C-17F4-40AE-ABB1-4D3155BD87DC}">
      <dgm:prSet/>
      <dgm:spPr/>
      <dgm:t>
        <a:bodyPr/>
        <a:lstStyle/>
        <a:p>
          <a:endParaRPr lang="en-US"/>
        </a:p>
      </dgm:t>
    </dgm:pt>
    <dgm:pt modelId="{6440428C-3EF8-43C0-9DC0-E814DB28E235}" type="pres">
      <dgm:prSet presAssocID="{76159456-6181-489E-AC09-E136FF2E8826}" presName="Name0" presStyleCnt="0">
        <dgm:presLayoutVars>
          <dgm:dir/>
          <dgm:animLvl val="lvl"/>
          <dgm:resizeHandles val="exact"/>
        </dgm:presLayoutVars>
      </dgm:prSet>
      <dgm:spPr/>
    </dgm:pt>
    <dgm:pt modelId="{A3D031AF-4F7A-48C1-8BA5-1B4DC9ACE6D3}" type="pres">
      <dgm:prSet presAssocID="{76159456-6181-489E-AC09-E136FF2E8826}" presName="tSp" presStyleCnt="0"/>
      <dgm:spPr/>
    </dgm:pt>
    <dgm:pt modelId="{0FF19844-1137-4C54-9B7E-D9CAA256A30D}" type="pres">
      <dgm:prSet presAssocID="{76159456-6181-489E-AC09-E136FF2E8826}" presName="bSp" presStyleCnt="0"/>
      <dgm:spPr/>
    </dgm:pt>
    <dgm:pt modelId="{78A29CFD-BA4D-4A9D-9DE1-8BD731F152CA}" type="pres">
      <dgm:prSet presAssocID="{76159456-6181-489E-AC09-E136FF2E8826}" presName="process" presStyleCnt="0"/>
      <dgm:spPr/>
    </dgm:pt>
    <dgm:pt modelId="{1ABB07F4-C170-4C00-B814-987C2B7A694D}" type="pres">
      <dgm:prSet presAssocID="{9DC25653-89AF-4C79-A8C4-BDC2E6EA342B}" presName="composite1" presStyleCnt="0"/>
      <dgm:spPr/>
    </dgm:pt>
    <dgm:pt modelId="{1B4FB73F-653F-478D-AA4D-A26F181A2DE1}" type="pres">
      <dgm:prSet presAssocID="{9DC25653-89AF-4C79-A8C4-BDC2E6EA342B}" presName="dummyNode1" presStyleLbl="node1" presStyleIdx="0" presStyleCnt="3"/>
      <dgm:spPr/>
    </dgm:pt>
    <dgm:pt modelId="{D80908AC-B4F9-4B90-973E-FC1ABCC788A6}" type="pres">
      <dgm:prSet presAssocID="{9DC25653-89AF-4C79-A8C4-BDC2E6EA342B}" presName="childNode1" presStyleLbl="bgAcc1" presStyleIdx="0" presStyleCnt="3">
        <dgm:presLayoutVars>
          <dgm:bulletEnabled val="1"/>
        </dgm:presLayoutVars>
      </dgm:prSet>
      <dgm:spPr/>
    </dgm:pt>
    <dgm:pt modelId="{4A072FA0-62BA-44C7-A442-62D70FF4A398}" type="pres">
      <dgm:prSet presAssocID="{9DC25653-89AF-4C79-A8C4-BDC2E6EA342B}" presName="childNode1tx" presStyleLbl="bgAcc1" presStyleIdx="0" presStyleCnt="3">
        <dgm:presLayoutVars>
          <dgm:bulletEnabled val="1"/>
        </dgm:presLayoutVars>
      </dgm:prSet>
      <dgm:spPr/>
    </dgm:pt>
    <dgm:pt modelId="{9E8CE0A9-3E09-4898-9250-854838671460}" type="pres">
      <dgm:prSet presAssocID="{9DC25653-89AF-4C79-A8C4-BDC2E6EA342B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3204340-F463-40E8-8BA5-4240E5AA62F2}" type="pres">
      <dgm:prSet presAssocID="{9DC25653-89AF-4C79-A8C4-BDC2E6EA342B}" presName="connSite1" presStyleCnt="0"/>
      <dgm:spPr/>
    </dgm:pt>
    <dgm:pt modelId="{464887F7-9BCA-4A59-9614-6128E2FA8033}" type="pres">
      <dgm:prSet presAssocID="{35B04BD3-7EB8-494F-870A-8F1DD59E3FA2}" presName="Name9" presStyleLbl="sibTrans2D1" presStyleIdx="0" presStyleCnt="2"/>
      <dgm:spPr/>
    </dgm:pt>
    <dgm:pt modelId="{C79097A0-1EF3-4013-ACD9-CD6B8EA84FD4}" type="pres">
      <dgm:prSet presAssocID="{22ED8249-F351-4299-A715-8CF5CDD94AF0}" presName="composite2" presStyleCnt="0"/>
      <dgm:spPr/>
    </dgm:pt>
    <dgm:pt modelId="{9EE4FC89-204F-4C4E-9D31-377B8C97FCF5}" type="pres">
      <dgm:prSet presAssocID="{22ED8249-F351-4299-A715-8CF5CDD94AF0}" presName="dummyNode2" presStyleLbl="node1" presStyleIdx="0" presStyleCnt="3"/>
      <dgm:spPr/>
    </dgm:pt>
    <dgm:pt modelId="{14540608-6099-43B5-9540-7E1BA08B91E7}" type="pres">
      <dgm:prSet presAssocID="{22ED8249-F351-4299-A715-8CF5CDD94AF0}" presName="childNode2" presStyleLbl="bgAcc1" presStyleIdx="1" presStyleCnt="3">
        <dgm:presLayoutVars>
          <dgm:bulletEnabled val="1"/>
        </dgm:presLayoutVars>
      </dgm:prSet>
      <dgm:spPr/>
    </dgm:pt>
    <dgm:pt modelId="{333ABF4C-F605-477C-A472-4487955E28D6}" type="pres">
      <dgm:prSet presAssocID="{22ED8249-F351-4299-A715-8CF5CDD94AF0}" presName="childNode2tx" presStyleLbl="bgAcc1" presStyleIdx="1" presStyleCnt="3">
        <dgm:presLayoutVars>
          <dgm:bulletEnabled val="1"/>
        </dgm:presLayoutVars>
      </dgm:prSet>
      <dgm:spPr/>
    </dgm:pt>
    <dgm:pt modelId="{C135C2DF-58B6-4216-9907-10F8BC5E8C15}" type="pres">
      <dgm:prSet presAssocID="{22ED8249-F351-4299-A715-8CF5CDD94AF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D895387-F352-4914-A1C8-2BFEC06CFAAC}" type="pres">
      <dgm:prSet presAssocID="{22ED8249-F351-4299-A715-8CF5CDD94AF0}" presName="connSite2" presStyleCnt="0"/>
      <dgm:spPr/>
    </dgm:pt>
    <dgm:pt modelId="{4186A37E-A25C-45B3-A38F-E560348CF440}" type="pres">
      <dgm:prSet presAssocID="{6D24E56B-B807-422D-97CA-F71D4919BD65}" presName="Name18" presStyleLbl="sibTrans2D1" presStyleIdx="1" presStyleCnt="2"/>
      <dgm:spPr/>
    </dgm:pt>
    <dgm:pt modelId="{6ACCDFF8-6790-44F9-B40A-DFA61E383EFC}" type="pres">
      <dgm:prSet presAssocID="{3D2A7ABE-2865-48CB-9A23-C076263319DD}" presName="composite1" presStyleCnt="0"/>
      <dgm:spPr/>
    </dgm:pt>
    <dgm:pt modelId="{6475130A-B1B0-42C1-B5B5-C13BA0B62327}" type="pres">
      <dgm:prSet presAssocID="{3D2A7ABE-2865-48CB-9A23-C076263319DD}" presName="dummyNode1" presStyleLbl="node1" presStyleIdx="1" presStyleCnt="3"/>
      <dgm:spPr/>
    </dgm:pt>
    <dgm:pt modelId="{985A4AF8-6405-40F3-8F54-EAE27253BBD0}" type="pres">
      <dgm:prSet presAssocID="{3D2A7ABE-2865-48CB-9A23-C076263319DD}" presName="childNode1" presStyleLbl="bgAcc1" presStyleIdx="2" presStyleCnt="3">
        <dgm:presLayoutVars>
          <dgm:bulletEnabled val="1"/>
        </dgm:presLayoutVars>
      </dgm:prSet>
      <dgm:spPr/>
    </dgm:pt>
    <dgm:pt modelId="{017F6912-F509-49F3-B526-843C711BB210}" type="pres">
      <dgm:prSet presAssocID="{3D2A7ABE-2865-48CB-9A23-C076263319DD}" presName="childNode1tx" presStyleLbl="bgAcc1" presStyleIdx="2" presStyleCnt="3">
        <dgm:presLayoutVars>
          <dgm:bulletEnabled val="1"/>
        </dgm:presLayoutVars>
      </dgm:prSet>
      <dgm:spPr/>
    </dgm:pt>
    <dgm:pt modelId="{F95B479D-2E27-4606-B1EF-6C9F30C49E62}" type="pres">
      <dgm:prSet presAssocID="{3D2A7ABE-2865-48CB-9A23-C076263319DD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F373023C-0C89-4405-937C-E30746216B13}" type="pres">
      <dgm:prSet presAssocID="{3D2A7ABE-2865-48CB-9A23-C076263319DD}" presName="connSite1" presStyleCnt="0"/>
      <dgm:spPr/>
    </dgm:pt>
  </dgm:ptLst>
  <dgm:cxnLst>
    <dgm:cxn modelId="{ECD46401-6DDB-4813-8B32-A3158263A88C}" srcId="{3D2A7ABE-2865-48CB-9A23-C076263319DD}" destId="{279C69E7-91B7-4FE5-B542-C3691AC8E03C}" srcOrd="1" destOrd="0" parTransId="{6DCA0D01-DF5F-4028-9800-AC177D0AC9E0}" sibTransId="{5ED9F547-FCB2-4EAC-A4FA-6B6D0CC99051}"/>
    <dgm:cxn modelId="{42080502-BA6B-4F28-9F02-9CED2472FBF8}" type="presOf" srcId="{C9EF60DE-964C-4526-BB7C-E3A4A891C855}" destId="{14540608-6099-43B5-9540-7E1BA08B91E7}" srcOrd="0" destOrd="2" presId="urn:microsoft.com/office/officeart/2005/8/layout/hProcess4"/>
    <dgm:cxn modelId="{9D2FB306-B988-4F4C-9757-61F80FBDDC5C}" srcId="{22ED8249-F351-4299-A715-8CF5CDD94AF0}" destId="{C9EF60DE-964C-4526-BB7C-E3A4A891C855}" srcOrd="2" destOrd="0" parTransId="{B891F81F-3F07-4662-824C-633247DF4BA7}" sibTransId="{945485E0-64AE-4ADC-9F2E-50F8D600C113}"/>
    <dgm:cxn modelId="{BC866B10-B6FC-4CAD-83D2-A8CD9047B7CF}" type="presOf" srcId="{22ED8249-F351-4299-A715-8CF5CDD94AF0}" destId="{C135C2DF-58B6-4216-9907-10F8BC5E8C15}" srcOrd="0" destOrd="0" presId="urn:microsoft.com/office/officeart/2005/8/layout/hProcess4"/>
    <dgm:cxn modelId="{47E9EE1C-17F4-40AE-ABB1-4D3155BD87DC}" srcId="{22ED8249-F351-4299-A715-8CF5CDD94AF0}" destId="{1C8C631C-55E6-4FAF-BD20-D581997A40F3}" srcOrd="1" destOrd="0" parTransId="{8966D90F-E504-48BA-97BE-65E2679850F6}" sibTransId="{FF845AA5-99AD-421E-A2E2-D93F19084A7B}"/>
    <dgm:cxn modelId="{9FBA891D-BAAC-4974-BB21-C5757B98E439}" type="presOf" srcId="{9DC25653-89AF-4C79-A8C4-BDC2E6EA342B}" destId="{9E8CE0A9-3E09-4898-9250-854838671460}" srcOrd="0" destOrd="0" presId="urn:microsoft.com/office/officeart/2005/8/layout/hProcess4"/>
    <dgm:cxn modelId="{1636F91F-679B-4962-9565-B88E19B35043}" type="presOf" srcId="{35B04BD3-7EB8-494F-870A-8F1DD59E3FA2}" destId="{464887F7-9BCA-4A59-9614-6128E2FA8033}" srcOrd="0" destOrd="0" presId="urn:microsoft.com/office/officeart/2005/8/layout/hProcess4"/>
    <dgm:cxn modelId="{70BC4E33-5B11-4875-981E-64E47CDCBC82}" srcId="{76159456-6181-489E-AC09-E136FF2E8826}" destId="{3D2A7ABE-2865-48CB-9A23-C076263319DD}" srcOrd="2" destOrd="0" parTransId="{D85C5384-E691-44E5-B9D1-7007C63B6A25}" sibTransId="{A5106D2F-1B02-4D86-B6E9-9C3DF8416C6D}"/>
    <dgm:cxn modelId="{A2E70C3B-8E30-4054-B3A4-82311B7448BD}" srcId="{76159456-6181-489E-AC09-E136FF2E8826}" destId="{9DC25653-89AF-4C79-A8C4-BDC2E6EA342B}" srcOrd="0" destOrd="0" parTransId="{E8EEB258-658E-4256-89FD-CB99FC800C53}" sibTransId="{35B04BD3-7EB8-494F-870A-8F1DD59E3FA2}"/>
    <dgm:cxn modelId="{98E61B41-2778-4C2B-84C9-A6759FDB61A0}" type="presOf" srcId="{424A7926-41FB-4FD2-9DE8-7AFA9161AD3E}" destId="{4A072FA0-62BA-44C7-A442-62D70FF4A398}" srcOrd="1" destOrd="0" presId="urn:microsoft.com/office/officeart/2005/8/layout/hProcess4"/>
    <dgm:cxn modelId="{8D38AE61-C1E3-4EB6-8017-6C103C135E50}" type="presOf" srcId="{1C8C631C-55E6-4FAF-BD20-D581997A40F3}" destId="{14540608-6099-43B5-9540-7E1BA08B91E7}" srcOrd="0" destOrd="1" presId="urn:microsoft.com/office/officeart/2005/8/layout/hProcess4"/>
    <dgm:cxn modelId="{BB29B241-90E3-4F0A-8944-E2443FF952B7}" type="presOf" srcId="{76159456-6181-489E-AC09-E136FF2E8826}" destId="{6440428C-3EF8-43C0-9DC0-E814DB28E235}" srcOrd="0" destOrd="0" presId="urn:microsoft.com/office/officeart/2005/8/layout/hProcess4"/>
    <dgm:cxn modelId="{7FCF4E45-3925-4044-9BE5-8BAE046BB388}" type="presOf" srcId="{A43BD3C6-5B26-4AD6-8D0E-FDB1BB784E35}" destId="{14540608-6099-43B5-9540-7E1BA08B91E7}" srcOrd="0" destOrd="0" presId="urn:microsoft.com/office/officeart/2005/8/layout/hProcess4"/>
    <dgm:cxn modelId="{4AC9CC47-8A97-44D6-A019-7062E6137C56}" type="presOf" srcId="{43C05292-029A-4478-B021-95786E676827}" destId="{4A072FA0-62BA-44C7-A442-62D70FF4A398}" srcOrd="1" destOrd="1" presId="urn:microsoft.com/office/officeart/2005/8/layout/hProcess4"/>
    <dgm:cxn modelId="{CC2A4D49-CD78-42A8-92E7-9A85FFAA7136}" type="presOf" srcId="{C9EF60DE-964C-4526-BB7C-E3A4A891C855}" destId="{333ABF4C-F605-477C-A472-4487955E28D6}" srcOrd="1" destOrd="2" presId="urn:microsoft.com/office/officeart/2005/8/layout/hProcess4"/>
    <dgm:cxn modelId="{1AEB5F53-07C4-4BB7-9DF9-00AA310210A2}" srcId="{9DC25653-89AF-4C79-A8C4-BDC2E6EA342B}" destId="{D7C71BF7-EFFC-464C-BA14-4734BAF94620}" srcOrd="2" destOrd="0" parTransId="{637449BF-6AD8-4C1B-B667-4417CCE34416}" sibTransId="{1347A966-FC60-4DEA-AEDC-68F1147F315B}"/>
    <dgm:cxn modelId="{03F91D56-6B80-4D28-A9B7-6C2F22B7EB5E}" type="presOf" srcId="{0B727E41-0375-4D9F-A833-F1020BB1F4A4}" destId="{D80908AC-B4F9-4B90-973E-FC1ABCC788A6}" srcOrd="0" destOrd="3" presId="urn:microsoft.com/office/officeart/2005/8/layout/hProcess4"/>
    <dgm:cxn modelId="{225BBC56-29DE-4DAC-A753-1EF8DAE38ACC}" srcId="{22ED8249-F351-4299-A715-8CF5CDD94AF0}" destId="{A43BD3C6-5B26-4AD6-8D0E-FDB1BB784E35}" srcOrd="0" destOrd="0" parTransId="{E9742DFD-B679-4D82-828D-4A75576B8B12}" sibTransId="{37A30A98-6726-4A91-8C2E-912CD7D51125}"/>
    <dgm:cxn modelId="{B4931C57-269E-4664-8C42-877C64A37E9B}" type="presOf" srcId="{6D24E56B-B807-422D-97CA-F71D4919BD65}" destId="{4186A37E-A25C-45B3-A38F-E560348CF440}" srcOrd="0" destOrd="0" presId="urn:microsoft.com/office/officeart/2005/8/layout/hProcess4"/>
    <dgm:cxn modelId="{436FD67A-192F-4404-8563-9FBAD35C992F}" type="presOf" srcId="{A06F4EF1-AE6E-4622-B77D-BA7B7A515F9A}" destId="{985A4AF8-6405-40F3-8F54-EAE27253BBD0}" srcOrd="0" destOrd="0" presId="urn:microsoft.com/office/officeart/2005/8/layout/hProcess4"/>
    <dgm:cxn modelId="{E0D7E183-316C-447A-A51B-9F9A86CA783E}" srcId="{9DC25653-89AF-4C79-A8C4-BDC2E6EA342B}" destId="{43C05292-029A-4478-B021-95786E676827}" srcOrd="1" destOrd="0" parTransId="{3254C9DF-1CA7-42FD-A9D8-2B3FF0ADDD85}" sibTransId="{78E39DD6-76AD-4903-975E-3A8D88607A5B}"/>
    <dgm:cxn modelId="{4AA3BA87-5C03-47FF-89AE-2830C18EB35E}" type="presOf" srcId="{279C69E7-91B7-4FE5-B542-C3691AC8E03C}" destId="{985A4AF8-6405-40F3-8F54-EAE27253BBD0}" srcOrd="0" destOrd="1" presId="urn:microsoft.com/office/officeart/2005/8/layout/hProcess4"/>
    <dgm:cxn modelId="{7D278D89-A5B5-4C6D-998B-C3B0E6E67DC0}" type="presOf" srcId="{1C8C631C-55E6-4FAF-BD20-D581997A40F3}" destId="{333ABF4C-F605-477C-A472-4487955E28D6}" srcOrd="1" destOrd="1" presId="urn:microsoft.com/office/officeart/2005/8/layout/hProcess4"/>
    <dgm:cxn modelId="{FF66F991-BAA0-4556-99B8-EA8A08BA1494}" type="presOf" srcId="{424A7926-41FB-4FD2-9DE8-7AFA9161AD3E}" destId="{D80908AC-B4F9-4B90-973E-FC1ABCC788A6}" srcOrd="0" destOrd="0" presId="urn:microsoft.com/office/officeart/2005/8/layout/hProcess4"/>
    <dgm:cxn modelId="{C5AC06A5-34A3-4A23-A1FF-71502838E799}" type="presOf" srcId="{A06F4EF1-AE6E-4622-B77D-BA7B7A515F9A}" destId="{017F6912-F509-49F3-B526-843C711BB210}" srcOrd="1" destOrd="0" presId="urn:microsoft.com/office/officeart/2005/8/layout/hProcess4"/>
    <dgm:cxn modelId="{E9663FA6-CAC6-44F7-9F7E-8094509E960C}" srcId="{76159456-6181-489E-AC09-E136FF2E8826}" destId="{22ED8249-F351-4299-A715-8CF5CDD94AF0}" srcOrd="1" destOrd="0" parTransId="{15BF5D81-0B88-43AD-9307-87D1EAD08CC3}" sibTransId="{6D24E56B-B807-422D-97CA-F71D4919BD65}"/>
    <dgm:cxn modelId="{86ABDDAC-5D05-4AFA-A328-EB89BEC27C91}" type="presOf" srcId="{D7C71BF7-EFFC-464C-BA14-4734BAF94620}" destId="{D80908AC-B4F9-4B90-973E-FC1ABCC788A6}" srcOrd="0" destOrd="2" presId="urn:microsoft.com/office/officeart/2005/8/layout/hProcess4"/>
    <dgm:cxn modelId="{B16A42BF-17C5-45F1-AF23-9795AAA996BB}" srcId="{9DC25653-89AF-4C79-A8C4-BDC2E6EA342B}" destId="{424A7926-41FB-4FD2-9DE8-7AFA9161AD3E}" srcOrd="0" destOrd="0" parTransId="{60E7085A-F18E-4BCB-87D7-0DD7B1E7CFCD}" sibTransId="{32FEA14D-A61D-4D57-BC03-86EB1926B27E}"/>
    <dgm:cxn modelId="{F5061BD8-3D99-46DB-962C-38530777490E}" type="presOf" srcId="{279C69E7-91B7-4FE5-B542-C3691AC8E03C}" destId="{017F6912-F509-49F3-B526-843C711BB210}" srcOrd="1" destOrd="1" presId="urn:microsoft.com/office/officeart/2005/8/layout/hProcess4"/>
    <dgm:cxn modelId="{FC95B9DA-0EDB-4103-A5E2-4C4CBA1A28C6}" type="presOf" srcId="{43C05292-029A-4478-B021-95786E676827}" destId="{D80908AC-B4F9-4B90-973E-FC1ABCC788A6}" srcOrd="0" destOrd="1" presId="urn:microsoft.com/office/officeart/2005/8/layout/hProcess4"/>
    <dgm:cxn modelId="{67C4EAE3-59EB-4536-A68F-7D7DED925C0D}" type="presOf" srcId="{A43BD3C6-5B26-4AD6-8D0E-FDB1BB784E35}" destId="{333ABF4C-F605-477C-A472-4487955E28D6}" srcOrd="1" destOrd="0" presId="urn:microsoft.com/office/officeart/2005/8/layout/hProcess4"/>
    <dgm:cxn modelId="{B908BBEB-68B2-4004-A4F3-60CB6E84393A}" type="presOf" srcId="{3D2A7ABE-2865-48CB-9A23-C076263319DD}" destId="{F95B479D-2E27-4606-B1EF-6C9F30C49E62}" srcOrd="0" destOrd="0" presId="urn:microsoft.com/office/officeart/2005/8/layout/hProcess4"/>
    <dgm:cxn modelId="{97CA6BF3-69DC-48B5-B08F-35655BB3AF9E}" type="presOf" srcId="{0B727E41-0375-4D9F-A833-F1020BB1F4A4}" destId="{4A072FA0-62BA-44C7-A442-62D70FF4A398}" srcOrd="1" destOrd="3" presId="urn:microsoft.com/office/officeart/2005/8/layout/hProcess4"/>
    <dgm:cxn modelId="{8033E1F3-7D83-40CE-9E9C-2ABB9BBC36A9}" srcId="{3D2A7ABE-2865-48CB-9A23-C076263319DD}" destId="{A06F4EF1-AE6E-4622-B77D-BA7B7A515F9A}" srcOrd="0" destOrd="0" parTransId="{5B1AF1EC-1803-4A6E-94EA-FDBC851AEB6F}" sibTransId="{AAC34991-1A1C-40E8-A269-41A5986EB523}"/>
    <dgm:cxn modelId="{F7B861F6-AA9B-47DD-AD89-9B519681221A}" srcId="{9DC25653-89AF-4C79-A8C4-BDC2E6EA342B}" destId="{0B727E41-0375-4D9F-A833-F1020BB1F4A4}" srcOrd="3" destOrd="0" parTransId="{838242BA-EA2B-434F-9FF4-9CFE4D7F860D}" sibTransId="{51E31273-1E9C-443A-9BF6-9ABF67358F66}"/>
    <dgm:cxn modelId="{827289F7-87B4-4C33-AE50-0B2D91250FA3}" type="presOf" srcId="{D7C71BF7-EFFC-464C-BA14-4734BAF94620}" destId="{4A072FA0-62BA-44C7-A442-62D70FF4A398}" srcOrd="1" destOrd="2" presId="urn:microsoft.com/office/officeart/2005/8/layout/hProcess4"/>
    <dgm:cxn modelId="{B6AA7954-9EEE-4E16-869B-4CE7EAFB9845}" type="presParOf" srcId="{6440428C-3EF8-43C0-9DC0-E814DB28E235}" destId="{A3D031AF-4F7A-48C1-8BA5-1B4DC9ACE6D3}" srcOrd="0" destOrd="0" presId="urn:microsoft.com/office/officeart/2005/8/layout/hProcess4"/>
    <dgm:cxn modelId="{5EDF8B94-13BD-428A-A78B-9C6D6E38D90D}" type="presParOf" srcId="{6440428C-3EF8-43C0-9DC0-E814DB28E235}" destId="{0FF19844-1137-4C54-9B7E-D9CAA256A30D}" srcOrd="1" destOrd="0" presId="urn:microsoft.com/office/officeart/2005/8/layout/hProcess4"/>
    <dgm:cxn modelId="{B25BE979-5758-437A-87B5-DF2017A1A41B}" type="presParOf" srcId="{6440428C-3EF8-43C0-9DC0-E814DB28E235}" destId="{78A29CFD-BA4D-4A9D-9DE1-8BD731F152CA}" srcOrd="2" destOrd="0" presId="urn:microsoft.com/office/officeart/2005/8/layout/hProcess4"/>
    <dgm:cxn modelId="{9BC58009-4A3E-4724-91CB-9F94A63B28DF}" type="presParOf" srcId="{78A29CFD-BA4D-4A9D-9DE1-8BD731F152CA}" destId="{1ABB07F4-C170-4C00-B814-987C2B7A694D}" srcOrd="0" destOrd="0" presId="urn:microsoft.com/office/officeart/2005/8/layout/hProcess4"/>
    <dgm:cxn modelId="{628BD945-2B97-4CEA-A892-81C847B4CC58}" type="presParOf" srcId="{1ABB07F4-C170-4C00-B814-987C2B7A694D}" destId="{1B4FB73F-653F-478D-AA4D-A26F181A2DE1}" srcOrd="0" destOrd="0" presId="urn:microsoft.com/office/officeart/2005/8/layout/hProcess4"/>
    <dgm:cxn modelId="{8AE01685-71B4-48D0-AD43-A3D08E26BAF4}" type="presParOf" srcId="{1ABB07F4-C170-4C00-B814-987C2B7A694D}" destId="{D80908AC-B4F9-4B90-973E-FC1ABCC788A6}" srcOrd="1" destOrd="0" presId="urn:microsoft.com/office/officeart/2005/8/layout/hProcess4"/>
    <dgm:cxn modelId="{B1C05D83-DB64-4646-AE3C-4443E7E50F8D}" type="presParOf" srcId="{1ABB07F4-C170-4C00-B814-987C2B7A694D}" destId="{4A072FA0-62BA-44C7-A442-62D70FF4A398}" srcOrd="2" destOrd="0" presId="urn:microsoft.com/office/officeart/2005/8/layout/hProcess4"/>
    <dgm:cxn modelId="{D3BF87FD-58D1-4C00-AE0C-498203683C7C}" type="presParOf" srcId="{1ABB07F4-C170-4C00-B814-987C2B7A694D}" destId="{9E8CE0A9-3E09-4898-9250-854838671460}" srcOrd="3" destOrd="0" presId="urn:microsoft.com/office/officeart/2005/8/layout/hProcess4"/>
    <dgm:cxn modelId="{E8C1E389-E845-407C-85A3-508A3FD5B6CE}" type="presParOf" srcId="{1ABB07F4-C170-4C00-B814-987C2B7A694D}" destId="{D3204340-F463-40E8-8BA5-4240E5AA62F2}" srcOrd="4" destOrd="0" presId="urn:microsoft.com/office/officeart/2005/8/layout/hProcess4"/>
    <dgm:cxn modelId="{05675B3B-A528-4E68-ABAC-89EB11B7BD25}" type="presParOf" srcId="{78A29CFD-BA4D-4A9D-9DE1-8BD731F152CA}" destId="{464887F7-9BCA-4A59-9614-6128E2FA8033}" srcOrd="1" destOrd="0" presId="urn:microsoft.com/office/officeart/2005/8/layout/hProcess4"/>
    <dgm:cxn modelId="{1C67627A-11A8-4BB8-8048-8F3E7AA847CA}" type="presParOf" srcId="{78A29CFD-BA4D-4A9D-9DE1-8BD731F152CA}" destId="{C79097A0-1EF3-4013-ACD9-CD6B8EA84FD4}" srcOrd="2" destOrd="0" presId="urn:microsoft.com/office/officeart/2005/8/layout/hProcess4"/>
    <dgm:cxn modelId="{780E541F-0A36-4486-8405-995CACC4DA80}" type="presParOf" srcId="{C79097A0-1EF3-4013-ACD9-CD6B8EA84FD4}" destId="{9EE4FC89-204F-4C4E-9D31-377B8C97FCF5}" srcOrd="0" destOrd="0" presId="urn:microsoft.com/office/officeart/2005/8/layout/hProcess4"/>
    <dgm:cxn modelId="{11D2E7E5-1601-4644-A723-EF0A5D33C450}" type="presParOf" srcId="{C79097A0-1EF3-4013-ACD9-CD6B8EA84FD4}" destId="{14540608-6099-43B5-9540-7E1BA08B91E7}" srcOrd="1" destOrd="0" presId="urn:microsoft.com/office/officeart/2005/8/layout/hProcess4"/>
    <dgm:cxn modelId="{1017AC58-79F6-44E2-BFEC-4A10D36A01FF}" type="presParOf" srcId="{C79097A0-1EF3-4013-ACD9-CD6B8EA84FD4}" destId="{333ABF4C-F605-477C-A472-4487955E28D6}" srcOrd="2" destOrd="0" presId="urn:microsoft.com/office/officeart/2005/8/layout/hProcess4"/>
    <dgm:cxn modelId="{56159104-CEF1-43CA-BEFC-83FD9CB4EB52}" type="presParOf" srcId="{C79097A0-1EF3-4013-ACD9-CD6B8EA84FD4}" destId="{C135C2DF-58B6-4216-9907-10F8BC5E8C15}" srcOrd="3" destOrd="0" presId="urn:microsoft.com/office/officeart/2005/8/layout/hProcess4"/>
    <dgm:cxn modelId="{766CEB5C-7715-472F-9CF0-6ED700EB461E}" type="presParOf" srcId="{C79097A0-1EF3-4013-ACD9-CD6B8EA84FD4}" destId="{7D895387-F352-4914-A1C8-2BFEC06CFAAC}" srcOrd="4" destOrd="0" presId="urn:microsoft.com/office/officeart/2005/8/layout/hProcess4"/>
    <dgm:cxn modelId="{2F76D2CF-1922-4167-BC26-C771FFE7C377}" type="presParOf" srcId="{78A29CFD-BA4D-4A9D-9DE1-8BD731F152CA}" destId="{4186A37E-A25C-45B3-A38F-E560348CF440}" srcOrd="3" destOrd="0" presId="urn:microsoft.com/office/officeart/2005/8/layout/hProcess4"/>
    <dgm:cxn modelId="{4804809E-978F-4132-8D38-B7903257446E}" type="presParOf" srcId="{78A29CFD-BA4D-4A9D-9DE1-8BD731F152CA}" destId="{6ACCDFF8-6790-44F9-B40A-DFA61E383EFC}" srcOrd="4" destOrd="0" presId="urn:microsoft.com/office/officeart/2005/8/layout/hProcess4"/>
    <dgm:cxn modelId="{D3A4C0B2-C7DF-466D-946E-F907FF7A85B8}" type="presParOf" srcId="{6ACCDFF8-6790-44F9-B40A-DFA61E383EFC}" destId="{6475130A-B1B0-42C1-B5B5-C13BA0B62327}" srcOrd="0" destOrd="0" presId="urn:microsoft.com/office/officeart/2005/8/layout/hProcess4"/>
    <dgm:cxn modelId="{0E086D43-E36A-42A3-94B9-1E408EC80D70}" type="presParOf" srcId="{6ACCDFF8-6790-44F9-B40A-DFA61E383EFC}" destId="{985A4AF8-6405-40F3-8F54-EAE27253BBD0}" srcOrd="1" destOrd="0" presId="urn:microsoft.com/office/officeart/2005/8/layout/hProcess4"/>
    <dgm:cxn modelId="{44976682-2EAD-460B-9BCF-E287C97C59DE}" type="presParOf" srcId="{6ACCDFF8-6790-44F9-B40A-DFA61E383EFC}" destId="{017F6912-F509-49F3-B526-843C711BB210}" srcOrd="2" destOrd="0" presId="urn:microsoft.com/office/officeart/2005/8/layout/hProcess4"/>
    <dgm:cxn modelId="{F8A12D7B-6137-4204-9892-16B16B316F06}" type="presParOf" srcId="{6ACCDFF8-6790-44F9-B40A-DFA61E383EFC}" destId="{F95B479D-2E27-4606-B1EF-6C9F30C49E62}" srcOrd="3" destOrd="0" presId="urn:microsoft.com/office/officeart/2005/8/layout/hProcess4"/>
    <dgm:cxn modelId="{7D91E263-D350-44F1-A7EB-D0EBE8A20902}" type="presParOf" srcId="{6ACCDFF8-6790-44F9-B40A-DFA61E383EFC}" destId="{F373023C-0C89-4405-937C-E30746216B1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02CAA9-EF52-4237-9591-6B8E1ACA6276}" type="doc">
      <dgm:prSet loTypeId="urn:microsoft.com/office/officeart/2011/layout/InterconnectedBlock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AC10F2-5CA0-4AAC-96C2-7E4BB68D3C7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1</a:t>
          </a:r>
        </a:p>
      </dgm:t>
    </dgm:pt>
    <dgm:pt modelId="{192DE6D4-C071-4490-A7C0-9991F6E33A19}" type="parTrans" cxnId="{26BCE958-3FA1-4895-9058-878CB9E953F0}">
      <dgm:prSet/>
      <dgm:spPr/>
      <dgm:t>
        <a:bodyPr/>
        <a:lstStyle/>
        <a:p>
          <a:endParaRPr lang="en-US"/>
        </a:p>
      </dgm:t>
    </dgm:pt>
    <dgm:pt modelId="{B76E5008-9DC3-4C9E-88AD-D7C8BF58C08B}" type="sibTrans" cxnId="{26BCE958-3FA1-4895-9058-878CB9E953F0}">
      <dgm:prSet/>
      <dgm:spPr/>
      <dgm:t>
        <a:bodyPr/>
        <a:lstStyle/>
        <a:p>
          <a:endParaRPr lang="en-US"/>
        </a:p>
      </dgm:t>
    </dgm:pt>
    <dgm:pt modelId="{A37C147A-410F-468A-BC7F-31C3ADF70BA2}">
      <dgm:prSet phldrT="[Text]"/>
      <dgm:spPr>
        <a:solidFill>
          <a:schemeClr val="bg2"/>
        </a:solidFill>
      </dgm:spPr>
      <dgm:t>
        <a:bodyPr/>
        <a:lstStyle/>
        <a:p>
          <a:pPr algn="ctr"/>
          <a:endParaRPr lang="en-US" dirty="0">
            <a:latin typeface="Century Gothic" panose="020B0502020202020204" pitchFamily="34" charset="0"/>
          </a:endParaRPr>
        </a:p>
        <a:p>
          <a:pPr algn="ctr"/>
          <a:endParaRPr lang="en-US" dirty="0">
            <a:latin typeface="Century Gothic" panose="020B0502020202020204" pitchFamily="34" charset="0"/>
          </a:endParaRPr>
        </a:p>
        <a:p>
          <a:pPr algn="ctr"/>
          <a:r>
            <a:rPr lang="en-US" dirty="0">
              <a:latin typeface="Century Gothic" panose="020B0502020202020204" pitchFamily="34" charset="0"/>
            </a:rPr>
            <a:t>$60,000</a:t>
          </a:r>
        </a:p>
        <a:p>
          <a:pPr algn="ctr"/>
          <a:r>
            <a:rPr lang="en-US" dirty="0">
              <a:latin typeface="Century Gothic" panose="020B0502020202020204" pitchFamily="34" charset="0"/>
            </a:rPr>
            <a:t>+ </a:t>
          </a:r>
        </a:p>
        <a:p>
          <a:pPr algn="ctr"/>
          <a:r>
            <a:rPr lang="en-US" dirty="0">
              <a:latin typeface="Century Gothic" panose="020B0502020202020204" pitchFamily="34" charset="0"/>
            </a:rPr>
            <a:t>Investment Income</a:t>
          </a:r>
        </a:p>
      </dgm:t>
    </dgm:pt>
    <dgm:pt modelId="{8124DF17-032E-4BCD-ABEE-6CB15725433B}" type="parTrans" cxnId="{5E53E9B7-D700-42BA-90B3-C55333691578}">
      <dgm:prSet/>
      <dgm:spPr/>
      <dgm:t>
        <a:bodyPr/>
        <a:lstStyle/>
        <a:p>
          <a:endParaRPr lang="en-US"/>
        </a:p>
      </dgm:t>
    </dgm:pt>
    <dgm:pt modelId="{E64B9B81-ABF6-4EB8-9DD7-1F9920960184}" type="sibTrans" cxnId="{5E53E9B7-D700-42BA-90B3-C55333691578}">
      <dgm:prSet/>
      <dgm:spPr/>
      <dgm:t>
        <a:bodyPr/>
        <a:lstStyle/>
        <a:p>
          <a:endParaRPr lang="en-US"/>
        </a:p>
      </dgm:t>
    </dgm:pt>
    <dgm:pt modelId="{E8356C11-9BEA-433E-A161-7DBCD9C4436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2</a:t>
          </a:r>
        </a:p>
      </dgm:t>
    </dgm:pt>
    <dgm:pt modelId="{CBB0F3DB-AC7D-4C9E-8A92-F235BA35898F}" type="parTrans" cxnId="{41029657-C137-4D76-83CC-EBE21494D4E5}">
      <dgm:prSet/>
      <dgm:spPr/>
      <dgm:t>
        <a:bodyPr/>
        <a:lstStyle/>
        <a:p>
          <a:endParaRPr lang="en-US"/>
        </a:p>
      </dgm:t>
    </dgm:pt>
    <dgm:pt modelId="{5D2834B1-AE78-4203-A082-A4789AA67FE4}" type="sibTrans" cxnId="{41029657-C137-4D76-83CC-EBE21494D4E5}">
      <dgm:prSet/>
      <dgm:spPr/>
      <dgm:t>
        <a:bodyPr/>
        <a:lstStyle/>
        <a:p>
          <a:endParaRPr lang="en-US"/>
        </a:p>
      </dgm:t>
    </dgm:pt>
    <dgm:pt modelId="{01FF741B-2260-4312-995B-3C60B949CBF9}">
      <dgm:prSet phldrT="[Text]"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AB977ADC-86D5-4635-9651-992EA818B9E4}" type="parTrans" cxnId="{582637D4-234F-47EC-A30C-20F9BAE7AD68}">
      <dgm:prSet/>
      <dgm:spPr/>
      <dgm:t>
        <a:bodyPr/>
        <a:lstStyle/>
        <a:p>
          <a:endParaRPr lang="en-US"/>
        </a:p>
      </dgm:t>
    </dgm:pt>
    <dgm:pt modelId="{92279945-DE1B-4437-8F80-FB9B6A1AD76F}" type="sibTrans" cxnId="{582637D4-234F-47EC-A30C-20F9BAE7AD68}">
      <dgm:prSet/>
      <dgm:spPr/>
      <dgm:t>
        <a:bodyPr/>
        <a:lstStyle/>
        <a:p>
          <a:endParaRPr lang="en-US"/>
        </a:p>
      </dgm:t>
    </dgm:pt>
    <dgm:pt modelId="{FF368963-1FED-4443-BDE1-15E4478269B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3</a:t>
          </a:r>
        </a:p>
      </dgm:t>
    </dgm:pt>
    <dgm:pt modelId="{C30CBCFA-FDEE-404D-9EB6-DD45677F7B64}" type="parTrans" cxnId="{6A1C5ECF-6250-4AC8-849F-F976EA10BF7A}">
      <dgm:prSet/>
      <dgm:spPr/>
      <dgm:t>
        <a:bodyPr/>
        <a:lstStyle/>
        <a:p>
          <a:endParaRPr lang="en-US"/>
        </a:p>
      </dgm:t>
    </dgm:pt>
    <dgm:pt modelId="{37AF54A6-4353-469D-8E8A-4F81D7F9E0CE}" type="sibTrans" cxnId="{6A1C5ECF-6250-4AC8-849F-F976EA10BF7A}">
      <dgm:prSet/>
      <dgm:spPr/>
      <dgm:t>
        <a:bodyPr/>
        <a:lstStyle/>
        <a:p>
          <a:endParaRPr lang="en-US"/>
        </a:p>
      </dgm:t>
    </dgm:pt>
    <dgm:pt modelId="{0B139F28-A7E9-4B5C-A36A-69023272BF9F}">
      <dgm:prSet phldrT="[Text]"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711697C4-6487-478E-8A4A-4F7E59BEADB7}" type="parTrans" cxnId="{D6289077-0357-4146-BC4C-8FE7E0344749}">
      <dgm:prSet/>
      <dgm:spPr/>
      <dgm:t>
        <a:bodyPr/>
        <a:lstStyle/>
        <a:p>
          <a:endParaRPr lang="en-US"/>
        </a:p>
      </dgm:t>
    </dgm:pt>
    <dgm:pt modelId="{2733BEF6-CD09-43E6-86A5-E3B05886D636}" type="sibTrans" cxnId="{D6289077-0357-4146-BC4C-8FE7E0344749}">
      <dgm:prSet/>
      <dgm:spPr/>
      <dgm:t>
        <a:bodyPr/>
        <a:lstStyle/>
        <a:p>
          <a:endParaRPr lang="en-US"/>
        </a:p>
      </dgm:t>
    </dgm:pt>
    <dgm:pt modelId="{D6E088DC-3AC5-4F7D-8650-21A25684F1C8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4</a:t>
          </a:r>
        </a:p>
      </dgm:t>
    </dgm:pt>
    <dgm:pt modelId="{BB38D0DE-99A4-4138-B6C4-E2328F73EF7D}" type="parTrans" cxnId="{F73E15A8-9B41-426F-8FF4-0E452394554C}">
      <dgm:prSet/>
      <dgm:spPr/>
      <dgm:t>
        <a:bodyPr/>
        <a:lstStyle/>
        <a:p>
          <a:endParaRPr lang="en-US"/>
        </a:p>
      </dgm:t>
    </dgm:pt>
    <dgm:pt modelId="{30B02489-49AA-45A8-80F3-A56220A7DED9}" type="sibTrans" cxnId="{F73E15A8-9B41-426F-8FF4-0E452394554C}">
      <dgm:prSet/>
      <dgm:spPr/>
      <dgm:t>
        <a:bodyPr/>
        <a:lstStyle/>
        <a:p>
          <a:endParaRPr lang="en-US"/>
        </a:p>
      </dgm:t>
    </dgm:pt>
    <dgm:pt modelId="{F7C07B99-C172-4846-9641-F7869D88A1A9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Year 5</a:t>
          </a:r>
        </a:p>
      </dgm:t>
    </dgm:pt>
    <dgm:pt modelId="{70DDB040-A304-46C6-A4CC-E4C6D5BDD90D}" type="parTrans" cxnId="{1F2ECC20-B398-400E-AD89-29D81A3700D5}">
      <dgm:prSet/>
      <dgm:spPr/>
      <dgm:t>
        <a:bodyPr/>
        <a:lstStyle/>
        <a:p>
          <a:endParaRPr lang="en-US"/>
        </a:p>
      </dgm:t>
    </dgm:pt>
    <dgm:pt modelId="{234E6F29-1035-4829-984C-64C50CBB8BA4}" type="sibTrans" cxnId="{1F2ECC20-B398-400E-AD89-29D81A3700D5}">
      <dgm:prSet/>
      <dgm:spPr/>
      <dgm:t>
        <a:bodyPr/>
        <a:lstStyle/>
        <a:p>
          <a:endParaRPr lang="en-US"/>
        </a:p>
      </dgm:t>
    </dgm:pt>
    <dgm:pt modelId="{131BA821-8E97-489D-B105-E48BF5FA304C}" type="pres">
      <dgm:prSet presAssocID="{E002CAA9-EF52-4237-9591-6B8E1ACA6276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06F10AAA-B30E-492A-88B9-04420D5C9217}" type="pres">
      <dgm:prSet presAssocID="{F7C07B99-C172-4846-9641-F7869D88A1A9}" presName="ChildAccent5" presStyleCnt="0"/>
      <dgm:spPr/>
    </dgm:pt>
    <dgm:pt modelId="{EFB50C68-2C89-4DED-83F1-3C307C7A3322}" type="pres">
      <dgm:prSet presAssocID="{F7C07B99-C172-4846-9641-F7869D88A1A9}" presName="ChildAccent" presStyleLbl="alignImgPlace1" presStyleIdx="0" presStyleCnt="5"/>
      <dgm:spPr>
        <a:solidFill>
          <a:schemeClr val="bg2"/>
        </a:solidFill>
      </dgm:spPr>
    </dgm:pt>
    <dgm:pt modelId="{7FC2B5CD-7279-4CA7-BB02-30A063A875AC}" type="pres">
      <dgm:prSet presAssocID="{F7C07B99-C172-4846-9641-F7869D88A1A9}" presName="Child5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FA1CFFF-2774-451E-91C5-3DDCBFE9BEE1}" type="pres">
      <dgm:prSet presAssocID="{F7C07B99-C172-4846-9641-F7869D88A1A9}" presName="Parent5" presStyleLbl="node1" presStyleIdx="0" presStyleCnt="5">
        <dgm:presLayoutVars>
          <dgm:chMax val="2"/>
          <dgm:chPref val="1"/>
          <dgm:bulletEnabled val="1"/>
        </dgm:presLayoutVars>
      </dgm:prSet>
      <dgm:spPr/>
    </dgm:pt>
    <dgm:pt modelId="{94AE6485-2EEA-435B-A9D2-54DF3E789DD1}" type="pres">
      <dgm:prSet presAssocID="{D6E088DC-3AC5-4F7D-8650-21A25684F1C8}" presName="ChildAccent4" presStyleCnt="0"/>
      <dgm:spPr/>
    </dgm:pt>
    <dgm:pt modelId="{BC20DD7E-352B-43BD-8444-E4D7FF90AF63}" type="pres">
      <dgm:prSet presAssocID="{D6E088DC-3AC5-4F7D-8650-21A25684F1C8}" presName="ChildAccent" presStyleLbl="alignImgPlace1" presStyleIdx="1" presStyleCnt="5"/>
      <dgm:spPr>
        <a:solidFill>
          <a:schemeClr val="bg2"/>
        </a:solidFill>
      </dgm:spPr>
    </dgm:pt>
    <dgm:pt modelId="{882F0CC9-A6F2-44FB-9567-71AC40597421}" type="pres">
      <dgm:prSet presAssocID="{D6E088DC-3AC5-4F7D-8650-21A25684F1C8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D64ACA-5117-418C-9B10-621EE0F13B90}" type="pres">
      <dgm:prSet presAssocID="{D6E088DC-3AC5-4F7D-8650-21A25684F1C8}" presName="Parent4" presStyleLbl="node1" presStyleIdx="1" presStyleCnt="5">
        <dgm:presLayoutVars>
          <dgm:chMax val="2"/>
          <dgm:chPref val="1"/>
          <dgm:bulletEnabled val="1"/>
        </dgm:presLayoutVars>
      </dgm:prSet>
      <dgm:spPr/>
    </dgm:pt>
    <dgm:pt modelId="{F856BBD9-8011-4C70-8136-40EFD51105CF}" type="pres">
      <dgm:prSet presAssocID="{FF368963-1FED-4443-BDE1-15E4478269B8}" presName="ChildAccent3" presStyleCnt="0"/>
      <dgm:spPr/>
    </dgm:pt>
    <dgm:pt modelId="{C342B9D2-2E5B-4BD6-98AE-11C95B2D4D65}" type="pres">
      <dgm:prSet presAssocID="{FF368963-1FED-4443-BDE1-15E4478269B8}" presName="ChildAccent" presStyleLbl="alignImgPlace1" presStyleIdx="2" presStyleCnt="5" custLinFactNeighborX="-295" custLinFactNeighborY="-542"/>
      <dgm:spPr/>
    </dgm:pt>
    <dgm:pt modelId="{303CA4EA-1EA9-4E73-BA32-2FE6DFDF9A81}" type="pres">
      <dgm:prSet presAssocID="{FF368963-1FED-4443-BDE1-15E4478269B8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0A90663-872D-417D-AAEB-ED5CA1819EE7}" type="pres">
      <dgm:prSet presAssocID="{FF368963-1FED-4443-BDE1-15E4478269B8}" presName="Parent3" presStyleLbl="node1" presStyleIdx="2" presStyleCnt="5">
        <dgm:presLayoutVars>
          <dgm:chMax val="2"/>
          <dgm:chPref val="1"/>
          <dgm:bulletEnabled val="1"/>
        </dgm:presLayoutVars>
      </dgm:prSet>
      <dgm:spPr/>
    </dgm:pt>
    <dgm:pt modelId="{01B1D388-0CF4-4549-BBCD-3DD8F807FF1B}" type="pres">
      <dgm:prSet presAssocID="{E8356C11-9BEA-433E-A161-7DBCD9C4436D}" presName="ChildAccent2" presStyleCnt="0"/>
      <dgm:spPr/>
    </dgm:pt>
    <dgm:pt modelId="{1E4D88A6-56D7-4E2D-A2ED-EBAD811F7F4B}" type="pres">
      <dgm:prSet presAssocID="{E8356C11-9BEA-433E-A161-7DBCD9C4436D}" presName="ChildAccent" presStyleLbl="alignImgPlace1" presStyleIdx="3" presStyleCnt="5" custLinFactNeighborX="-295" custLinFactNeighborY="358"/>
      <dgm:spPr/>
    </dgm:pt>
    <dgm:pt modelId="{13483675-4D21-4CA1-833F-F5A69EFD27D1}" type="pres">
      <dgm:prSet presAssocID="{E8356C11-9BEA-433E-A161-7DBCD9C4436D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8FABDB-3E2D-4547-B9B4-AB60041E3ADD}" type="pres">
      <dgm:prSet presAssocID="{E8356C11-9BEA-433E-A161-7DBCD9C4436D}" presName="Parent2" presStyleLbl="node1" presStyleIdx="3" presStyleCnt="5">
        <dgm:presLayoutVars>
          <dgm:chMax val="2"/>
          <dgm:chPref val="1"/>
          <dgm:bulletEnabled val="1"/>
        </dgm:presLayoutVars>
      </dgm:prSet>
      <dgm:spPr/>
    </dgm:pt>
    <dgm:pt modelId="{3E9BA5D7-A34A-4A8A-8446-AB5F433EC622}" type="pres">
      <dgm:prSet presAssocID="{4BAC10F2-5CA0-4AAC-96C2-7E4BB68D3C76}" presName="ChildAccent1" presStyleCnt="0"/>
      <dgm:spPr/>
    </dgm:pt>
    <dgm:pt modelId="{F0A40DC9-CDBA-43E5-9B22-6376BE29F3BD}" type="pres">
      <dgm:prSet presAssocID="{4BAC10F2-5CA0-4AAC-96C2-7E4BB68D3C76}" presName="ChildAccent" presStyleLbl="alignImgPlace1" presStyleIdx="4" presStyleCnt="5" custLinFactX="-38756" custLinFactNeighborX="-100000" custLinFactNeighborY="-14869"/>
      <dgm:spPr/>
    </dgm:pt>
    <dgm:pt modelId="{D6B2BCEF-3C50-4420-B5BE-EEAD65546FED}" type="pres">
      <dgm:prSet presAssocID="{4BAC10F2-5CA0-4AAC-96C2-7E4BB68D3C76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F3F3E4-F02F-439F-B61C-A30BC9A6E19B}" type="pres">
      <dgm:prSet presAssocID="{4BAC10F2-5CA0-4AAC-96C2-7E4BB68D3C76}" presName="Parent1" presStyleLbl="node1" presStyleIdx="4" presStyleCnt="5">
        <dgm:presLayoutVars>
          <dgm:chMax val="2"/>
          <dgm:chPref val="1"/>
          <dgm:bulletEnabled val="1"/>
        </dgm:presLayoutVars>
      </dgm:prSet>
      <dgm:spPr/>
    </dgm:pt>
  </dgm:ptLst>
  <dgm:cxnLst>
    <dgm:cxn modelId="{1F2ECC20-B398-400E-AD89-29D81A3700D5}" srcId="{E002CAA9-EF52-4237-9591-6B8E1ACA6276}" destId="{F7C07B99-C172-4846-9641-F7869D88A1A9}" srcOrd="4" destOrd="0" parTransId="{70DDB040-A304-46C6-A4CC-E4C6D5BDD90D}" sibTransId="{234E6F29-1035-4829-984C-64C50CBB8BA4}"/>
    <dgm:cxn modelId="{3214E72A-0C00-4017-9F2F-A846476047F8}" type="presOf" srcId="{FF368963-1FED-4443-BDE1-15E4478269B8}" destId="{70A90663-872D-417D-AAEB-ED5CA1819EE7}" srcOrd="0" destOrd="0" presId="urn:microsoft.com/office/officeart/2011/layout/InterconnectedBlockProcess"/>
    <dgm:cxn modelId="{83DC8037-3E1D-48EC-A383-9CC513FAD847}" type="presOf" srcId="{E002CAA9-EF52-4237-9591-6B8E1ACA6276}" destId="{131BA821-8E97-489D-B105-E48BF5FA304C}" srcOrd="0" destOrd="0" presId="urn:microsoft.com/office/officeart/2011/layout/InterconnectedBlockProcess"/>
    <dgm:cxn modelId="{ABF93B49-597D-4F98-8DBF-C80BEC615655}" type="presOf" srcId="{0B139F28-A7E9-4B5C-A36A-69023272BF9F}" destId="{C342B9D2-2E5B-4BD6-98AE-11C95B2D4D65}" srcOrd="0" destOrd="0" presId="urn:microsoft.com/office/officeart/2011/layout/InterconnectedBlockProcess"/>
    <dgm:cxn modelId="{12F4464D-B345-4C15-B7B0-EB1CEA4D7702}" type="presOf" srcId="{01FF741B-2260-4312-995B-3C60B949CBF9}" destId="{1E4D88A6-56D7-4E2D-A2ED-EBAD811F7F4B}" srcOrd="0" destOrd="0" presId="urn:microsoft.com/office/officeart/2011/layout/InterconnectedBlockProcess"/>
    <dgm:cxn modelId="{6D0F7355-CEE5-4493-879B-5FFED4C51C89}" type="presOf" srcId="{4BAC10F2-5CA0-4AAC-96C2-7E4BB68D3C76}" destId="{ACF3F3E4-F02F-439F-B61C-A30BC9A6E19B}" srcOrd="0" destOrd="0" presId="urn:microsoft.com/office/officeart/2011/layout/InterconnectedBlockProcess"/>
    <dgm:cxn modelId="{B7019676-308C-4502-94EB-5A9A5ADD3D4E}" type="presOf" srcId="{A37C147A-410F-468A-BC7F-31C3ADF70BA2}" destId="{F0A40DC9-CDBA-43E5-9B22-6376BE29F3BD}" srcOrd="0" destOrd="0" presId="urn:microsoft.com/office/officeart/2011/layout/InterconnectedBlockProcess"/>
    <dgm:cxn modelId="{D6289077-0357-4146-BC4C-8FE7E0344749}" srcId="{FF368963-1FED-4443-BDE1-15E4478269B8}" destId="{0B139F28-A7E9-4B5C-A36A-69023272BF9F}" srcOrd="0" destOrd="0" parTransId="{711697C4-6487-478E-8A4A-4F7E59BEADB7}" sibTransId="{2733BEF6-CD09-43E6-86A5-E3B05886D636}"/>
    <dgm:cxn modelId="{41029657-C137-4D76-83CC-EBE21494D4E5}" srcId="{E002CAA9-EF52-4237-9591-6B8E1ACA6276}" destId="{E8356C11-9BEA-433E-A161-7DBCD9C4436D}" srcOrd="1" destOrd="0" parTransId="{CBB0F3DB-AC7D-4C9E-8A92-F235BA35898F}" sibTransId="{5D2834B1-AE78-4203-A082-A4789AA67FE4}"/>
    <dgm:cxn modelId="{26BCE958-3FA1-4895-9058-878CB9E953F0}" srcId="{E002CAA9-EF52-4237-9591-6B8E1ACA6276}" destId="{4BAC10F2-5CA0-4AAC-96C2-7E4BB68D3C76}" srcOrd="0" destOrd="0" parTransId="{192DE6D4-C071-4490-A7C0-9991F6E33A19}" sibTransId="{B76E5008-9DC3-4C9E-88AD-D7C8BF58C08B}"/>
    <dgm:cxn modelId="{B4952589-FC45-4FBE-8A56-CF74CAFE8A02}" type="presOf" srcId="{F7C07B99-C172-4846-9641-F7869D88A1A9}" destId="{9FA1CFFF-2774-451E-91C5-3DDCBFE9BEE1}" srcOrd="0" destOrd="0" presId="urn:microsoft.com/office/officeart/2011/layout/InterconnectedBlockProcess"/>
    <dgm:cxn modelId="{094EBEA4-94DE-40E4-8314-C4DE3E2A47C0}" type="presOf" srcId="{01FF741B-2260-4312-995B-3C60B949CBF9}" destId="{13483675-4D21-4CA1-833F-F5A69EFD27D1}" srcOrd="1" destOrd="0" presId="urn:microsoft.com/office/officeart/2011/layout/InterconnectedBlockProcess"/>
    <dgm:cxn modelId="{527331A7-EBBF-4D53-A94A-C1F9CA934724}" type="presOf" srcId="{0B139F28-A7E9-4B5C-A36A-69023272BF9F}" destId="{303CA4EA-1EA9-4E73-BA32-2FE6DFDF9A81}" srcOrd="1" destOrd="0" presId="urn:microsoft.com/office/officeart/2011/layout/InterconnectedBlockProcess"/>
    <dgm:cxn modelId="{F73E15A8-9B41-426F-8FF4-0E452394554C}" srcId="{E002CAA9-EF52-4237-9591-6B8E1ACA6276}" destId="{D6E088DC-3AC5-4F7D-8650-21A25684F1C8}" srcOrd="3" destOrd="0" parTransId="{BB38D0DE-99A4-4138-B6C4-E2328F73EF7D}" sibTransId="{30B02489-49AA-45A8-80F3-A56220A7DED9}"/>
    <dgm:cxn modelId="{5E53E9B7-D700-42BA-90B3-C55333691578}" srcId="{4BAC10F2-5CA0-4AAC-96C2-7E4BB68D3C76}" destId="{A37C147A-410F-468A-BC7F-31C3ADF70BA2}" srcOrd="0" destOrd="0" parTransId="{8124DF17-032E-4BCD-ABEE-6CB15725433B}" sibTransId="{E64B9B81-ABF6-4EB8-9DD7-1F9920960184}"/>
    <dgm:cxn modelId="{D3BBE1C3-D7FC-49AE-8D45-7BD02349C171}" type="presOf" srcId="{E8356C11-9BEA-433E-A161-7DBCD9C4436D}" destId="{DB8FABDB-3E2D-4547-B9B4-AB60041E3ADD}" srcOrd="0" destOrd="0" presId="urn:microsoft.com/office/officeart/2011/layout/InterconnectedBlockProcess"/>
    <dgm:cxn modelId="{2017ADC4-DD0D-4B9E-87C2-2663DB1CCF56}" type="presOf" srcId="{D6E088DC-3AC5-4F7D-8650-21A25684F1C8}" destId="{7DD64ACA-5117-418C-9B10-621EE0F13B90}" srcOrd="0" destOrd="0" presId="urn:microsoft.com/office/officeart/2011/layout/InterconnectedBlockProcess"/>
    <dgm:cxn modelId="{441C89C9-7584-48D1-A94E-05AD379CEDF6}" type="presOf" srcId="{A37C147A-410F-468A-BC7F-31C3ADF70BA2}" destId="{D6B2BCEF-3C50-4420-B5BE-EEAD65546FED}" srcOrd="1" destOrd="0" presId="urn:microsoft.com/office/officeart/2011/layout/InterconnectedBlockProcess"/>
    <dgm:cxn modelId="{6A1C5ECF-6250-4AC8-849F-F976EA10BF7A}" srcId="{E002CAA9-EF52-4237-9591-6B8E1ACA6276}" destId="{FF368963-1FED-4443-BDE1-15E4478269B8}" srcOrd="2" destOrd="0" parTransId="{C30CBCFA-FDEE-404D-9EB6-DD45677F7B64}" sibTransId="{37AF54A6-4353-469D-8E8A-4F81D7F9E0CE}"/>
    <dgm:cxn modelId="{582637D4-234F-47EC-A30C-20F9BAE7AD68}" srcId="{E8356C11-9BEA-433E-A161-7DBCD9C4436D}" destId="{01FF741B-2260-4312-995B-3C60B949CBF9}" srcOrd="0" destOrd="0" parTransId="{AB977ADC-86D5-4635-9651-992EA818B9E4}" sibTransId="{92279945-DE1B-4437-8F80-FB9B6A1AD76F}"/>
    <dgm:cxn modelId="{947FC400-0981-4F72-9E33-144BF438E3DA}" type="presParOf" srcId="{131BA821-8E97-489D-B105-E48BF5FA304C}" destId="{06F10AAA-B30E-492A-88B9-04420D5C9217}" srcOrd="0" destOrd="0" presId="urn:microsoft.com/office/officeart/2011/layout/InterconnectedBlockProcess"/>
    <dgm:cxn modelId="{83AEFCFE-E40F-4E40-8478-5EEDB0E5DCBC}" type="presParOf" srcId="{06F10AAA-B30E-492A-88B9-04420D5C9217}" destId="{EFB50C68-2C89-4DED-83F1-3C307C7A3322}" srcOrd="0" destOrd="0" presId="urn:microsoft.com/office/officeart/2011/layout/InterconnectedBlockProcess"/>
    <dgm:cxn modelId="{7D3AC7B1-EA76-419B-87AE-2A5109E566FB}" type="presParOf" srcId="{131BA821-8E97-489D-B105-E48BF5FA304C}" destId="{7FC2B5CD-7279-4CA7-BB02-30A063A875AC}" srcOrd="1" destOrd="0" presId="urn:microsoft.com/office/officeart/2011/layout/InterconnectedBlockProcess"/>
    <dgm:cxn modelId="{9103F0E2-7829-44BA-85D8-93654F10E664}" type="presParOf" srcId="{131BA821-8E97-489D-B105-E48BF5FA304C}" destId="{9FA1CFFF-2774-451E-91C5-3DDCBFE9BEE1}" srcOrd="2" destOrd="0" presId="urn:microsoft.com/office/officeart/2011/layout/InterconnectedBlockProcess"/>
    <dgm:cxn modelId="{C7E07963-F3A7-4E33-9603-14AF9FC2DC5F}" type="presParOf" srcId="{131BA821-8E97-489D-B105-E48BF5FA304C}" destId="{94AE6485-2EEA-435B-A9D2-54DF3E789DD1}" srcOrd="3" destOrd="0" presId="urn:microsoft.com/office/officeart/2011/layout/InterconnectedBlockProcess"/>
    <dgm:cxn modelId="{E6745F0F-5488-491C-B596-14B2CF602FBD}" type="presParOf" srcId="{94AE6485-2EEA-435B-A9D2-54DF3E789DD1}" destId="{BC20DD7E-352B-43BD-8444-E4D7FF90AF63}" srcOrd="0" destOrd="0" presId="urn:microsoft.com/office/officeart/2011/layout/InterconnectedBlockProcess"/>
    <dgm:cxn modelId="{D0973F01-20D9-4461-9D3C-2AB23D6131BC}" type="presParOf" srcId="{131BA821-8E97-489D-B105-E48BF5FA304C}" destId="{882F0CC9-A6F2-44FB-9567-71AC40597421}" srcOrd="4" destOrd="0" presId="urn:microsoft.com/office/officeart/2011/layout/InterconnectedBlockProcess"/>
    <dgm:cxn modelId="{664F471C-40AA-4C75-9B74-C08369BC6F30}" type="presParOf" srcId="{131BA821-8E97-489D-B105-E48BF5FA304C}" destId="{7DD64ACA-5117-418C-9B10-621EE0F13B90}" srcOrd="5" destOrd="0" presId="urn:microsoft.com/office/officeart/2011/layout/InterconnectedBlockProcess"/>
    <dgm:cxn modelId="{07999640-5159-4780-A3A8-1B0CB78A9D24}" type="presParOf" srcId="{131BA821-8E97-489D-B105-E48BF5FA304C}" destId="{F856BBD9-8011-4C70-8136-40EFD51105CF}" srcOrd="6" destOrd="0" presId="urn:microsoft.com/office/officeart/2011/layout/InterconnectedBlockProcess"/>
    <dgm:cxn modelId="{C0BA60B0-534B-45FD-8E5E-8CB834DEA0AE}" type="presParOf" srcId="{F856BBD9-8011-4C70-8136-40EFD51105CF}" destId="{C342B9D2-2E5B-4BD6-98AE-11C95B2D4D65}" srcOrd="0" destOrd="0" presId="urn:microsoft.com/office/officeart/2011/layout/InterconnectedBlockProcess"/>
    <dgm:cxn modelId="{B30F428B-D920-4C15-AB59-FBDFE315DCF3}" type="presParOf" srcId="{131BA821-8E97-489D-B105-E48BF5FA304C}" destId="{303CA4EA-1EA9-4E73-BA32-2FE6DFDF9A81}" srcOrd="7" destOrd="0" presId="urn:microsoft.com/office/officeart/2011/layout/InterconnectedBlockProcess"/>
    <dgm:cxn modelId="{9D97833A-1463-4F29-B4A2-7E224BF4E196}" type="presParOf" srcId="{131BA821-8E97-489D-B105-E48BF5FA304C}" destId="{70A90663-872D-417D-AAEB-ED5CA1819EE7}" srcOrd="8" destOrd="0" presId="urn:microsoft.com/office/officeart/2011/layout/InterconnectedBlockProcess"/>
    <dgm:cxn modelId="{D1CAA241-8CC1-427C-A29A-362DA1133AC1}" type="presParOf" srcId="{131BA821-8E97-489D-B105-E48BF5FA304C}" destId="{01B1D388-0CF4-4549-BBCD-3DD8F807FF1B}" srcOrd="9" destOrd="0" presId="urn:microsoft.com/office/officeart/2011/layout/InterconnectedBlockProcess"/>
    <dgm:cxn modelId="{FEB271D9-0EFE-48EC-B696-7318D9B328B3}" type="presParOf" srcId="{01B1D388-0CF4-4549-BBCD-3DD8F807FF1B}" destId="{1E4D88A6-56D7-4E2D-A2ED-EBAD811F7F4B}" srcOrd="0" destOrd="0" presId="urn:microsoft.com/office/officeart/2011/layout/InterconnectedBlockProcess"/>
    <dgm:cxn modelId="{8FB17D9B-DC9D-4728-AC97-64AB4B905451}" type="presParOf" srcId="{131BA821-8E97-489D-B105-E48BF5FA304C}" destId="{13483675-4D21-4CA1-833F-F5A69EFD27D1}" srcOrd="10" destOrd="0" presId="urn:microsoft.com/office/officeart/2011/layout/InterconnectedBlockProcess"/>
    <dgm:cxn modelId="{9D28678E-2E38-411F-AB54-7C6DA8019465}" type="presParOf" srcId="{131BA821-8E97-489D-B105-E48BF5FA304C}" destId="{DB8FABDB-3E2D-4547-B9B4-AB60041E3ADD}" srcOrd="11" destOrd="0" presId="urn:microsoft.com/office/officeart/2011/layout/InterconnectedBlockProcess"/>
    <dgm:cxn modelId="{174EBFF0-A359-4E63-8215-3D3A38CC6F51}" type="presParOf" srcId="{131BA821-8E97-489D-B105-E48BF5FA304C}" destId="{3E9BA5D7-A34A-4A8A-8446-AB5F433EC622}" srcOrd="12" destOrd="0" presId="urn:microsoft.com/office/officeart/2011/layout/InterconnectedBlockProcess"/>
    <dgm:cxn modelId="{99CDCB7C-778B-41BB-8B29-ADAD883F78BD}" type="presParOf" srcId="{3E9BA5D7-A34A-4A8A-8446-AB5F433EC622}" destId="{F0A40DC9-CDBA-43E5-9B22-6376BE29F3BD}" srcOrd="0" destOrd="0" presId="urn:microsoft.com/office/officeart/2011/layout/InterconnectedBlockProcess"/>
    <dgm:cxn modelId="{671EB0DA-0E9F-45D1-A15A-B367B1D2D8A0}" type="presParOf" srcId="{131BA821-8E97-489D-B105-E48BF5FA304C}" destId="{D6B2BCEF-3C50-4420-B5BE-EEAD65546FED}" srcOrd="13" destOrd="0" presId="urn:microsoft.com/office/officeart/2011/layout/InterconnectedBlockProcess"/>
    <dgm:cxn modelId="{302D8A25-0495-460B-AAD9-EE33DF86591D}" type="presParOf" srcId="{131BA821-8E97-489D-B105-E48BF5FA304C}" destId="{ACF3F3E4-F02F-439F-B61C-A30BC9A6E19B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274241-2A40-4A5C-99B9-8B58B0C8438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90556-8670-4723-8518-2138A46CB2CB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dirty="0">
              <a:latin typeface="+mj-lt"/>
            </a:rPr>
            <a:t>Capital Contribution</a:t>
          </a:r>
        </a:p>
      </dgm:t>
    </dgm:pt>
    <dgm:pt modelId="{83028010-5E1D-4028-905D-CA012C382AD1}" type="parTrans" cxnId="{72A57835-635C-459A-8D5D-4F2C69F5A7B7}">
      <dgm:prSet/>
      <dgm:spPr/>
      <dgm:t>
        <a:bodyPr/>
        <a:lstStyle/>
        <a:p>
          <a:endParaRPr lang="en-US"/>
        </a:p>
      </dgm:t>
    </dgm:pt>
    <dgm:pt modelId="{BD34CA63-9597-4BFD-B2D7-49DD9D8D4A60}" type="sibTrans" cxnId="{72A57835-635C-459A-8D5D-4F2C69F5A7B7}">
      <dgm:prSet/>
      <dgm:spPr/>
      <dgm:t>
        <a:bodyPr/>
        <a:lstStyle/>
        <a:p>
          <a:endParaRPr lang="en-US"/>
        </a:p>
      </dgm:t>
    </dgm:pt>
    <dgm:pt modelId="{E125AAC0-CDDA-4D4A-98B5-408451BD9626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+mj-lt"/>
            </a:rPr>
            <a:t>Collateral Requirement</a:t>
          </a:r>
        </a:p>
      </dgm:t>
    </dgm:pt>
    <dgm:pt modelId="{CDA6E3FF-CDEE-4A30-8D0D-483EDEF1E339}" type="parTrans" cxnId="{B2683369-5304-4A43-96E2-1F049222FDD3}">
      <dgm:prSet/>
      <dgm:spPr/>
      <dgm:t>
        <a:bodyPr/>
        <a:lstStyle/>
        <a:p>
          <a:endParaRPr lang="en-US"/>
        </a:p>
      </dgm:t>
    </dgm:pt>
    <dgm:pt modelId="{AEA2B3CF-8686-4B54-B536-C118C7E316DB}" type="sibTrans" cxnId="{B2683369-5304-4A43-96E2-1F049222FDD3}">
      <dgm:prSet/>
      <dgm:spPr/>
      <dgm:t>
        <a:bodyPr/>
        <a:lstStyle/>
        <a:p>
          <a:endParaRPr lang="en-US"/>
        </a:p>
      </dgm:t>
    </dgm:pt>
    <dgm:pt modelId="{EA63D177-E6BB-4478-88A5-7B17E6705D7E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latin typeface="+mj-lt"/>
            </a:rPr>
            <a:t>Potential to Share Risk</a:t>
          </a:r>
        </a:p>
      </dgm:t>
    </dgm:pt>
    <dgm:pt modelId="{D8DAE48B-91E6-4EC2-A267-3DCB1E475706}" type="parTrans" cxnId="{29C57CE2-0A4B-4B2B-BB6D-2FCD03F6027B}">
      <dgm:prSet/>
      <dgm:spPr/>
      <dgm:t>
        <a:bodyPr/>
        <a:lstStyle/>
        <a:p>
          <a:endParaRPr lang="en-US"/>
        </a:p>
      </dgm:t>
    </dgm:pt>
    <dgm:pt modelId="{5BC9E3DC-E4B5-4258-9B2A-14A1E24D4B87}" type="sibTrans" cxnId="{29C57CE2-0A4B-4B2B-BB6D-2FCD03F6027B}">
      <dgm:prSet/>
      <dgm:spPr/>
      <dgm:t>
        <a:bodyPr/>
        <a:lstStyle/>
        <a:p>
          <a:endParaRPr lang="en-US"/>
        </a:p>
      </dgm:t>
    </dgm:pt>
    <dgm:pt modelId="{20204BE2-0028-49A5-8A83-719736F6BF4E}">
      <dgm:prSet phldrT="[Text]"/>
      <dgm:spPr>
        <a:solidFill>
          <a:schemeClr val="accent3"/>
        </a:solidFill>
      </dgm:spPr>
      <dgm:t>
        <a:bodyPr/>
        <a:lstStyle/>
        <a:p>
          <a:r>
            <a:rPr lang="en-US" b="1" dirty="0">
              <a:latin typeface="+mj-lt"/>
            </a:rPr>
            <a:t>Assessment Potential</a:t>
          </a:r>
        </a:p>
      </dgm:t>
    </dgm:pt>
    <dgm:pt modelId="{899F9C25-E388-4DDF-91A1-2C7F6D003F14}" type="parTrans" cxnId="{CD52EC61-2936-4835-B254-D34D1BA20310}">
      <dgm:prSet/>
      <dgm:spPr/>
      <dgm:t>
        <a:bodyPr/>
        <a:lstStyle/>
        <a:p>
          <a:endParaRPr lang="en-US"/>
        </a:p>
      </dgm:t>
    </dgm:pt>
    <dgm:pt modelId="{E800B5B1-FB1B-49DE-8320-5D9D728240FD}" type="sibTrans" cxnId="{CD52EC61-2936-4835-B254-D34D1BA20310}">
      <dgm:prSet/>
      <dgm:spPr/>
      <dgm:t>
        <a:bodyPr/>
        <a:lstStyle/>
        <a:p>
          <a:endParaRPr lang="en-US"/>
        </a:p>
      </dgm:t>
    </dgm:pt>
    <dgm:pt modelId="{06BB315F-FBC6-47A3-97E0-2B9DD8BCA11A}" type="pres">
      <dgm:prSet presAssocID="{7A274241-2A40-4A5C-99B9-8B58B0C8438F}" presName="diagram" presStyleCnt="0">
        <dgm:presLayoutVars>
          <dgm:dir/>
          <dgm:resizeHandles val="exact"/>
        </dgm:presLayoutVars>
      </dgm:prSet>
      <dgm:spPr/>
    </dgm:pt>
    <dgm:pt modelId="{8A780127-6442-409C-AF7B-D351F3046E2A}" type="pres">
      <dgm:prSet presAssocID="{FF490556-8670-4723-8518-2138A46CB2CB}" presName="node" presStyleLbl="node1" presStyleIdx="0" presStyleCnt="4">
        <dgm:presLayoutVars>
          <dgm:bulletEnabled val="1"/>
        </dgm:presLayoutVars>
      </dgm:prSet>
      <dgm:spPr/>
    </dgm:pt>
    <dgm:pt modelId="{CC3B78CF-0EEE-44C1-8F05-58916C417A9B}" type="pres">
      <dgm:prSet presAssocID="{BD34CA63-9597-4BFD-B2D7-49DD9D8D4A60}" presName="sibTrans" presStyleCnt="0"/>
      <dgm:spPr/>
    </dgm:pt>
    <dgm:pt modelId="{9A33938B-AEC1-4D56-8CD3-41CD85701CCA}" type="pres">
      <dgm:prSet presAssocID="{E125AAC0-CDDA-4D4A-98B5-408451BD9626}" presName="node" presStyleLbl="node1" presStyleIdx="1" presStyleCnt="4">
        <dgm:presLayoutVars>
          <dgm:bulletEnabled val="1"/>
        </dgm:presLayoutVars>
      </dgm:prSet>
      <dgm:spPr/>
    </dgm:pt>
    <dgm:pt modelId="{F23828D4-A8BD-4987-B2DC-157C54BEC789}" type="pres">
      <dgm:prSet presAssocID="{AEA2B3CF-8686-4B54-B536-C118C7E316DB}" presName="sibTrans" presStyleCnt="0"/>
      <dgm:spPr/>
    </dgm:pt>
    <dgm:pt modelId="{EC88A4AB-D017-4C17-991B-40E564AC4266}" type="pres">
      <dgm:prSet presAssocID="{EA63D177-E6BB-4478-88A5-7B17E6705D7E}" presName="node" presStyleLbl="node1" presStyleIdx="2" presStyleCnt="4">
        <dgm:presLayoutVars>
          <dgm:bulletEnabled val="1"/>
        </dgm:presLayoutVars>
      </dgm:prSet>
      <dgm:spPr/>
    </dgm:pt>
    <dgm:pt modelId="{B51CD086-873B-4947-B2E7-4B5511FCBC43}" type="pres">
      <dgm:prSet presAssocID="{5BC9E3DC-E4B5-4258-9B2A-14A1E24D4B87}" presName="sibTrans" presStyleCnt="0"/>
      <dgm:spPr/>
    </dgm:pt>
    <dgm:pt modelId="{95344F95-C13E-410A-8CF3-6FB69A8EF985}" type="pres">
      <dgm:prSet presAssocID="{20204BE2-0028-49A5-8A83-719736F6BF4E}" presName="node" presStyleLbl="node1" presStyleIdx="3" presStyleCnt="4">
        <dgm:presLayoutVars>
          <dgm:bulletEnabled val="1"/>
        </dgm:presLayoutVars>
      </dgm:prSet>
      <dgm:spPr/>
    </dgm:pt>
  </dgm:ptLst>
  <dgm:cxnLst>
    <dgm:cxn modelId="{72A57835-635C-459A-8D5D-4F2C69F5A7B7}" srcId="{7A274241-2A40-4A5C-99B9-8B58B0C8438F}" destId="{FF490556-8670-4723-8518-2138A46CB2CB}" srcOrd="0" destOrd="0" parTransId="{83028010-5E1D-4028-905D-CA012C382AD1}" sibTransId="{BD34CA63-9597-4BFD-B2D7-49DD9D8D4A60}"/>
    <dgm:cxn modelId="{CD52EC61-2936-4835-B254-D34D1BA20310}" srcId="{7A274241-2A40-4A5C-99B9-8B58B0C8438F}" destId="{20204BE2-0028-49A5-8A83-719736F6BF4E}" srcOrd="3" destOrd="0" parTransId="{899F9C25-E388-4DDF-91A1-2C7F6D003F14}" sibTransId="{E800B5B1-FB1B-49DE-8320-5D9D728240FD}"/>
    <dgm:cxn modelId="{B2683369-5304-4A43-96E2-1F049222FDD3}" srcId="{7A274241-2A40-4A5C-99B9-8B58B0C8438F}" destId="{E125AAC0-CDDA-4D4A-98B5-408451BD9626}" srcOrd="1" destOrd="0" parTransId="{CDA6E3FF-CDEE-4A30-8D0D-483EDEF1E339}" sibTransId="{AEA2B3CF-8686-4B54-B536-C118C7E316DB}"/>
    <dgm:cxn modelId="{0F3A2970-5D83-4B90-A7F0-A902091707E6}" type="presOf" srcId="{EA63D177-E6BB-4478-88A5-7B17E6705D7E}" destId="{EC88A4AB-D017-4C17-991B-40E564AC4266}" srcOrd="0" destOrd="0" presId="urn:microsoft.com/office/officeart/2005/8/layout/default"/>
    <dgm:cxn modelId="{974B3F91-8BF5-458E-89B3-FECC2002DE08}" type="presOf" srcId="{20204BE2-0028-49A5-8A83-719736F6BF4E}" destId="{95344F95-C13E-410A-8CF3-6FB69A8EF985}" srcOrd="0" destOrd="0" presId="urn:microsoft.com/office/officeart/2005/8/layout/default"/>
    <dgm:cxn modelId="{CE7FA9E0-3468-4946-9CFF-7B68C1FAD4C9}" type="presOf" srcId="{E125AAC0-CDDA-4D4A-98B5-408451BD9626}" destId="{9A33938B-AEC1-4D56-8CD3-41CD85701CCA}" srcOrd="0" destOrd="0" presId="urn:microsoft.com/office/officeart/2005/8/layout/default"/>
    <dgm:cxn modelId="{29C57CE2-0A4B-4B2B-BB6D-2FCD03F6027B}" srcId="{7A274241-2A40-4A5C-99B9-8B58B0C8438F}" destId="{EA63D177-E6BB-4478-88A5-7B17E6705D7E}" srcOrd="2" destOrd="0" parTransId="{D8DAE48B-91E6-4EC2-A267-3DCB1E475706}" sibTransId="{5BC9E3DC-E4B5-4258-9B2A-14A1E24D4B87}"/>
    <dgm:cxn modelId="{79A881F0-D815-4098-BAEF-859D57DAED7C}" type="presOf" srcId="{7A274241-2A40-4A5C-99B9-8B58B0C8438F}" destId="{06BB315F-FBC6-47A3-97E0-2B9DD8BCA11A}" srcOrd="0" destOrd="0" presId="urn:microsoft.com/office/officeart/2005/8/layout/default"/>
    <dgm:cxn modelId="{2C0AADF9-F1B9-45EE-B169-18D7F28574EF}" type="presOf" srcId="{FF490556-8670-4723-8518-2138A46CB2CB}" destId="{8A780127-6442-409C-AF7B-D351F3046E2A}" srcOrd="0" destOrd="0" presId="urn:microsoft.com/office/officeart/2005/8/layout/default"/>
    <dgm:cxn modelId="{84CF49CA-6631-4920-B547-1DD8CE3BC6E0}" type="presParOf" srcId="{06BB315F-FBC6-47A3-97E0-2B9DD8BCA11A}" destId="{8A780127-6442-409C-AF7B-D351F3046E2A}" srcOrd="0" destOrd="0" presId="urn:microsoft.com/office/officeart/2005/8/layout/default"/>
    <dgm:cxn modelId="{01C512EE-422C-4DDD-8483-4597320AE2AB}" type="presParOf" srcId="{06BB315F-FBC6-47A3-97E0-2B9DD8BCA11A}" destId="{CC3B78CF-0EEE-44C1-8F05-58916C417A9B}" srcOrd="1" destOrd="0" presId="urn:microsoft.com/office/officeart/2005/8/layout/default"/>
    <dgm:cxn modelId="{7FADB89E-E123-44A9-B9D2-8DE1E6E08A41}" type="presParOf" srcId="{06BB315F-FBC6-47A3-97E0-2B9DD8BCA11A}" destId="{9A33938B-AEC1-4D56-8CD3-41CD85701CCA}" srcOrd="2" destOrd="0" presId="urn:microsoft.com/office/officeart/2005/8/layout/default"/>
    <dgm:cxn modelId="{2226AF4B-8AC6-4101-9CC7-36D0A04A6A8A}" type="presParOf" srcId="{06BB315F-FBC6-47A3-97E0-2B9DD8BCA11A}" destId="{F23828D4-A8BD-4987-B2DC-157C54BEC789}" srcOrd="3" destOrd="0" presId="urn:microsoft.com/office/officeart/2005/8/layout/default"/>
    <dgm:cxn modelId="{4CC08F46-5269-4304-8DAF-8EFE3D1DFF5F}" type="presParOf" srcId="{06BB315F-FBC6-47A3-97E0-2B9DD8BCA11A}" destId="{EC88A4AB-D017-4C17-991B-40E564AC4266}" srcOrd="4" destOrd="0" presId="urn:microsoft.com/office/officeart/2005/8/layout/default"/>
    <dgm:cxn modelId="{383C3A60-61E6-4C20-875D-7F0552E44E28}" type="presParOf" srcId="{06BB315F-FBC6-47A3-97E0-2B9DD8BCA11A}" destId="{B51CD086-873B-4947-B2E7-4B5511FCBC43}" srcOrd="5" destOrd="0" presId="urn:microsoft.com/office/officeart/2005/8/layout/default"/>
    <dgm:cxn modelId="{B7D064AF-63D0-4B89-B858-F318118DAA92}" type="presParOf" srcId="{06BB315F-FBC6-47A3-97E0-2B9DD8BCA11A}" destId="{95344F95-C13E-410A-8CF3-6FB69A8EF98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6E0C0-2141-40D9-AF8C-F53D77C3AF11}">
      <dsp:nvSpPr>
        <dsp:cNvPr id="0" name=""/>
        <dsp:cNvSpPr/>
      </dsp:nvSpPr>
      <dsp:spPr>
        <a:xfrm>
          <a:off x="-6322134" y="-967079"/>
          <a:ext cx="7525316" cy="7525316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107EE-94EF-4662-9D2E-95D20775B1A0}">
      <dsp:nvSpPr>
        <dsp:cNvPr id="0" name=""/>
        <dsp:cNvSpPr/>
      </dsp:nvSpPr>
      <dsp:spPr>
        <a:xfrm>
          <a:off x="629652" y="429848"/>
          <a:ext cx="7677778" cy="8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73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Required by law or contract (i.e. WC, GL, Auto, Health, ERISA, Etc.)</a:t>
          </a:r>
        </a:p>
      </dsp:txBody>
      <dsp:txXfrm>
        <a:off x="629652" y="429848"/>
        <a:ext cx="7677778" cy="860143"/>
      </dsp:txXfrm>
    </dsp:sp>
    <dsp:sp modelId="{29F1C768-6716-4164-9173-2DCB5931031C}">
      <dsp:nvSpPr>
        <dsp:cNvPr id="0" name=""/>
        <dsp:cNvSpPr/>
      </dsp:nvSpPr>
      <dsp:spPr>
        <a:xfrm>
          <a:off x="92062" y="322330"/>
          <a:ext cx="1075179" cy="1075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C29E6-C48F-4865-8AC5-6E42C12FB543}">
      <dsp:nvSpPr>
        <dsp:cNvPr id="0" name=""/>
        <dsp:cNvSpPr/>
      </dsp:nvSpPr>
      <dsp:spPr>
        <a:xfrm>
          <a:off x="1122792" y="1720287"/>
          <a:ext cx="7184638" cy="8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73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Fear of the large catastrophic loss</a:t>
          </a:r>
        </a:p>
      </dsp:txBody>
      <dsp:txXfrm>
        <a:off x="1122792" y="1720287"/>
        <a:ext cx="7184638" cy="860143"/>
      </dsp:txXfrm>
    </dsp:sp>
    <dsp:sp modelId="{7CDE59EC-F9BF-4A74-AAB5-F0A67ADDB5F4}">
      <dsp:nvSpPr>
        <dsp:cNvPr id="0" name=""/>
        <dsp:cNvSpPr/>
      </dsp:nvSpPr>
      <dsp:spPr>
        <a:xfrm>
          <a:off x="585202" y="1612769"/>
          <a:ext cx="1075179" cy="1075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6DEB9-98EF-44B8-9669-83F2441DBF88}">
      <dsp:nvSpPr>
        <dsp:cNvPr id="0" name=""/>
        <dsp:cNvSpPr/>
      </dsp:nvSpPr>
      <dsp:spPr>
        <a:xfrm>
          <a:off x="1122792" y="3010726"/>
          <a:ext cx="7184638" cy="8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73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Defense of legitimate/fraudulent claims</a:t>
          </a:r>
        </a:p>
      </dsp:txBody>
      <dsp:txXfrm>
        <a:off x="1122792" y="3010726"/>
        <a:ext cx="7184638" cy="860143"/>
      </dsp:txXfrm>
    </dsp:sp>
    <dsp:sp modelId="{7C75A398-83CC-4E2C-8B78-ED13F92A39E7}">
      <dsp:nvSpPr>
        <dsp:cNvPr id="0" name=""/>
        <dsp:cNvSpPr/>
      </dsp:nvSpPr>
      <dsp:spPr>
        <a:xfrm>
          <a:off x="585202" y="2903208"/>
          <a:ext cx="1075179" cy="1075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65D17-6F00-4430-8F4A-9E19984D8CFC}">
      <dsp:nvSpPr>
        <dsp:cNvPr id="0" name=""/>
        <dsp:cNvSpPr/>
      </dsp:nvSpPr>
      <dsp:spPr>
        <a:xfrm>
          <a:off x="629652" y="4301166"/>
          <a:ext cx="7677778" cy="8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73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Obligation to employee owners, customers, vendors, etc.</a:t>
          </a:r>
        </a:p>
      </dsp:txBody>
      <dsp:txXfrm>
        <a:off x="629652" y="4301166"/>
        <a:ext cx="7677778" cy="860143"/>
      </dsp:txXfrm>
    </dsp:sp>
    <dsp:sp modelId="{B23C2D70-6F61-4241-A53C-D5CEA7E99AA4}">
      <dsp:nvSpPr>
        <dsp:cNvPr id="0" name=""/>
        <dsp:cNvSpPr/>
      </dsp:nvSpPr>
      <dsp:spPr>
        <a:xfrm>
          <a:off x="92062" y="4193648"/>
          <a:ext cx="1075179" cy="1075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50C68-2C89-4DED-83F1-3C307C7A3322}">
      <dsp:nvSpPr>
        <dsp:cNvPr id="0" name=""/>
        <dsp:cNvSpPr/>
      </dsp:nvSpPr>
      <dsp:spPr>
        <a:xfrm>
          <a:off x="6253714" y="1116117"/>
          <a:ext cx="1564405" cy="3973126"/>
        </a:xfrm>
        <a:prstGeom prst="wedgeRectCallout">
          <a:avLst>
            <a:gd name="adj1" fmla="val 0"/>
            <a:gd name="adj2" fmla="val 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kern="1200" dirty="0">
              <a:latin typeface="Century Gothic" panose="020B0502020202020204" pitchFamily="34" charset="0"/>
            </a:rPr>
          </a:br>
          <a:endParaRPr lang="en-US" sz="2400" kern="1200" dirty="0">
            <a:latin typeface="+mn-lt"/>
          </a:endParaRPr>
        </a:p>
      </dsp:txBody>
      <dsp:txXfrm>
        <a:off x="6452294" y="1116117"/>
        <a:ext cx="1365825" cy="3973126"/>
      </dsp:txXfrm>
    </dsp:sp>
    <dsp:sp modelId="{E7F66D8E-A70F-A74B-B916-0DA605CD0D04}">
      <dsp:nvSpPr>
        <dsp:cNvPr id="0" name=""/>
        <dsp:cNvSpPr/>
      </dsp:nvSpPr>
      <dsp:spPr>
        <a:xfrm>
          <a:off x="6253714" y="122835"/>
          <a:ext cx="1564405" cy="99328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Year 5</a:t>
          </a:r>
        </a:p>
      </dsp:txBody>
      <dsp:txXfrm>
        <a:off x="6253714" y="122835"/>
        <a:ext cx="1564405" cy="993281"/>
      </dsp:txXfrm>
    </dsp:sp>
    <dsp:sp modelId="{BC20DD7E-352B-43BD-8444-E4D7FF90AF63}">
      <dsp:nvSpPr>
        <dsp:cNvPr id="0" name=""/>
        <dsp:cNvSpPr/>
      </dsp:nvSpPr>
      <dsp:spPr>
        <a:xfrm>
          <a:off x="4693217" y="1116117"/>
          <a:ext cx="1564405" cy="3724806"/>
        </a:xfrm>
        <a:prstGeom prst="wedgeRectCallout">
          <a:avLst>
            <a:gd name="adj1" fmla="val 62500"/>
            <a:gd name="adj2" fmla="val 2083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kern="1200" dirty="0">
              <a:latin typeface="Century Gothic" panose="020B0502020202020204" pitchFamily="34" charset="0"/>
            </a:rPr>
          </a:br>
          <a:r>
            <a:rPr lang="en-US" sz="2400" kern="1200" dirty="0">
              <a:latin typeface="+mn-lt"/>
            </a:rPr>
            <a:t>Three Year Stacking Collateral</a:t>
          </a:r>
        </a:p>
      </dsp:txBody>
      <dsp:txXfrm>
        <a:off x="4891797" y="1116117"/>
        <a:ext cx="1365825" cy="3724806"/>
      </dsp:txXfrm>
    </dsp:sp>
    <dsp:sp modelId="{7DD64ACA-5117-418C-9B10-621EE0F13B90}">
      <dsp:nvSpPr>
        <dsp:cNvPr id="0" name=""/>
        <dsp:cNvSpPr/>
      </dsp:nvSpPr>
      <dsp:spPr>
        <a:xfrm>
          <a:off x="4693217" y="246996"/>
          <a:ext cx="1564405" cy="86912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Year 4</a:t>
          </a:r>
        </a:p>
      </dsp:txBody>
      <dsp:txXfrm>
        <a:off x="4693217" y="246996"/>
        <a:ext cx="1564405" cy="869121"/>
      </dsp:txXfrm>
    </dsp:sp>
    <dsp:sp modelId="{C342B9D2-2E5B-4BD6-98AE-11C95B2D4D65}">
      <dsp:nvSpPr>
        <dsp:cNvPr id="0" name=""/>
        <dsp:cNvSpPr/>
      </dsp:nvSpPr>
      <dsp:spPr>
        <a:xfrm>
          <a:off x="3124196" y="1097274"/>
          <a:ext cx="1564405" cy="3476485"/>
        </a:xfrm>
        <a:prstGeom prst="wedgeRectCallout">
          <a:avLst>
            <a:gd name="adj1" fmla="val 62500"/>
            <a:gd name="adj2" fmla="val 2083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kern="1200" dirty="0">
              <a:latin typeface="+mn-lt"/>
            </a:rPr>
          </a:br>
          <a:r>
            <a:rPr lang="en-US" sz="2400" kern="1200" dirty="0">
              <a:latin typeface="+mn-lt"/>
            </a:rPr>
            <a:t>Year 3 Collateral</a:t>
          </a:r>
        </a:p>
      </dsp:txBody>
      <dsp:txXfrm>
        <a:off x="3322776" y="1097274"/>
        <a:ext cx="1365825" cy="3476485"/>
      </dsp:txXfrm>
    </dsp:sp>
    <dsp:sp modelId="{70A90663-872D-417D-AAEB-ED5CA1819EE7}">
      <dsp:nvSpPr>
        <dsp:cNvPr id="0" name=""/>
        <dsp:cNvSpPr/>
      </dsp:nvSpPr>
      <dsp:spPr>
        <a:xfrm>
          <a:off x="3128811" y="375129"/>
          <a:ext cx="1564405" cy="74496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Year 3</a:t>
          </a:r>
        </a:p>
      </dsp:txBody>
      <dsp:txXfrm>
        <a:off x="3128811" y="375129"/>
        <a:ext cx="1564405" cy="744961"/>
      </dsp:txXfrm>
    </dsp:sp>
    <dsp:sp modelId="{1E4D88A6-56D7-4E2D-A2ED-EBAD811F7F4B}">
      <dsp:nvSpPr>
        <dsp:cNvPr id="0" name=""/>
        <dsp:cNvSpPr/>
      </dsp:nvSpPr>
      <dsp:spPr>
        <a:xfrm>
          <a:off x="1559790" y="1127674"/>
          <a:ext cx="1564405" cy="3228165"/>
        </a:xfrm>
        <a:prstGeom prst="wedgeRectCallout">
          <a:avLst>
            <a:gd name="adj1" fmla="val 62500"/>
            <a:gd name="adj2" fmla="val 2083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kern="1200" dirty="0">
              <a:latin typeface="+mn-lt"/>
            </a:rPr>
          </a:br>
          <a:r>
            <a:rPr lang="en-US" sz="2400" kern="1200" dirty="0">
              <a:latin typeface="+mn-lt"/>
            </a:rPr>
            <a:t>Year 2 Collateral</a:t>
          </a:r>
        </a:p>
      </dsp:txBody>
      <dsp:txXfrm>
        <a:off x="1758371" y="1127674"/>
        <a:ext cx="1365825" cy="3228165"/>
      </dsp:txXfrm>
    </dsp:sp>
    <dsp:sp modelId="{DB8FABDB-3E2D-4547-B9B4-AB60041E3ADD}">
      <dsp:nvSpPr>
        <dsp:cNvPr id="0" name=""/>
        <dsp:cNvSpPr/>
      </dsp:nvSpPr>
      <dsp:spPr>
        <a:xfrm>
          <a:off x="1564405" y="495316"/>
          <a:ext cx="1564405" cy="6208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Year 2</a:t>
          </a:r>
        </a:p>
      </dsp:txBody>
      <dsp:txXfrm>
        <a:off x="1564405" y="495316"/>
        <a:ext cx="1564405" cy="620801"/>
      </dsp:txXfrm>
    </dsp:sp>
    <dsp:sp modelId="{F0A40DC9-CDBA-43E5-9B22-6376BE29F3BD}">
      <dsp:nvSpPr>
        <dsp:cNvPr id="0" name=""/>
        <dsp:cNvSpPr/>
      </dsp:nvSpPr>
      <dsp:spPr>
        <a:xfrm>
          <a:off x="0" y="673044"/>
          <a:ext cx="1564405" cy="2979845"/>
        </a:xfrm>
        <a:prstGeom prst="wedgeRectCallout">
          <a:avLst>
            <a:gd name="adj1" fmla="val 62500"/>
            <a:gd name="adj2" fmla="val 2083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Century Gothic" panose="020B0502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kern="1200" dirty="0">
              <a:latin typeface="Century Gothic" panose="020B0502020202020204" pitchFamily="34" charset="0"/>
            </a:rPr>
          </a:br>
          <a:r>
            <a:rPr lang="en-US" sz="2000" kern="1200" dirty="0">
              <a:latin typeface="+mn-lt"/>
            </a:rPr>
            <a:t>Year 1 Collateral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$25,000 Capitalization</a:t>
          </a:r>
        </a:p>
      </dsp:txBody>
      <dsp:txXfrm>
        <a:off x="198580" y="673044"/>
        <a:ext cx="1365825" cy="2979845"/>
      </dsp:txXfrm>
    </dsp:sp>
    <dsp:sp modelId="{ACF3F3E4-F02F-439F-B61C-A30BC9A6E19B}">
      <dsp:nvSpPr>
        <dsp:cNvPr id="0" name=""/>
        <dsp:cNvSpPr/>
      </dsp:nvSpPr>
      <dsp:spPr>
        <a:xfrm>
          <a:off x="0" y="619476"/>
          <a:ext cx="1564405" cy="49664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Year 1</a:t>
          </a:r>
        </a:p>
      </dsp:txBody>
      <dsp:txXfrm>
        <a:off x="0" y="619476"/>
        <a:ext cx="1564405" cy="4966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C13B7-CFFA-4095-AAAB-6A7D1212415E}">
      <dsp:nvSpPr>
        <dsp:cNvPr id="0" name=""/>
        <dsp:cNvSpPr/>
      </dsp:nvSpPr>
      <dsp:spPr>
        <a:xfrm rot="5400000">
          <a:off x="669543" y="1119225"/>
          <a:ext cx="982922" cy="11190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61D79-C814-4303-9D5E-22A5B5FB4A82}">
      <dsp:nvSpPr>
        <dsp:cNvPr id="0" name=""/>
        <dsp:cNvSpPr/>
      </dsp:nvSpPr>
      <dsp:spPr>
        <a:xfrm>
          <a:off x="409129" y="29635"/>
          <a:ext cx="1654663" cy="1158210"/>
        </a:xfrm>
        <a:prstGeom prst="roundRect">
          <a:avLst>
            <a:gd name="adj" fmla="val 1667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Education</a:t>
          </a:r>
        </a:p>
      </dsp:txBody>
      <dsp:txXfrm>
        <a:off x="465678" y="86184"/>
        <a:ext cx="1541565" cy="1045112"/>
      </dsp:txXfrm>
    </dsp:sp>
    <dsp:sp modelId="{C85A2A5C-3C40-457D-A788-4B94D2BC407B}">
      <dsp:nvSpPr>
        <dsp:cNvPr id="0" name=""/>
        <dsp:cNvSpPr/>
      </dsp:nvSpPr>
      <dsp:spPr>
        <a:xfrm>
          <a:off x="2133598" y="182559"/>
          <a:ext cx="2720615" cy="93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Webinars, 1 on 1s, Captive 201s, Discussion of Process</a:t>
          </a:r>
        </a:p>
      </dsp:txBody>
      <dsp:txXfrm>
        <a:off x="2133598" y="182559"/>
        <a:ext cx="2720615" cy="936117"/>
      </dsp:txXfrm>
    </dsp:sp>
    <dsp:sp modelId="{F7E77DCB-B96D-4AB6-9B52-2A7F8986F447}">
      <dsp:nvSpPr>
        <dsp:cNvPr id="0" name=""/>
        <dsp:cNvSpPr/>
      </dsp:nvSpPr>
      <dsp:spPr>
        <a:xfrm rot="5400000">
          <a:off x="2405556" y="2420277"/>
          <a:ext cx="982922" cy="11190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77C5D-2D46-43F4-89E7-9D348E677BC1}">
      <dsp:nvSpPr>
        <dsp:cNvPr id="0" name=""/>
        <dsp:cNvSpPr/>
      </dsp:nvSpPr>
      <dsp:spPr>
        <a:xfrm>
          <a:off x="2145141" y="1330688"/>
          <a:ext cx="1654663" cy="1158210"/>
        </a:xfrm>
        <a:prstGeom prst="roundRect">
          <a:avLst>
            <a:gd name="adj" fmla="val 1667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5- Year ROI and Conceptual Proposal</a:t>
          </a:r>
        </a:p>
      </dsp:txBody>
      <dsp:txXfrm>
        <a:off x="2201690" y="1387237"/>
        <a:ext cx="1541565" cy="1045112"/>
      </dsp:txXfrm>
    </dsp:sp>
    <dsp:sp modelId="{6C56D3F4-D071-4C1F-9AAB-8DE77E93CA75}">
      <dsp:nvSpPr>
        <dsp:cNvPr id="0" name=""/>
        <dsp:cNvSpPr/>
      </dsp:nvSpPr>
      <dsp:spPr>
        <a:xfrm>
          <a:off x="3809998" y="1477958"/>
          <a:ext cx="3388947" cy="93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ROI and Proforma Pricing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Risk Assessment</a:t>
          </a:r>
        </a:p>
      </dsp:txBody>
      <dsp:txXfrm>
        <a:off x="3809998" y="1477958"/>
        <a:ext cx="3388947" cy="936117"/>
      </dsp:txXfrm>
    </dsp:sp>
    <dsp:sp modelId="{2018BF2D-EF08-4EEE-97DF-71E38B71A917}">
      <dsp:nvSpPr>
        <dsp:cNvPr id="0" name=""/>
        <dsp:cNvSpPr/>
      </dsp:nvSpPr>
      <dsp:spPr>
        <a:xfrm rot="5400000">
          <a:off x="4141569" y="3721330"/>
          <a:ext cx="982922" cy="11190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003B-52F7-4A02-B040-152921E1635D}">
      <dsp:nvSpPr>
        <dsp:cNvPr id="0" name=""/>
        <dsp:cNvSpPr/>
      </dsp:nvSpPr>
      <dsp:spPr>
        <a:xfrm>
          <a:off x="3881154" y="2631741"/>
          <a:ext cx="1654663" cy="1158210"/>
        </a:xfrm>
        <a:prstGeom prst="roundRect">
          <a:avLst>
            <a:gd name="adj" fmla="val 1667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Underwriting Approval</a:t>
          </a:r>
        </a:p>
      </dsp:txBody>
      <dsp:txXfrm>
        <a:off x="3937703" y="2688290"/>
        <a:ext cx="1541565" cy="1045112"/>
      </dsp:txXfrm>
    </dsp:sp>
    <dsp:sp modelId="{96E9FD37-D8C5-4584-9C8D-B1144CE9C0BD}">
      <dsp:nvSpPr>
        <dsp:cNvPr id="0" name=""/>
        <dsp:cNvSpPr/>
      </dsp:nvSpPr>
      <dsp:spPr>
        <a:xfrm>
          <a:off x="5539464" y="2773366"/>
          <a:ext cx="1898120" cy="93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Implementation</a:t>
          </a:r>
        </a:p>
      </dsp:txBody>
      <dsp:txXfrm>
        <a:off x="5539464" y="2773366"/>
        <a:ext cx="1898120" cy="936117"/>
      </dsp:txXfrm>
    </dsp:sp>
    <dsp:sp modelId="{94ECFAA6-A614-4BCE-8EAE-C1CCEB1C6AF7}">
      <dsp:nvSpPr>
        <dsp:cNvPr id="0" name=""/>
        <dsp:cNvSpPr/>
      </dsp:nvSpPr>
      <dsp:spPr>
        <a:xfrm>
          <a:off x="5617167" y="3932793"/>
          <a:ext cx="1654663" cy="1158210"/>
        </a:xfrm>
        <a:prstGeom prst="roundRect">
          <a:avLst>
            <a:gd name="adj" fmla="val 1667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Founding Members Launch NCEO Captive</a:t>
          </a:r>
        </a:p>
      </dsp:txBody>
      <dsp:txXfrm>
        <a:off x="5673716" y="3989342"/>
        <a:ext cx="1541565" cy="1045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8FB85-5690-42BF-BA0F-81E5E4355B99}">
      <dsp:nvSpPr>
        <dsp:cNvPr id="0" name=""/>
        <dsp:cNvSpPr/>
      </dsp:nvSpPr>
      <dsp:spPr>
        <a:xfrm>
          <a:off x="1764783" y="672507"/>
          <a:ext cx="4365729" cy="4365729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70308-A004-4426-BD8C-6FF3D9410540}">
      <dsp:nvSpPr>
        <dsp:cNvPr id="0" name=""/>
        <dsp:cNvSpPr/>
      </dsp:nvSpPr>
      <dsp:spPr>
        <a:xfrm>
          <a:off x="1764783" y="672507"/>
          <a:ext cx="4365729" cy="4365729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0C502-6FD4-4A17-9E75-BA808CD0A316}">
      <dsp:nvSpPr>
        <dsp:cNvPr id="0" name=""/>
        <dsp:cNvSpPr/>
      </dsp:nvSpPr>
      <dsp:spPr>
        <a:xfrm>
          <a:off x="1764783" y="672507"/>
          <a:ext cx="4365729" cy="4365729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5D3DD-DE45-4634-983D-DD52E7DAF450}">
      <dsp:nvSpPr>
        <dsp:cNvPr id="0" name=""/>
        <dsp:cNvSpPr/>
      </dsp:nvSpPr>
      <dsp:spPr>
        <a:xfrm>
          <a:off x="1764783" y="672507"/>
          <a:ext cx="4365729" cy="4365729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56FD7-F6F5-4213-94CE-BC03189FABB7}">
      <dsp:nvSpPr>
        <dsp:cNvPr id="0" name=""/>
        <dsp:cNvSpPr/>
      </dsp:nvSpPr>
      <dsp:spPr>
        <a:xfrm>
          <a:off x="1764783" y="672507"/>
          <a:ext cx="4365729" cy="4365729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80526-03C6-4BA7-8099-3EE308949E71}">
      <dsp:nvSpPr>
        <dsp:cNvPr id="0" name=""/>
        <dsp:cNvSpPr/>
      </dsp:nvSpPr>
      <dsp:spPr>
        <a:xfrm>
          <a:off x="3170408" y="2078132"/>
          <a:ext cx="1554479" cy="1554479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n-lt"/>
            </a:rPr>
            <a:t>Captive Owner</a:t>
          </a:r>
        </a:p>
      </dsp:txBody>
      <dsp:txXfrm>
        <a:off x="3398056" y="2305780"/>
        <a:ext cx="1099183" cy="1099183"/>
      </dsp:txXfrm>
    </dsp:sp>
    <dsp:sp modelId="{E16C7FB8-197E-4BF3-B16F-5FDAD8F69A03}">
      <dsp:nvSpPr>
        <dsp:cNvPr id="0" name=""/>
        <dsp:cNvSpPr/>
      </dsp:nvSpPr>
      <dsp:spPr>
        <a:xfrm>
          <a:off x="3018497" y="-145565"/>
          <a:ext cx="1858300" cy="1737362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50 – 500 EEs and/or $20M in revenue</a:t>
          </a:r>
        </a:p>
      </dsp:txBody>
      <dsp:txXfrm>
        <a:off x="3290639" y="108866"/>
        <a:ext cx="1314016" cy="1228500"/>
      </dsp:txXfrm>
    </dsp:sp>
    <dsp:sp modelId="{CAE7C278-1CB2-414C-B6DF-F159488495FF}">
      <dsp:nvSpPr>
        <dsp:cNvPr id="0" name=""/>
        <dsp:cNvSpPr/>
      </dsp:nvSpPr>
      <dsp:spPr>
        <a:xfrm>
          <a:off x="5046879" y="1327787"/>
          <a:ext cx="1857330" cy="1737362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+mn-lt"/>
            </a:rPr>
            <a:t>Entrepreneurial Spirit</a:t>
          </a:r>
        </a:p>
      </dsp:txBody>
      <dsp:txXfrm>
        <a:off x="5318879" y="1582218"/>
        <a:ext cx="1313330" cy="1228500"/>
      </dsp:txXfrm>
    </dsp:sp>
    <dsp:sp modelId="{818DA7AA-EDBE-4794-A1F6-FAFA2DDDB3FB}">
      <dsp:nvSpPr>
        <dsp:cNvPr id="0" name=""/>
        <dsp:cNvSpPr/>
      </dsp:nvSpPr>
      <dsp:spPr>
        <a:xfrm>
          <a:off x="4332275" y="3711723"/>
          <a:ext cx="1737362" cy="1737362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Desire</a:t>
          </a:r>
          <a:br>
            <a:rPr lang="en-US" sz="1400" kern="1200" dirty="0">
              <a:latin typeface="+mn-lt"/>
            </a:rPr>
          </a:br>
          <a:r>
            <a:rPr lang="en-US" sz="1400" kern="1200" dirty="0">
              <a:latin typeface="+mn-lt"/>
            </a:rPr>
            <a:t>Control</a:t>
          </a:r>
        </a:p>
      </dsp:txBody>
      <dsp:txXfrm>
        <a:off x="4586706" y="3966154"/>
        <a:ext cx="1228500" cy="1228500"/>
      </dsp:txXfrm>
    </dsp:sp>
    <dsp:sp modelId="{706B3F25-A619-483B-B31F-EE3F90434917}">
      <dsp:nvSpPr>
        <dsp:cNvPr id="0" name=""/>
        <dsp:cNvSpPr/>
      </dsp:nvSpPr>
      <dsp:spPr>
        <a:xfrm>
          <a:off x="1825657" y="3711723"/>
          <a:ext cx="1737362" cy="1737362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Loss Control </a:t>
          </a:r>
          <a:br>
            <a:rPr lang="en-US" sz="1400" kern="1200" dirty="0">
              <a:latin typeface="+mn-lt"/>
            </a:rPr>
          </a:br>
          <a:r>
            <a:rPr lang="en-US" sz="1400" kern="1200" dirty="0">
              <a:latin typeface="+mn-lt"/>
            </a:rPr>
            <a:t>&amp; Safety</a:t>
          </a:r>
          <a:br>
            <a:rPr lang="en-US" sz="1400" kern="1200" dirty="0">
              <a:latin typeface="+mn-lt"/>
            </a:rPr>
          </a:br>
          <a:r>
            <a:rPr lang="en-US" sz="1400" kern="1200" dirty="0">
              <a:latin typeface="+mn-lt"/>
            </a:rPr>
            <a:t>Commitment</a:t>
          </a:r>
        </a:p>
      </dsp:txBody>
      <dsp:txXfrm>
        <a:off x="2080088" y="3966154"/>
        <a:ext cx="1228500" cy="1228500"/>
      </dsp:txXfrm>
    </dsp:sp>
    <dsp:sp modelId="{F60894D0-7373-4F7A-B6BD-B5A2A82E1BDA}">
      <dsp:nvSpPr>
        <dsp:cNvPr id="0" name=""/>
        <dsp:cNvSpPr/>
      </dsp:nvSpPr>
      <dsp:spPr>
        <a:xfrm>
          <a:off x="1051069" y="1327787"/>
          <a:ext cx="1737362" cy="1737362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Financially Secure</a:t>
          </a:r>
        </a:p>
      </dsp:txBody>
      <dsp:txXfrm>
        <a:off x="1305500" y="1582218"/>
        <a:ext cx="1228500" cy="1228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DB22D-2DF0-FF40-90C9-656CFDF5F5B9}">
      <dsp:nvSpPr>
        <dsp:cNvPr id="0" name=""/>
        <dsp:cNvSpPr/>
      </dsp:nvSpPr>
      <dsp:spPr>
        <a:xfrm>
          <a:off x="1924719" y="599355"/>
          <a:ext cx="4104809" cy="4104809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8FB85-5690-42BF-BA0F-81E5E4355B99}">
      <dsp:nvSpPr>
        <dsp:cNvPr id="0" name=""/>
        <dsp:cNvSpPr/>
      </dsp:nvSpPr>
      <dsp:spPr>
        <a:xfrm>
          <a:off x="1924719" y="599355"/>
          <a:ext cx="4104809" cy="4104809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70308-A004-4426-BD8C-6FF3D9410540}">
      <dsp:nvSpPr>
        <dsp:cNvPr id="0" name=""/>
        <dsp:cNvSpPr/>
      </dsp:nvSpPr>
      <dsp:spPr>
        <a:xfrm>
          <a:off x="1924719" y="599355"/>
          <a:ext cx="4104809" cy="4104809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0C502-6FD4-4A17-9E75-BA808CD0A316}">
      <dsp:nvSpPr>
        <dsp:cNvPr id="0" name=""/>
        <dsp:cNvSpPr/>
      </dsp:nvSpPr>
      <dsp:spPr>
        <a:xfrm>
          <a:off x="1924719" y="599355"/>
          <a:ext cx="4104809" cy="4104809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5D3DD-DE45-4634-983D-DD52E7DAF450}">
      <dsp:nvSpPr>
        <dsp:cNvPr id="0" name=""/>
        <dsp:cNvSpPr/>
      </dsp:nvSpPr>
      <dsp:spPr>
        <a:xfrm>
          <a:off x="1924719" y="599355"/>
          <a:ext cx="4104809" cy="4104809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56FD7-F6F5-4213-94CE-BC03189FABB7}">
      <dsp:nvSpPr>
        <dsp:cNvPr id="0" name=""/>
        <dsp:cNvSpPr/>
      </dsp:nvSpPr>
      <dsp:spPr>
        <a:xfrm>
          <a:off x="1924719" y="599355"/>
          <a:ext cx="4104809" cy="4104809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80526-03C6-4BA7-8099-3EE308949E71}">
      <dsp:nvSpPr>
        <dsp:cNvPr id="0" name=""/>
        <dsp:cNvSpPr/>
      </dsp:nvSpPr>
      <dsp:spPr>
        <a:xfrm>
          <a:off x="3264529" y="1939164"/>
          <a:ext cx="1425190" cy="1425190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Captive Owner</a:t>
          </a:r>
        </a:p>
      </dsp:txBody>
      <dsp:txXfrm>
        <a:off x="3473243" y="2147878"/>
        <a:ext cx="1007762" cy="1007762"/>
      </dsp:txXfrm>
    </dsp:sp>
    <dsp:sp modelId="{E16C7FB8-197E-4BF3-B16F-5FDAD8F69A03}">
      <dsp:nvSpPr>
        <dsp:cNvPr id="0" name=""/>
        <dsp:cNvSpPr/>
      </dsp:nvSpPr>
      <dsp:spPr>
        <a:xfrm>
          <a:off x="3125253" y="-150677"/>
          <a:ext cx="1703741" cy="1592862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New Idea Generation</a:t>
          </a:r>
        </a:p>
      </dsp:txBody>
      <dsp:txXfrm>
        <a:off x="3374760" y="82592"/>
        <a:ext cx="1204727" cy="1126324"/>
      </dsp:txXfrm>
    </dsp:sp>
    <dsp:sp modelId="{CAE7C278-1CB2-414C-B6DF-F159488495FF}">
      <dsp:nvSpPr>
        <dsp:cNvPr id="0" name=""/>
        <dsp:cNvSpPr/>
      </dsp:nvSpPr>
      <dsp:spPr>
        <a:xfrm>
          <a:off x="4862950" y="852325"/>
          <a:ext cx="1702852" cy="1592862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+mn-lt"/>
            </a:rPr>
            <a:t>Member Meetings</a:t>
          </a:r>
        </a:p>
      </dsp:txBody>
      <dsp:txXfrm>
        <a:off x="5112327" y="1085594"/>
        <a:ext cx="1204098" cy="1126324"/>
      </dsp:txXfrm>
    </dsp:sp>
    <dsp:sp modelId="{818DA7AA-EDBE-4794-A1F6-FAFA2DDDB3FB}">
      <dsp:nvSpPr>
        <dsp:cNvPr id="0" name=""/>
        <dsp:cNvSpPr/>
      </dsp:nvSpPr>
      <dsp:spPr>
        <a:xfrm>
          <a:off x="4917945" y="2858331"/>
          <a:ext cx="1592862" cy="1592862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Quarterly Calls</a:t>
          </a:r>
        </a:p>
      </dsp:txBody>
      <dsp:txXfrm>
        <a:off x="5151214" y="3091600"/>
        <a:ext cx="1126324" cy="1126324"/>
      </dsp:txXfrm>
    </dsp:sp>
    <dsp:sp modelId="{706B3F25-A619-483B-B31F-EE3F90434917}">
      <dsp:nvSpPr>
        <dsp:cNvPr id="0" name=""/>
        <dsp:cNvSpPr/>
      </dsp:nvSpPr>
      <dsp:spPr>
        <a:xfrm>
          <a:off x="3180693" y="3861334"/>
          <a:ext cx="1592862" cy="1592862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Sharing Best Practices</a:t>
          </a:r>
        </a:p>
      </dsp:txBody>
      <dsp:txXfrm>
        <a:off x="3413962" y="4094603"/>
        <a:ext cx="1126324" cy="1126324"/>
      </dsp:txXfrm>
    </dsp:sp>
    <dsp:sp modelId="{F60894D0-7373-4F7A-B6BD-B5A2A82E1BDA}">
      <dsp:nvSpPr>
        <dsp:cNvPr id="0" name=""/>
        <dsp:cNvSpPr/>
      </dsp:nvSpPr>
      <dsp:spPr>
        <a:xfrm>
          <a:off x="1443441" y="2858331"/>
          <a:ext cx="1592862" cy="1592862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Accountability</a:t>
          </a:r>
        </a:p>
      </dsp:txBody>
      <dsp:txXfrm>
        <a:off x="1676710" y="3091600"/>
        <a:ext cx="1126324" cy="1126324"/>
      </dsp:txXfrm>
    </dsp:sp>
    <dsp:sp modelId="{CAA3F247-9820-FF49-BDF8-A54A514F1273}">
      <dsp:nvSpPr>
        <dsp:cNvPr id="0" name=""/>
        <dsp:cNvSpPr/>
      </dsp:nvSpPr>
      <dsp:spPr>
        <a:xfrm>
          <a:off x="1389477" y="853228"/>
          <a:ext cx="1700790" cy="1591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Grow Professional Networks</a:t>
          </a:r>
        </a:p>
      </dsp:txBody>
      <dsp:txXfrm>
        <a:off x="1638552" y="1086233"/>
        <a:ext cx="1202640" cy="1125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28FBB-5F4D-44EC-8CDD-4F67E6ABFCAB}">
      <dsp:nvSpPr>
        <dsp:cNvPr id="0" name=""/>
        <dsp:cNvSpPr/>
      </dsp:nvSpPr>
      <dsp:spPr>
        <a:xfrm>
          <a:off x="1888" y="44334"/>
          <a:ext cx="6501387" cy="3496619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eutraface Text Demi" pitchFamily="50" charset="0"/>
          </a:endParaRPr>
        </a:p>
      </dsp:txBody>
      <dsp:txXfrm>
        <a:off x="1888" y="44334"/>
        <a:ext cx="6501387" cy="3496619"/>
      </dsp:txXfrm>
    </dsp:sp>
    <dsp:sp modelId="{026694E9-7596-4F61-8640-1EC80ED7ED90}">
      <dsp:nvSpPr>
        <dsp:cNvPr id="0" name=""/>
        <dsp:cNvSpPr/>
      </dsp:nvSpPr>
      <dsp:spPr>
        <a:xfrm>
          <a:off x="12701" y="3526726"/>
          <a:ext cx="6477872" cy="294994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Neutraface Text Demi" pitchFamily="50" charset="0"/>
          </a:endParaRPr>
        </a:p>
      </dsp:txBody>
      <dsp:txXfrm>
        <a:off x="21341" y="3535366"/>
        <a:ext cx="6460592" cy="2777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6E0C0-2141-40D9-AF8C-F53D77C3AF11}">
      <dsp:nvSpPr>
        <dsp:cNvPr id="0" name=""/>
        <dsp:cNvSpPr/>
      </dsp:nvSpPr>
      <dsp:spPr>
        <a:xfrm>
          <a:off x="-6322134" y="-967079"/>
          <a:ext cx="7525316" cy="7525316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107EE-94EF-4662-9D2E-95D20775B1A0}">
      <dsp:nvSpPr>
        <dsp:cNvPr id="0" name=""/>
        <dsp:cNvSpPr/>
      </dsp:nvSpPr>
      <dsp:spPr>
        <a:xfrm>
          <a:off x="629652" y="429848"/>
          <a:ext cx="7677778" cy="8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73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Fund for expected losses</a:t>
          </a:r>
        </a:p>
      </dsp:txBody>
      <dsp:txXfrm>
        <a:off x="629652" y="429848"/>
        <a:ext cx="7677778" cy="860143"/>
      </dsp:txXfrm>
    </dsp:sp>
    <dsp:sp modelId="{29F1C768-6716-4164-9173-2DCB5931031C}">
      <dsp:nvSpPr>
        <dsp:cNvPr id="0" name=""/>
        <dsp:cNvSpPr/>
      </dsp:nvSpPr>
      <dsp:spPr>
        <a:xfrm>
          <a:off x="92062" y="322330"/>
          <a:ext cx="1075179" cy="1075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C29E6-C48F-4865-8AC5-6E42C12FB543}">
      <dsp:nvSpPr>
        <dsp:cNvPr id="0" name=""/>
        <dsp:cNvSpPr/>
      </dsp:nvSpPr>
      <dsp:spPr>
        <a:xfrm>
          <a:off x="1122792" y="1720287"/>
          <a:ext cx="7184638" cy="8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73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Reinsurance for catastrophic or unexpected shock losses</a:t>
          </a:r>
        </a:p>
      </dsp:txBody>
      <dsp:txXfrm>
        <a:off x="1122792" y="1720287"/>
        <a:ext cx="7184638" cy="860143"/>
      </dsp:txXfrm>
    </dsp:sp>
    <dsp:sp modelId="{7CDE59EC-F9BF-4A74-AAB5-F0A67ADDB5F4}">
      <dsp:nvSpPr>
        <dsp:cNvPr id="0" name=""/>
        <dsp:cNvSpPr/>
      </dsp:nvSpPr>
      <dsp:spPr>
        <a:xfrm>
          <a:off x="585202" y="1612769"/>
          <a:ext cx="1075179" cy="1075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6DEB9-98EF-44B8-9669-83F2441DBF88}">
      <dsp:nvSpPr>
        <dsp:cNvPr id="0" name=""/>
        <dsp:cNvSpPr/>
      </dsp:nvSpPr>
      <dsp:spPr>
        <a:xfrm>
          <a:off x="1122792" y="3010726"/>
          <a:ext cx="7184638" cy="8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73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Each company pays for own frequency losses</a:t>
          </a:r>
        </a:p>
      </dsp:txBody>
      <dsp:txXfrm>
        <a:off x="1122792" y="3010726"/>
        <a:ext cx="7184638" cy="860143"/>
      </dsp:txXfrm>
    </dsp:sp>
    <dsp:sp modelId="{7C75A398-83CC-4E2C-8B78-ED13F92A39E7}">
      <dsp:nvSpPr>
        <dsp:cNvPr id="0" name=""/>
        <dsp:cNvSpPr/>
      </dsp:nvSpPr>
      <dsp:spPr>
        <a:xfrm>
          <a:off x="585202" y="2903208"/>
          <a:ext cx="1075179" cy="1075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65D17-6F00-4430-8F4A-9E19984D8CFC}">
      <dsp:nvSpPr>
        <dsp:cNvPr id="0" name=""/>
        <dsp:cNvSpPr/>
      </dsp:nvSpPr>
      <dsp:spPr>
        <a:xfrm>
          <a:off x="629652" y="4301166"/>
          <a:ext cx="7677778" cy="860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73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</a:rPr>
            <a:t>Minimize risk sharing</a:t>
          </a:r>
        </a:p>
      </dsp:txBody>
      <dsp:txXfrm>
        <a:off x="629652" y="4301166"/>
        <a:ext cx="7677778" cy="860143"/>
      </dsp:txXfrm>
    </dsp:sp>
    <dsp:sp modelId="{B23C2D70-6F61-4241-A53C-D5CEA7E99AA4}">
      <dsp:nvSpPr>
        <dsp:cNvPr id="0" name=""/>
        <dsp:cNvSpPr/>
      </dsp:nvSpPr>
      <dsp:spPr>
        <a:xfrm>
          <a:off x="92062" y="4193648"/>
          <a:ext cx="1075179" cy="1075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D0E9D-C5FD-4704-AE87-8DAFC6789190}">
      <dsp:nvSpPr>
        <dsp:cNvPr id="0" name=""/>
        <dsp:cNvSpPr/>
      </dsp:nvSpPr>
      <dsp:spPr>
        <a:xfrm>
          <a:off x="3909060" y="2366042"/>
          <a:ext cx="2765688" cy="479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97"/>
              </a:lnTo>
              <a:lnTo>
                <a:pt x="2765688" y="239997"/>
              </a:lnTo>
              <a:lnTo>
                <a:pt x="2765688" y="479995"/>
              </a:lnTo>
            </a:path>
          </a:pathLst>
        </a:custGeom>
        <a:noFill/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6D090-AE7C-461B-9AC5-0712FEA1CB1D}">
      <dsp:nvSpPr>
        <dsp:cNvPr id="0" name=""/>
        <dsp:cNvSpPr/>
      </dsp:nvSpPr>
      <dsp:spPr>
        <a:xfrm>
          <a:off x="3863340" y="2366042"/>
          <a:ext cx="91440" cy="479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995"/>
              </a:lnTo>
            </a:path>
          </a:pathLst>
        </a:custGeom>
        <a:noFill/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087B4-E984-4679-B57E-7D274D797E1C}">
      <dsp:nvSpPr>
        <dsp:cNvPr id="0" name=""/>
        <dsp:cNvSpPr/>
      </dsp:nvSpPr>
      <dsp:spPr>
        <a:xfrm>
          <a:off x="1143371" y="2366042"/>
          <a:ext cx="2765688" cy="479995"/>
        </a:xfrm>
        <a:custGeom>
          <a:avLst/>
          <a:gdLst/>
          <a:ahLst/>
          <a:cxnLst/>
          <a:rect l="0" t="0" r="0" b="0"/>
          <a:pathLst>
            <a:path>
              <a:moveTo>
                <a:pt x="2765688" y="0"/>
              </a:moveTo>
              <a:lnTo>
                <a:pt x="2765688" y="239997"/>
              </a:lnTo>
              <a:lnTo>
                <a:pt x="0" y="239997"/>
              </a:lnTo>
              <a:lnTo>
                <a:pt x="0" y="479995"/>
              </a:lnTo>
            </a:path>
          </a:pathLst>
        </a:custGeom>
        <a:noFill/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C2B96-1E46-40C9-AF28-781756F74391}">
      <dsp:nvSpPr>
        <dsp:cNvPr id="0" name=""/>
        <dsp:cNvSpPr/>
      </dsp:nvSpPr>
      <dsp:spPr>
        <a:xfrm>
          <a:off x="2766213" y="1223195"/>
          <a:ext cx="2285693" cy="1142846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entury Gothic" panose="020B0502020202020204" pitchFamily="34" charset="0"/>
            </a:rPr>
            <a:t>Board of Directors</a:t>
          </a:r>
        </a:p>
      </dsp:txBody>
      <dsp:txXfrm>
        <a:off x="2766213" y="1223195"/>
        <a:ext cx="2285693" cy="1142846"/>
      </dsp:txXfrm>
    </dsp:sp>
    <dsp:sp modelId="{42209D39-F51D-4F24-B179-7EA984908A3A}">
      <dsp:nvSpPr>
        <dsp:cNvPr id="0" name=""/>
        <dsp:cNvSpPr/>
      </dsp:nvSpPr>
      <dsp:spPr>
        <a:xfrm>
          <a:off x="524" y="2846037"/>
          <a:ext cx="2285693" cy="114284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entury Gothic" panose="020B0502020202020204" pitchFamily="34" charset="0"/>
            </a:rPr>
            <a:t>Risk Control</a:t>
          </a:r>
        </a:p>
      </dsp:txBody>
      <dsp:txXfrm>
        <a:off x="524" y="2846037"/>
        <a:ext cx="2285693" cy="1142846"/>
      </dsp:txXfrm>
    </dsp:sp>
    <dsp:sp modelId="{217D4EE7-D18E-48C2-99A2-06BA998789A1}">
      <dsp:nvSpPr>
        <dsp:cNvPr id="0" name=""/>
        <dsp:cNvSpPr/>
      </dsp:nvSpPr>
      <dsp:spPr>
        <a:xfrm>
          <a:off x="2766213" y="2846037"/>
          <a:ext cx="2285693" cy="114284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entury Gothic" panose="020B0502020202020204" pitchFamily="34" charset="0"/>
            </a:rPr>
            <a:t>Finance</a:t>
          </a:r>
        </a:p>
      </dsp:txBody>
      <dsp:txXfrm>
        <a:off x="2766213" y="2846037"/>
        <a:ext cx="2285693" cy="1142846"/>
      </dsp:txXfrm>
    </dsp:sp>
    <dsp:sp modelId="{6F0A0800-5879-40FE-8C80-2B6BA3C52B1F}">
      <dsp:nvSpPr>
        <dsp:cNvPr id="0" name=""/>
        <dsp:cNvSpPr/>
      </dsp:nvSpPr>
      <dsp:spPr>
        <a:xfrm>
          <a:off x="5531902" y="2846037"/>
          <a:ext cx="2285693" cy="114284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entury Gothic" panose="020B0502020202020204" pitchFamily="34" charset="0"/>
            </a:rPr>
            <a:t>Underwriting</a:t>
          </a:r>
        </a:p>
      </dsp:txBody>
      <dsp:txXfrm>
        <a:off x="5531902" y="2846037"/>
        <a:ext cx="2285693" cy="11428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908AC-B4F9-4B90-973E-FC1ABCC788A6}">
      <dsp:nvSpPr>
        <dsp:cNvPr id="0" name=""/>
        <dsp:cNvSpPr/>
      </dsp:nvSpPr>
      <dsp:spPr>
        <a:xfrm>
          <a:off x="136" y="1706930"/>
          <a:ext cx="2180211" cy="179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Ownership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Partners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Claims Process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Loss Experience/</a:t>
          </a:r>
          <a:br>
            <a:rPr lang="en-US" sz="1500" kern="1200" dirty="0">
              <a:latin typeface="Century Gothic" panose="020B0502020202020204" pitchFamily="34" charset="0"/>
            </a:rPr>
          </a:br>
          <a:r>
            <a:rPr lang="en-US" sz="1500" kern="1200" dirty="0">
              <a:latin typeface="Century Gothic" panose="020B0502020202020204" pitchFamily="34" charset="0"/>
            </a:rPr>
            <a:t>Funding</a:t>
          </a:r>
        </a:p>
      </dsp:txBody>
      <dsp:txXfrm>
        <a:off x="41518" y="1748312"/>
        <a:ext cx="2097447" cy="1330121"/>
      </dsp:txXfrm>
    </dsp:sp>
    <dsp:sp modelId="{464887F7-9BCA-4A59-9614-6128E2FA8033}">
      <dsp:nvSpPr>
        <dsp:cNvPr id="0" name=""/>
        <dsp:cNvSpPr/>
      </dsp:nvSpPr>
      <dsp:spPr>
        <a:xfrm>
          <a:off x="1251348" y="2228554"/>
          <a:ext cx="2266472" cy="2266472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8CE0A9-3E09-4898-9250-854838671460}">
      <dsp:nvSpPr>
        <dsp:cNvPr id="0" name=""/>
        <dsp:cNvSpPr/>
      </dsp:nvSpPr>
      <dsp:spPr>
        <a:xfrm>
          <a:off x="484628" y="3119816"/>
          <a:ext cx="1937965" cy="77066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entury Gothic" panose="020B0502020202020204" pitchFamily="34" charset="0"/>
            </a:rPr>
            <a:t>Control</a:t>
          </a:r>
        </a:p>
      </dsp:txBody>
      <dsp:txXfrm>
        <a:off x="507200" y="3142388"/>
        <a:ext cx="1892821" cy="725521"/>
      </dsp:txXfrm>
    </dsp:sp>
    <dsp:sp modelId="{14540608-6099-43B5-9540-7E1BA08B91E7}">
      <dsp:nvSpPr>
        <dsp:cNvPr id="0" name=""/>
        <dsp:cNvSpPr/>
      </dsp:nvSpPr>
      <dsp:spPr>
        <a:xfrm>
          <a:off x="2697831" y="1706930"/>
          <a:ext cx="2180211" cy="179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Best Practices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Accountability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Relationships with Quality Business Owners</a:t>
          </a:r>
        </a:p>
      </dsp:txBody>
      <dsp:txXfrm>
        <a:off x="2739213" y="2133645"/>
        <a:ext cx="2097447" cy="1330121"/>
      </dsp:txXfrm>
    </dsp:sp>
    <dsp:sp modelId="{4186A37E-A25C-45B3-A38F-E560348CF440}">
      <dsp:nvSpPr>
        <dsp:cNvPr id="0" name=""/>
        <dsp:cNvSpPr/>
      </dsp:nvSpPr>
      <dsp:spPr>
        <a:xfrm>
          <a:off x="3930874" y="646546"/>
          <a:ext cx="2545054" cy="2545054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35C2DF-58B6-4216-9907-10F8BC5E8C15}">
      <dsp:nvSpPr>
        <dsp:cNvPr id="0" name=""/>
        <dsp:cNvSpPr/>
      </dsp:nvSpPr>
      <dsp:spPr>
        <a:xfrm>
          <a:off x="3182322" y="1321598"/>
          <a:ext cx="1937965" cy="77066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entury Gothic" panose="020B0502020202020204" pitchFamily="34" charset="0"/>
            </a:rPr>
            <a:t>Operational Improvement</a:t>
          </a:r>
        </a:p>
      </dsp:txBody>
      <dsp:txXfrm>
        <a:off x="3204894" y="1344170"/>
        <a:ext cx="1892821" cy="725521"/>
      </dsp:txXfrm>
    </dsp:sp>
    <dsp:sp modelId="{985A4AF8-6405-40F3-8F54-EAE27253BBD0}">
      <dsp:nvSpPr>
        <dsp:cNvPr id="0" name=""/>
        <dsp:cNvSpPr/>
      </dsp:nvSpPr>
      <dsp:spPr>
        <a:xfrm>
          <a:off x="5395526" y="1706930"/>
          <a:ext cx="2180211" cy="1798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Underwriting Profit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 Gothic" panose="020B0502020202020204" pitchFamily="34" charset="0"/>
            </a:rPr>
            <a:t>Investment Income</a:t>
          </a:r>
        </a:p>
      </dsp:txBody>
      <dsp:txXfrm>
        <a:off x="5436908" y="1748312"/>
        <a:ext cx="2097447" cy="1330121"/>
      </dsp:txXfrm>
    </dsp:sp>
    <dsp:sp modelId="{F95B479D-2E27-4606-B1EF-6C9F30C49E62}">
      <dsp:nvSpPr>
        <dsp:cNvPr id="0" name=""/>
        <dsp:cNvSpPr/>
      </dsp:nvSpPr>
      <dsp:spPr>
        <a:xfrm>
          <a:off x="5880017" y="3119816"/>
          <a:ext cx="1937965" cy="77066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entury Gothic" panose="020B0502020202020204" pitchFamily="34" charset="0"/>
            </a:rPr>
            <a:t>Returns</a:t>
          </a:r>
        </a:p>
      </dsp:txBody>
      <dsp:txXfrm>
        <a:off x="5902589" y="3142388"/>
        <a:ext cx="1892821" cy="7255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50C68-2C89-4DED-83F1-3C307C7A3322}">
      <dsp:nvSpPr>
        <dsp:cNvPr id="0" name=""/>
        <dsp:cNvSpPr/>
      </dsp:nvSpPr>
      <dsp:spPr>
        <a:xfrm>
          <a:off x="6253714" y="1116117"/>
          <a:ext cx="1564405" cy="3973126"/>
        </a:xfrm>
        <a:prstGeom prst="wedgeRectCallout">
          <a:avLst>
            <a:gd name="adj1" fmla="val 0"/>
            <a:gd name="adj2" fmla="val 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A1CFFF-2774-451E-91C5-3DDCBFE9BEE1}">
      <dsp:nvSpPr>
        <dsp:cNvPr id="0" name=""/>
        <dsp:cNvSpPr/>
      </dsp:nvSpPr>
      <dsp:spPr>
        <a:xfrm>
          <a:off x="6253714" y="122835"/>
          <a:ext cx="1564405" cy="99328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Year 5</a:t>
          </a:r>
        </a:p>
      </dsp:txBody>
      <dsp:txXfrm>
        <a:off x="6253714" y="122835"/>
        <a:ext cx="1564405" cy="993281"/>
      </dsp:txXfrm>
    </dsp:sp>
    <dsp:sp modelId="{BC20DD7E-352B-43BD-8444-E4D7FF90AF63}">
      <dsp:nvSpPr>
        <dsp:cNvPr id="0" name=""/>
        <dsp:cNvSpPr/>
      </dsp:nvSpPr>
      <dsp:spPr>
        <a:xfrm>
          <a:off x="4693217" y="1116117"/>
          <a:ext cx="1564405" cy="3724806"/>
        </a:xfrm>
        <a:prstGeom prst="wedgeRectCallout">
          <a:avLst>
            <a:gd name="adj1" fmla="val 62500"/>
            <a:gd name="adj2" fmla="val 2083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D64ACA-5117-418C-9B10-621EE0F13B90}">
      <dsp:nvSpPr>
        <dsp:cNvPr id="0" name=""/>
        <dsp:cNvSpPr/>
      </dsp:nvSpPr>
      <dsp:spPr>
        <a:xfrm>
          <a:off x="4693217" y="246996"/>
          <a:ext cx="1564405" cy="86912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Year 4</a:t>
          </a:r>
        </a:p>
      </dsp:txBody>
      <dsp:txXfrm>
        <a:off x="4693217" y="246996"/>
        <a:ext cx="1564405" cy="869121"/>
      </dsp:txXfrm>
    </dsp:sp>
    <dsp:sp modelId="{C342B9D2-2E5B-4BD6-98AE-11C95B2D4D65}">
      <dsp:nvSpPr>
        <dsp:cNvPr id="0" name=""/>
        <dsp:cNvSpPr/>
      </dsp:nvSpPr>
      <dsp:spPr>
        <a:xfrm>
          <a:off x="3124196" y="1097274"/>
          <a:ext cx="1564405" cy="3476485"/>
        </a:xfrm>
        <a:prstGeom prst="wedgeRectCallout">
          <a:avLst>
            <a:gd name="adj1" fmla="val 62500"/>
            <a:gd name="adj2" fmla="val 2083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322776" y="1097274"/>
        <a:ext cx="1365825" cy="3476485"/>
      </dsp:txXfrm>
    </dsp:sp>
    <dsp:sp modelId="{70A90663-872D-417D-AAEB-ED5CA1819EE7}">
      <dsp:nvSpPr>
        <dsp:cNvPr id="0" name=""/>
        <dsp:cNvSpPr/>
      </dsp:nvSpPr>
      <dsp:spPr>
        <a:xfrm>
          <a:off x="3128811" y="375129"/>
          <a:ext cx="1564405" cy="74496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Year 3</a:t>
          </a:r>
        </a:p>
      </dsp:txBody>
      <dsp:txXfrm>
        <a:off x="3128811" y="375129"/>
        <a:ext cx="1564405" cy="744961"/>
      </dsp:txXfrm>
    </dsp:sp>
    <dsp:sp modelId="{1E4D88A6-56D7-4E2D-A2ED-EBAD811F7F4B}">
      <dsp:nvSpPr>
        <dsp:cNvPr id="0" name=""/>
        <dsp:cNvSpPr/>
      </dsp:nvSpPr>
      <dsp:spPr>
        <a:xfrm>
          <a:off x="1559790" y="1127674"/>
          <a:ext cx="1564405" cy="3228165"/>
        </a:xfrm>
        <a:prstGeom prst="wedgeRectCallout">
          <a:avLst>
            <a:gd name="adj1" fmla="val 62500"/>
            <a:gd name="adj2" fmla="val 2083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758371" y="1127674"/>
        <a:ext cx="1365825" cy="3228165"/>
      </dsp:txXfrm>
    </dsp:sp>
    <dsp:sp modelId="{DB8FABDB-3E2D-4547-B9B4-AB60041E3ADD}">
      <dsp:nvSpPr>
        <dsp:cNvPr id="0" name=""/>
        <dsp:cNvSpPr/>
      </dsp:nvSpPr>
      <dsp:spPr>
        <a:xfrm>
          <a:off x="1564405" y="495316"/>
          <a:ext cx="1564405" cy="6208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Year 2</a:t>
          </a:r>
        </a:p>
      </dsp:txBody>
      <dsp:txXfrm>
        <a:off x="1564405" y="495316"/>
        <a:ext cx="1564405" cy="620801"/>
      </dsp:txXfrm>
    </dsp:sp>
    <dsp:sp modelId="{F0A40DC9-CDBA-43E5-9B22-6376BE29F3BD}">
      <dsp:nvSpPr>
        <dsp:cNvPr id="0" name=""/>
        <dsp:cNvSpPr/>
      </dsp:nvSpPr>
      <dsp:spPr>
        <a:xfrm>
          <a:off x="0" y="673044"/>
          <a:ext cx="1564405" cy="2979845"/>
        </a:xfrm>
        <a:prstGeom prst="wedgeRectCallout">
          <a:avLst>
            <a:gd name="adj1" fmla="val 62500"/>
            <a:gd name="adj2" fmla="val 2083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Century Gothic" panose="020B0502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Century Gothic" panose="020B0502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$60,000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+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 pitchFamily="34" charset="0"/>
            </a:rPr>
            <a:t>Investment Income</a:t>
          </a:r>
        </a:p>
      </dsp:txBody>
      <dsp:txXfrm>
        <a:off x="198580" y="673044"/>
        <a:ext cx="1365825" cy="2979845"/>
      </dsp:txXfrm>
    </dsp:sp>
    <dsp:sp modelId="{ACF3F3E4-F02F-439F-B61C-A30BC9A6E19B}">
      <dsp:nvSpPr>
        <dsp:cNvPr id="0" name=""/>
        <dsp:cNvSpPr/>
      </dsp:nvSpPr>
      <dsp:spPr>
        <a:xfrm>
          <a:off x="0" y="619476"/>
          <a:ext cx="1564405" cy="49664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Year 1</a:t>
          </a:r>
        </a:p>
      </dsp:txBody>
      <dsp:txXfrm>
        <a:off x="0" y="619476"/>
        <a:ext cx="1564405" cy="4966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80127-6442-409C-AF7B-D351F3046E2A}">
      <dsp:nvSpPr>
        <dsp:cNvPr id="0" name=""/>
        <dsp:cNvSpPr/>
      </dsp:nvSpPr>
      <dsp:spPr>
        <a:xfrm>
          <a:off x="882" y="86214"/>
          <a:ext cx="3443311" cy="2065986"/>
        </a:xfrm>
        <a:prstGeom prst="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latin typeface="+mj-lt"/>
            </a:rPr>
            <a:t>Capital Contribution</a:t>
          </a:r>
        </a:p>
      </dsp:txBody>
      <dsp:txXfrm>
        <a:off x="882" y="86214"/>
        <a:ext cx="3443311" cy="2065986"/>
      </dsp:txXfrm>
    </dsp:sp>
    <dsp:sp modelId="{9A33938B-AEC1-4D56-8CD3-41CD85701CCA}">
      <dsp:nvSpPr>
        <dsp:cNvPr id="0" name=""/>
        <dsp:cNvSpPr/>
      </dsp:nvSpPr>
      <dsp:spPr>
        <a:xfrm>
          <a:off x="3788525" y="86214"/>
          <a:ext cx="3443311" cy="2065986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latin typeface="+mj-lt"/>
            </a:rPr>
            <a:t>Collateral Requirement</a:t>
          </a:r>
        </a:p>
      </dsp:txBody>
      <dsp:txXfrm>
        <a:off x="3788525" y="86214"/>
        <a:ext cx="3443311" cy="2065986"/>
      </dsp:txXfrm>
    </dsp:sp>
    <dsp:sp modelId="{EC88A4AB-D017-4C17-991B-40E564AC4266}">
      <dsp:nvSpPr>
        <dsp:cNvPr id="0" name=""/>
        <dsp:cNvSpPr/>
      </dsp:nvSpPr>
      <dsp:spPr>
        <a:xfrm>
          <a:off x="882" y="2496532"/>
          <a:ext cx="3443311" cy="2065986"/>
        </a:xfrm>
        <a:prstGeom prst="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latin typeface="+mj-lt"/>
            </a:rPr>
            <a:t>Potential to Share Risk</a:t>
          </a:r>
        </a:p>
      </dsp:txBody>
      <dsp:txXfrm>
        <a:off x="882" y="2496532"/>
        <a:ext cx="3443311" cy="2065986"/>
      </dsp:txXfrm>
    </dsp:sp>
    <dsp:sp modelId="{95344F95-C13E-410A-8CF3-6FB69A8EF985}">
      <dsp:nvSpPr>
        <dsp:cNvPr id="0" name=""/>
        <dsp:cNvSpPr/>
      </dsp:nvSpPr>
      <dsp:spPr>
        <a:xfrm>
          <a:off x="3788525" y="2496532"/>
          <a:ext cx="3443311" cy="2065986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latin typeface="+mj-lt"/>
            </a:rPr>
            <a:t>Assessment Potential</a:t>
          </a:r>
        </a:p>
      </dsp:txBody>
      <dsp:txXfrm>
        <a:off x="3788525" y="2496532"/>
        <a:ext cx="3443311" cy="2065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149F12-F646-40DB-B003-601613A2B6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E81DD-0471-4624-990E-CBAD544D85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28379-4F06-4039-85A4-A75547A6703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AF113-B6A6-495E-9E0E-91A56DFA3C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FBDFF-4CA4-4A51-B5B5-F63F9C8406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568C-C479-4FD8-935E-13DDC6E51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59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9167F-2C75-4F52-86A2-6CC2B80AA8B1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214F0-B1FE-4D53-8A88-1EF79FB8E2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4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52B82-66D0-440A-95E8-F9F8D7CFCC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07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52B82-66D0-440A-95E8-F9F8D7CFCC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74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446" y="6390750"/>
            <a:ext cx="1225296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769" y="6337301"/>
            <a:ext cx="12194769" cy="5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4785" y="703444"/>
            <a:ext cx="8785363" cy="187372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30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Sample Session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3213" y="6478929"/>
            <a:ext cx="4822804" cy="36512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2020 Employee ownership Conference</a:t>
            </a:r>
            <a:endParaRPr lang="en-US" sz="1100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938875" y="2715424"/>
            <a:ext cx="850392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8284BF-0D6B-42BE-AA60-54875B7652B9}"/>
              </a:ext>
            </a:extLst>
          </p:cNvPr>
          <p:cNvSpPr txBox="1"/>
          <p:nvPr userDrawn="1"/>
        </p:nvSpPr>
        <p:spPr>
          <a:xfrm>
            <a:off x="2685410" y="5065340"/>
            <a:ext cx="2530746" cy="12300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Chad Duke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Scott Insurance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cduke@scottins.com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FFC41-35DA-4069-A620-4912BCE89EE9}"/>
              </a:ext>
            </a:extLst>
          </p:cNvPr>
          <p:cNvSpPr txBox="1"/>
          <p:nvPr userDrawn="1"/>
        </p:nvSpPr>
        <p:spPr>
          <a:xfrm>
            <a:off x="8867981" y="5065340"/>
            <a:ext cx="2662167" cy="12300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Pim</a:t>
            </a:r>
            <a:r>
              <a:rPr lang="en-US" sz="2000" dirty="0">
                <a:solidFill>
                  <a:srgbClr val="002060"/>
                </a:solidFill>
              </a:rPr>
              <a:t> Jager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Scott Benefit Services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pjager@scottins.com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0EB137-67E9-4651-8E9A-5BBBAE389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16" y="279569"/>
            <a:ext cx="1373644" cy="1818215"/>
          </a:xfrm>
          <a:prstGeom prst="rect">
            <a:avLst/>
          </a:prstGeom>
        </p:spPr>
      </p:pic>
      <p:pic>
        <p:nvPicPr>
          <p:cNvPr id="10" name="Picture 9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A7CA62AC-82B8-494D-9920-16562AE0E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5951" r="12601" b="13230"/>
          <a:stretch/>
        </p:blipFill>
        <p:spPr>
          <a:xfrm>
            <a:off x="2832160" y="2924507"/>
            <a:ext cx="2045314" cy="212279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Picture 1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63ACD41-D778-994D-9C91-3AA2FC6BA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-518" r="13268" b="3383"/>
          <a:stretch/>
        </p:blipFill>
        <p:spPr>
          <a:xfrm>
            <a:off x="8988375" y="2924507"/>
            <a:ext cx="2045314" cy="212279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8" name="Picture 1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F65AC36-89D4-5342-8B27-71E46755CD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27" y="2924507"/>
            <a:ext cx="2122795" cy="21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1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175" y="634441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5CF830-EDE8-4A8E-988B-39095F450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59" y="6459785"/>
            <a:ext cx="708621" cy="2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2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ddional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93" y="0"/>
            <a:ext cx="33435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9438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73" y="48549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 you for attending today’s (title of session)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24300" y="731520"/>
            <a:ext cx="7711440" cy="55736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Resources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0873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 about additional resources here…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BADFA-B8E0-4E59-ABA7-E384F0A99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8455" y="5117515"/>
            <a:ext cx="3763130" cy="928660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DFC6799-94AD-4DF6-B160-80C1963B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5920" y="6430164"/>
            <a:ext cx="4648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8287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446" y="6390750"/>
            <a:ext cx="1225296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769" y="6337301"/>
            <a:ext cx="12194769" cy="5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3213" y="6478929"/>
            <a:ext cx="4822804" cy="36512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2020 Employee ownership Conference</a:t>
            </a:r>
            <a:endParaRPr lang="en-US" sz="1100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938875" y="2715424"/>
            <a:ext cx="850392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8284BF-0D6B-42BE-AA60-54875B7652B9}"/>
              </a:ext>
            </a:extLst>
          </p:cNvPr>
          <p:cNvSpPr txBox="1"/>
          <p:nvPr userDrawn="1"/>
        </p:nvSpPr>
        <p:spPr>
          <a:xfrm>
            <a:off x="4183563" y="3124945"/>
            <a:ext cx="2530746" cy="12300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Presenter 1 Name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Presenter Company</a:t>
            </a:r>
          </a:p>
          <a:p>
            <a:r>
              <a:rPr lang="en-US" sz="2000" dirty="0">
                <a:solidFill>
                  <a:srgbClr val="002060"/>
                </a:solidFill>
              </a:rPr>
              <a:t>Email Address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50EE68-AF1B-4FBD-9263-90EA4C038467}"/>
              </a:ext>
            </a:extLst>
          </p:cNvPr>
          <p:cNvSpPr txBox="1"/>
          <p:nvPr userDrawn="1"/>
        </p:nvSpPr>
        <p:spPr>
          <a:xfrm>
            <a:off x="3376824" y="4513041"/>
            <a:ext cx="207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Logo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FFC41-35DA-4069-A620-4912BCE89EE9}"/>
              </a:ext>
            </a:extLst>
          </p:cNvPr>
          <p:cNvSpPr txBox="1"/>
          <p:nvPr userDrawn="1"/>
        </p:nvSpPr>
        <p:spPr>
          <a:xfrm>
            <a:off x="8999402" y="3097189"/>
            <a:ext cx="2530746" cy="12300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Presenter 2 Name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Presenter Company</a:t>
            </a:r>
          </a:p>
          <a:p>
            <a:r>
              <a:rPr lang="en-US" sz="2000" dirty="0">
                <a:solidFill>
                  <a:srgbClr val="002060"/>
                </a:solidFill>
              </a:rPr>
              <a:t>Email Address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73EF2-D703-4E32-BA6B-945FC7E3C656}"/>
              </a:ext>
            </a:extLst>
          </p:cNvPr>
          <p:cNvSpPr txBox="1"/>
          <p:nvPr userDrawn="1"/>
        </p:nvSpPr>
        <p:spPr>
          <a:xfrm>
            <a:off x="8623738" y="4516828"/>
            <a:ext cx="207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Logo Here</a:t>
            </a:r>
          </a:p>
        </p:txBody>
      </p:sp>
      <p:sp>
        <p:nvSpPr>
          <p:cNvPr id="4" name="Action Button: Blank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FFF7BDE-E9F4-41E4-94A2-6C277FAF5431}"/>
              </a:ext>
            </a:extLst>
          </p:cNvPr>
          <p:cNvSpPr/>
          <p:nvPr userDrawn="1"/>
        </p:nvSpPr>
        <p:spPr>
          <a:xfrm>
            <a:off x="2744785" y="3176855"/>
            <a:ext cx="1328197" cy="111854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Photo Here</a:t>
            </a:r>
          </a:p>
        </p:txBody>
      </p:sp>
      <p:sp>
        <p:nvSpPr>
          <p:cNvPr id="6" name="Action Button: Blank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AED265-10A2-4966-A8BB-52F6AE4ED4F4}"/>
              </a:ext>
            </a:extLst>
          </p:cNvPr>
          <p:cNvSpPr/>
          <p:nvPr userDrawn="1"/>
        </p:nvSpPr>
        <p:spPr>
          <a:xfrm>
            <a:off x="7556269" y="3176855"/>
            <a:ext cx="1332553" cy="111854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Photo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0EB137-67E9-4651-8E9A-5BBBAE389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16" y="279569"/>
            <a:ext cx="1373644" cy="181821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4BC801B-38E1-447C-9A5C-0DF59B34A28B}"/>
              </a:ext>
            </a:extLst>
          </p:cNvPr>
          <p:cNvSpPr txBox="1">
            <a:spLocks/>
          </p:cNvSpPr>
          <p:nvPr userDrawn="1"/>
        </p:nvSpPr>
        <p:spPr>
          <a:xfrm>
            <a:off x="4544092" y="1376475"/>
            <a:ext cx="3692434" cy="10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300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7007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078DAC-E57F-46B0-94E5-DA2A7686A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16" y="279569"/>
            <a:ext cx="1373644" cy="181821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" y="6387171"/>
            <a:ext cx="121889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769" y="6337301"/>
            <a:ext cx="12194769" cy="5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4785" y="703444"/>
            <a:ext cx="8785363" cy="187372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30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Sample Session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3213" y="6478929"/>
            <a:ext cx="4822804" cy="36512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2020 Employee ownership Conference</a:t>
            </a:r>
            <a:endParaRPr lang="en-US" sz="1100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938875" y="2715424"/>
            <a:ext cx="850392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8284BF-0D6B-42BE-AA60-54875B7652B9}"/>
              </a:ext>
            </a:extLst>
          </p:cNvPr>
          <p:cNvSpPr txBox="1"/>
          <p:nvPr userDrawn="1"/>
        </p:nvSpPr>
        <p:spPr>
          <a:xfrm>
            <a:off x="5269849" y="3087595"/>
            <a:ext cx="3857897" cy="199910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Presenter Name</a:t>
            </a:r>
          </a:p>
          <a:p>
            <a:r>
              <a:rPr lang="en-US" sz="3200" dirty="0">
                <a:solidFill>
                  <a:srgbClr val="002060"/>
                </a:solidFill>
              </a:rPr>
              <a:t>Presenter Company</a:t>
            </a:r>
          </a:p>
          <a:p>
            <a:r>
              <a:rPr lang="en-US" sz="3200" dirty="0">
                <a:solidFill>
                  <a:srgbClr val="002060"/>
                </a:solidFill>
              </a:rPr>
              <a:t>Email Address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50EE68-AF1B-4FBD-9263-90EA4C038467}"/>
              </a:ext>
            </a:extLst>
          </p:cNvPr>
          <p:cNvSpPr txBox="1"/>
          <p:nvPr userDrawn="1"/>
        </p:nvSpPr>
        <p:spPr>
          <a:xfrm>
            <a:off x="9520414" y="3884765"/>
            <a:ext cx="207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Logo Here</a:t>
            </a:r>
          </a:p>
        </p:txBody>
      </p:sp>
      <p:sp>
        <p:nvSpPr>
          <p:cNvPr id="3" name="Action Button: Blank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484ED16-230C-4D89-AB78-D2E2AD067784}"/>
              </a:ext>
            </a:extLst>
          </p:cNvPr>
          <p:cNvSpPr/>
          <p:nvPr userDrawn="1"/>
        </p:nvSpPr>
        <p:spPr>
          <a:xfrm>
            <a:off x="3070147" y="3341485"/>
            <a:ext cx="2003368" cy="160218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43881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6387171"/>
            <a:ext cx="121889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769" y="6337301"/>
            <a:ext cx="12194769" cy="5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5049" y="385087"/>
            <a:ext cx="3692434" cy="103268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30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3213" y="6478929"/>
            <a:ext cx="4822804" cy="36512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2020 Employee ownership Conference</a:t>
            </a:r>
            <a:endParaRPr lang="en-US" sz="1050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088606" y="1417775"/>
            <a:ext cx="850392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8284BF-0D6B-42BE-AA60-54875B7652B9}"/>
              </a:ext>
            </a:extLst>
          </p:cNvPr>
          <p:cNvSpPr txBox="1"/>
          <p:nvPr userDrawn="1"/>
        </p:nvSpPr>
        <p:spPr>
          <a:xfrm>
            <a:off x="2953369" y="4040198"/>
            <a:ext cx="3857897" cy="199910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Presenter Name</a:t>
            </a:r>
          </a:p>
          <a:p>
            <a:r>
              <a:rPr lang="en-US" sz="3200" dirty="0">
                <a:solidFill>
                  <a:srgbClr val="002060"/>
                </a:solidFill>
              </a:rPr>
              <a:t>Presenter Company</a:t>
            </a:r>
          </a:p>
          <a:p>
            <a:r>
              <a:rPr lang="en-US" sz="3200" dirty="0">
                <a:solidFill>
                  <a:srgbClr val="002060"/>
                </a:solidFill>
              </a:rPr>
              <a:t>Email Address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50EE68-AF1B-4FBD-9263-90EA4C038467}"/>
              </a:ext>
            </a:extLst>
          </p:cNvPr>
          <p:cNvSpPr txBox="1"/>
          <p:nvPr userDrawn="1"/>
        </p:nvSpPr>
        <p:spPr>
          <a:xfrm>
            <a:off x="6811266" y="3429000"/>
            <a:ext cx="207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Logo Here</a:t>
            </a:r>
          </a:p>
        </p:txBody>
      </p:sp>
      <p:sp>
        <p:nvSpPr>
          <p:cNvPr id="3" name="Action Button: Blank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EA1D8FF-72B7-4975-9575-9B8A97155088}"/>
              </a:ext>
            </a:extLst>
          </p:cNvPr>
          <p:cNvSpPr/>
          <p:nvPr userDrawn="1"/>
        </p:nvSpPr>
        <p:spPr>
          <a:xfrm>
            <a:off x="3416531" y="2460567"/>
            <a:ext cx="2072112" cy="1579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Photo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D4291A-E8FA-4964-9586-15330E6B8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16" y="279569"/>
            <a:ext cx="1373644" cy="18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6387171"/>
            <a:ext cx="121889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769" y="6337301"/>
            <a:ext cx="12194769" cy="5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5049" y="385087"/>
            <a:ext cx="3692434" cy="103268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30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3213" y="6478929"/>
            <a:ext cx="4822804" cy="36512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2020 Employee ownership Conference</a:t>
            </a:r>
            <a:endParaRPr lang="en-US" sz="1050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088606" y="1417775"/>
            <a:ext cx="850392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3D4291A-E8FA-4964-9586-15330E6B8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16" y="279569"/>
            <a:ext cx="1373644" cy="18182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FC9139-7EF1-4B2A-A52D-FB3D0201AD90}"/>
              </a:ext>
            </a:extLst>
          </p:cNvPr>
          <p:cNvSpPr txBox="1"/>
          <p:nvPr userDrawn="1"/>
        </p:nvSpPr>
        <p:spPr>
          <a:xfrm>
            <a:off x="4183563" y="3124945"/>
            <a:ext cx="2782502" cy="12300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Steven Ryan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Prairie Capital Advisors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sryan@prairiecap.com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A50D02-5595-4FAC-B6DB-248A15D5BBF3}"/>
              </a:ext>
            </a:extLst>
          </p:cNvPr>
          <p:cNvSpPr txBox="1"/>
          <p:nvPr userDrawn="1"/>
        </p:nvSpPr>
        <p:spPr>
          <a:xfrm>
            <a:off x="8999401" y="3097189"/>
            <a:ext cx="2782501" cy="12300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Gregory Hogan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SC&amp;H Capital</a:t>
            </a:r>
          </a:p>
          <a:p>
            <a:r>
              <a:rPr lang="en-US" sz="2000" dirty="0">
                <a:solidFill>
                  <a:srgbClr val="002060"/>
                </a:solidFill>
              </a:rPr>
              <a:t>ghogan@schgroup.com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1CCADD-BF05-4B67-8586-197BBD705C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7289" y="2997808"/>
            <a:ext cx="1117506" cy="1472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1E57D1-F9B1-4F9A-8E67-61328C5F4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9597" y="3008282"/>
            <a:ext cx="1545739" cy="1508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</p:pic>
      <p:pic>
        <p:nvPicPr>
          <p:cNvPr id="19" name="Picture 2" descr="Investment Banking Strategy &amp; Valuation Advisory Services | SC&amp;H ...">
            <a:extLst>
              <a:ext uri="{FF2B5EF4-FFF2-40B4-BE49-F238E27FC236}">
                <a16:creationId xmlns:a16="http://schemas.microsoft.com/office/drawing/2014/main" id="{14282E5E-C30A-404F-B43E-38DFA9FA0F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25" y="4620462"/>
            <a:ext cx="1394026" cy="13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4D809F-AFEE-482C-BD47-716B9DEAF2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13" y="4620461"/>
            <a:ext cx="1941688" cy="96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446" y="6390750"/>
            <a:ext cx="1225296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769" y="6337301"/>
            <a:ext cx="12194769" cy="5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4785" y="703444"/>
            <a:ext cx="8785363" cy="187372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30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Sample Session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3213" y="6478929"/>
            <a:ext cx="4822804" cy="36512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2020 Employee ownership Conference</a:t>
            </a:r>
            <a:endParaRPr lang="en-US" sz="1100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938875" y="2715424"/>
            <a:ext cx="850392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8284BF-0D6B-42BE-AA60-54875B7652B9}"/>
              </a:ext>
            </a:extLst>
          </p:cNvPr>
          <p:cNvSpPr txBox="1"/>
          <p:nvPr userDrawn="1"/>
        </p:nvSpPr>
        <p:spPr>
          <a:xfrm>
            <a:off x="4183563" y="3124945"/>
            <a:ext cx="2782502" cy="12300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Steven Ryan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Prairie Capital Advisors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sryan@prairiecap.com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FFC41-35DA-4069-A620-4912BCE89EE9}"/>
              </a:ext>
            </a:extLst>
          </p:cNvPr>
          <p:cNvSpPr txBox="1"/>
          <p:nvPr userDrawn="1"/>
        </p:nvSpPr>
        <p:spPr>
          <a:xfrm>
            <a:off x="8999401" y="3097189"/>
            <a:ext cx="2782501" cy="12300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Gregory Hogan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SC&amp;H Capital</a:t>
            </a:r>
          </a:p>
          <a:p>
            <a:r>
              <a:rPr lang="en-US" sz="2000" dirty="0">
                <a:solidFill>
                  <a:srgbClr val="002060"/>
                </a:solidFill>
              </a:rPr>
              <a:t>ghogan@schgroup.com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0EB137-67E9-4651-8E9A-5BBBAE389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16" y="279569"/>
            <a:ext cx="1373644" cy="1818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B95B49-C952-4153-868F-2D92EFDDC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7289" y="2997808"/>
            <a:ext cx="1117506" cy="1472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3AC11F-F513-4BCA-9BD6-0E18BA7741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9597" y="3008282"/>
            <a:ext cx="1545739" cy="1508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EE0C36-B5C9-402B-BB20-6E11C25C54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13" y="4620461"/>
            <a:ext cx="1941688" cy="965688"/>
          </a:xfrm>
          <a:prstGeom prst="rect">
            <a:avLst/>
          </a:prstGeom>
        </p:spPr>
      </p:pic>
      <p:pic>
        <p:nvPicPr>
          <p:cNvPr id="1026" name="Picture 2" descr="Investment Banking Strategy &amp; Valuation Advisory Services | SC&amp;H ...">
            <a:extLst>
              <a:ext uri="{FF2B5EF4-FFF2-40B4-BE49-F238E27FC236}">
                <a16:creationId xmlns:a16="http://schemas.microsoft.com/office/drawing/2014/main" id="{96DE78BE-F609-4595-BAD6-B460E86606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25" y="4620462"/>
            <a:ext cx="1394026" cy="13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98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446" y="6390750"/>
            <a:ext cx="1225296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769" y="6337301"/>
            <a:ext cx="12194769" cy="5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4785" y="703444"/>
            <a:ext cx="8785363" cy="187372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30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Sample Session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3213" y="6478929"/>
            <a:ext cx="4822804" cy="36512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2020 Employee ownership Conference</a:t>
            </a:r>
            <a:endParaRPr lang="en-US" sz="1100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938875" y="2715424"/>
            <a:ext cx="8503920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8284BF-0D6B-42BE-AA60-54875B7652B9}"/>
              </a:ext>
            </a:extLst>
          </p:cNvPr>
          <p:cNvSpPr txBox="1"/>
          <p:nvPr userDrawn="1"/>
        </p:nvSpPr>
        <p:spPr>
          <a:xfrm>
            <a:off x="2137240" y="3132054"/>
            <a:ext cx="1912437" cy="12300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1500" dirty="0">
                <a:solidFill>
                  <a:srgbClr val="002060"/>
                </a:solidFill>
              </a:rPr>
              <a:t>Presenter 1 Name</a:t>
            </a:r>
          </a:p>
          <a:p>
            <a:r>
              <a:rPr lang="en-US" sz="1500" dirty="0">
                <a:solidFill>
                  <a:srgbClr val="002060"/>
                </a:solidFill>
              </a:rPr>
              <a:t>Presenter Company</a:t>
            </a:r>
          </a:p>
          <a:p>
            <a:r>
              <a:rPr lang="en-US" sz="1500" dirty="0">
                <a:solidFill>
                  <a:srgbClr val="002060"/>
                </a:solidFill>
              </a:rPr>
              <a:t>Email Address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50EE68-AF1B-4FBD-9263-90EA4C038467}"/>
              </a:ext>
            </a:extLst>
          </p:cNvPr>
          <p:cNvSpPr txBox="1"/>
          <p:nvPr userDrawn="1"/>
        </p:nvSpPr>
        <p:spPr>
          <a:xfrm>
            <a:off x="416623" y="4575551"/>
            <a:ext cx="207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Logo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FFC41-35DA-4069-A620-4912BCE89EE9}"/>
              </a:ext>
            </a:extLst>
          </p:cNvPr>
          <p:cNvSpPr txBox="1"/>
          <p:nvPr userDrawn="1"/>
        </p:nvSpPr>
        <p:spPr>
          <a:xfrm>
            <a:off x="5705780" y="3132054"/>
            <a:ext cx="2530746" cy="12300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1500" dirty="0">
                <a:solidFill>
                  <a:srgbClr val="002060"/>
                </a:solidFill>
              </a:rPr>
              <a:t>Presenter 2 Name</a:t>
            </a:r>
          </a:p>
          <a:p>
            <a:r>
              <a:rPr lang="en-US" sz="1500" dirty="0">
                <a:solidFill>
                  <a:srgbClr val="002060"/>
                </a:solidFill>
              </a:rPr>
              <a:t>Presenter Company</a:t>
            </a:r>
          </a:p>
          <a:p>
            <a:r>
              <a:rPr lang="en-US" sz="1500" dirty="0">
                <a:solidFill>
                  <a:srgbClr val="002060"/>
                </a:solidFill>
              </a:rPr>
              <a:t>Email Address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73EF2-D703-4E32-BA6B-945FC7E3C656}"/>
              </a:ext>
            </a:extLst>
          </p:cNvPr>
          <p:cNvSpPr txBox="1"/>
          <p:nvPr userDrawn="1"/>
        </p:nvSpPr>
        <p:spPr>
          <a:xfrm>
            <a:off x="7754633" y="4629020"/>
            <a:ext cx="207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Logo Here</a:t>
            </a:r>
          </a:p>
        </p:txBody>
      </p:sp>
      <p:sp>
        <p:nvSpPr>
          <p:cNvPr id="4" name="Action Button: Blank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FFF7BDE-E9F4-41E4-94A2-6C277FAF5431}"/>
              </a:ext>
            </a:extLst>
          </p:cNvPr>
          <p:cNvSpPr/>
          <p:nvPr userDrawn="1"/>
        </p:nvSpPr>
        <p:spPr>
          <a:xfrm>
            <a:off x="4213630" y="3166983"/>
            <a:ext cx="1328197" cy="111854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Photo Here</a:t>
            </a:r>
          </a:p>
        </p:txBody>
      </p:sp>
      <p:sp>
        <p:nvSpPr>
          <p:cNvPr id="6" name="Action Button: Blank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AED265-10A2-4966-A8BB-52F6AE4ED4F4}"/>
              </a:ext>
            </a:extLst>
          </p:cNvPr>
          <p:cNvSpPr/>
          <p:nvPr userDrawn="1"/>
        </p:nvSpPr>
        <p:spPr>
          <a:xfrm>
            <a:off x="7839740" y="3176851"/>
            <a:ext cx="1332553" cy="111854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Photo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0EB137-67E9-4651-8E9A-5BBBAE389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16" y="279569"/>
            <a:ext cx="1373644" cy="1818215"/>
          </a:xfrm>
          <a:prstGeom prst="rect">
            <a:avLst/>
          </a:prstGeom>
        </p:spPr>
      </p:pic>
      <p:sp>
        <p:nvSpPr>
          <p:cNvPr id="16" name="Action Button: Blank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AD2DF7-4661-4C7B-9372-B5D160BCDCD3}"/>
              </a:ext>
            </a:extLst>
          </p:cNvPr>
          <p:cNvSpPr/>
          <p:nvPr userDrawn="1"/>
        </p:nvSpPr>
        <p:spPr>
          <a:xfrm>
            <a:off x="645090" y="3176854"/>
            <a:ext cx="1328197" cy="111854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Photo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08FDBD-624D-48E3-92F5-95F43780121A}"/>
              </a:ext>
            </a:extLst>
          </p:cNvPr>
          <p:cNvSpPr txBox="1"/>
          <p:nvPr userDrawn="1"/>
        </p:nvSpPr>
        <p:spPr>
          <a:xfrm>
            <a:off x="9500199" y="3121087"/>
            <a:ext cx="2530746" cy="123007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1500" dirty="0">
                <a:solidFill>
                  <a:srgbClr val="002060"/>
                </a:solidFill>
              </a:rPr>
              <a:t>Presenter 3 Name</a:t>
            </a:r>
          </a:p>
          <a:p>
            <a:r>
              <a:rPr lang="en-US" sz="1500" dirty="0">
                <a:solidFill>
                  <a:srgbClr val="002060"/>
                </a:solidFill>
              </a:rPr>
              <a:t>Presenter Company</a:t>
            </a:r>
          </a:p>
          <a:p>
            <a:r>
              <a:rPr lang="en-US" sz="1500" dirty="0">
                <a:solidFill>
                  <a:srgbClr val="002060"/>
                </a:solidFill>
              </a:rPr>
              <a:t>Email Address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8E681-778E-426D-ACC9-EE33769D5A61}"/>
              </a:ext>
            </a:extLst>
          </p:cNvPr>
          <p:cNvSpPr txBox="1"/>
          <p:nvPr userDrawn="1"/>
        </p:nvSpPr>
        <p:spPr>
          <a:xfrm>
            <a:off x="3965509" y="4629020"/>
            <a:ext cx="207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4285232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79D08A-C2D7-4031-9455-E41C990D7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02" y="109731"/>
            <a:ext cx="629689" cy="833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1742"/>
            <a:ext cx="10058400" cy="950145"/>
          </a:xfrm>
        </p:spPr>
        <p:txBody>
          <a:bodyPr>
            <a:normAutofit/>
          </a:bodyPr>
          <a:lstStyle>
            <a:lvl1pPr marL="0"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50811"/>
            <a:ext cx="10058400" cy="494144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02060"/>
                </a:solidFill>
              </a:defRPr>
            </a:lvl1pPr>
            <a:lvl2pPr marL="384048" indent="-182880"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</a:defRPr>
            </a:lvl2pPr>
            <a:lvl3pPr marL="566928" indent="-18288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lvl3pPr>
            <a:lvl4pPr marL="749808" indent="-18288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4pPr>
            <a:lvl5pPr marL="749808" indent="0"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193A79-4CF7-45D1-92A4-B9106B04A7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4" y="6484164"/>
            <a:ext cx="751376" cy="305026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260F402-6566-49B8-8758-46B946A8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7857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953897" cy="77584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F8682C-B0E9-4E8E-83A8-CAD3FD55FA0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97280" y="1845735"/>
            <a:ext cx="4937760" cy="4023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200" dirty="0" smtClean="0">
                <a:solidFill>
                  <a:srgbClr val="002060"/>
                </a:solidFill>
              </a:defRPr>
            </a:lvl1pPr>
            <a:lvl2pPr marL="384048" indent="-182880">
              <a:buFont typeface="Arial" panose="020B0604020202020204" pitchFamily="34" charset="0"/>
              <a:buChar char="•"/>
              <a:defRPr lang="en-US" sz="2800" dirty="0" smtClean="0">
                <a:solidFill>
                  <a:srgbClr val="002060"/>
                </a:solidFill>
              </a:defRPr>
            </a:lvl2pPr>
            <a:lvl3pPr marL="566928" indent="-182880">
              <a:buFont typeface="Arial" panose="020B0604020202020204" pitchFamily="34" charset="0"/>
              <a:buChar char="•"/>
              <a:defRPr lang="en-US" sz="2400" dirty="0" smtClean="0">
                <a:solidFill>
                  <a:srgbClr val="002060"/>
                </a:solidFill>
              </a:defRPr>
            </a:lvl3pPr>
            <a:lvl4pPr marL="749808" indent="-182880">
              <a:buFont typeface="Arial" panose="020B0604020202020204" pitchFamily="34" charset="0"/>
              <a:buChar char="•"/>
              <a:defRPr lang="en-US" sz="2000" dirty="0" smtClean="0"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45647-5966-4364-9381-EC4DB1BF5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4" y="6484164"/>
            <a:ext cx="751376" cy="305026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40DA6DC-30E0-4B6A-A9C7-C5028533346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200" dirty="0" smtClean="0">
                <a:solidFill>
                  <a:srgbClr val="002060"/>
                </a:solidFill>
              </a:defRPr>
            </a:lvl1pPr>
            <a:lvl2pPr marL="384048" indent="-182880">
              <a:buFont typeface="Arial" panose="020B0604020202020204" pitchFamily="34" charset="0"/>
              <a:buChar char="•"/>
              <a:defRPr lang="en-US" sz="2800" dirty="0" smtClean="0">
                <a:solidFill>
                  <a:srgbClr val="002060"/>
                </a:solidFill>
              </a:defRPr>
            </a:lvl2pPr>
            <a:lvl3pPr marL="566928" indent="-182880">
              <a:buFont typeface="Arial" panose="020B0604020202020204" pitchFamily="34" charset="0"/>
              <a:buChar char="•"/>
              <a:defRPr lang="en-US" sz="2400" dirty="0" smtClean="0">
                <a:solidFill>
                  <a:srgbClr val="002060"/>
                </a:solidFill>
              </a:defRPr>
            </a:lvl3pPr>
            <a:lvl4pPr marL="749808" indent="-182880">
              <a:buFont typeface="Arial" panose="020B0604020202020204" pitchFamily="34" charset="0"/>
              <a:buChar char="•"/>
              <a:defRPr lang="en-US" sz="2000" dirty="0" smtClean="0"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F8E2A1-3621-4E8E-911F-8FA3818FA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02" y="109731"/>
            <a:ext cx="629689" cy="833485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7B6B2D-2923-405E-BF87-F48177A7B8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" y="5947386"/>
            <a:ext cx="629689" cy="313173"/>
          </a:xfrm>
          <a:prstGeom prst="rect">
            <a:avLst/>
          </a:prstGeom>
        </p:spPr>
      </p:pic>
      <p:pic>
        <p:nvPicPr>
          <p:cNvPr id="16" name="Picture 2" descr="Investment Banking Strategy &amp; Valuation Advisory Services | SC&amp;H ...">
            <a:extLst>
              <a:ext uri="{FF2B5EF4-FFF2-40B4-BE49-F238E27FC236}">
                <a16:creationId xmlns:a16="http://schemas.microsoft.com/office/drawing/2014/main" id="{E2AAAEEB-FFCC-4105-BE89-42239EA3D4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5466472"/>
            <a:ext cx="446375" cy="4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4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79D08A-C2D7-4031-9455-E41C990D7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02" y="109731"/>
            <a:ext cx="629689" cy="833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1742"/>
            <a:ext cx="10058400" cy="950145"/>
          </a:xfrm>
        </p:spPr>
        <p:txBody>
          <a:bodyPr>
            <a:normAutofit/>
          </a:bodyPr>
          <a:lstStyle>
            <a:lvl1pPr marL="0"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50811"/>
            <a:ext cx="10058400" cy="494144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002060"/>
                </a:solidFill>
              </a:defRPr>
            </a:lvl1pPr>
            <a:lvl2pPr marL="384048" indent="-182880"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</a:defRPr>
            </a:lvl2pPr>
            <a:lvl3pPr marL="566928" indent="-18288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lvl3pPr>
            <a:lvl4pPr marL="749808" indent="-18288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4pPr>
            <a:lvl5pPr marL="749808" indent="0"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193A79-4CF7-45D1-92A4-B9106B04A7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4" y="6484164"/>
            <a:ext cx="751376" cy="305026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260F402-6566-49B8-8758-46B946A8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FBE921C-D879-5F46-81F9-8D946BFF6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7685"/>
          <a:stretch/>
        </p:blipFill>
        <p:spPr>
          <a:xfrm>
            <a:off x="18623" y="5554001"/>
            <a:ext cx="1030846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4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FCCC7-00EF-4B0A-A737-39F3B1202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4" y="6489834"/>
            <a:ext cx="751376" cy="305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DC4E78-A138-41BB-A76A-A3FB514FB7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02" y="109731"/>
            <a:ext cx="629689" cy="833485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7B6448-2169-4BEF-90D9-92D1F998E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" y="5947386"/>
            <a:ext cx="629689" cy="313173"/>
          </a:xfrm>
          <a:prstGeom prst="rect">
            <a:avLst/>
          </a:prstGeom>
        </p:spPr>
      </p:pic>
      <p:pic>
        <p:nvPicPr>
          <p:cNvPr id="16" name="Picture 2" descr="Investment Banking Strategy &amp; Valuation Advisory Services | SC&amp;H ...">
            <a:extLst>
              <a:ext uri="{FF2B5EF4-FFF2-40B4-BE49-F238E27FC236}">
                <a16:creationId xmlns:a16="http://schemas.microsoft.com/office/drawing/2014/main" id="{76D8F7B7-904C-4078-B807-30D7C280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5466472"/>
            <a:ext cx="446375" cy="4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1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C44B3-6F38-4833-BA3F-4B3391319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4" y="6484164"/>
            <a:ext cx="751376" cy="305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087A0A-67DC-4907-95A7-FB089F93EA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02" y="109731"/>
            <a:ext cx="629689" cy="83348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492FFF-AE3D-4093-9534-9467219D35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" y="5947386"/>
            <a:ext cx="629689" cy="313173"/>
          </a:xfrm>
          <a:prstGeom prst="rect">
            <a:avLst/>
          </a:prstGeom>
        </p:spPr>
      </p:pic>
      <p:pic>
        <p:nvPicPr>
          <p:cNvPr id="11" name="Picture 2" descr="Investment Banking Strategy &amp; Valuation Advisory Services | SC&amp;H ...">
            <a:extLst>
              <a:ext uri="{FF2B5EF4-FFF2-40B4-BE49-F238E27FC236}">
                <a16:creationId xmlns:a16="http://schemas.microsoft.com/office/drawing/2014/main" id="{5E7E7F60-97A2-4C6A-A952-DD01839B53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5466472"/>
            <a:ext cx="446375" cy="4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67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533" y="6407531"/>
            <a:ext cx="1220724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4955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25E7F-4B9C-4774-9B36-418FE3EAC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4" y="6484164"/>
            <a:ext cx="751376" cy="305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03FCDD-DCEA-4D40-A316-0805406489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02" y="109731"/>
            <a:ext cx="629689" cy="83348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D9510-2FA1-49F0-BBE2-BBB472BADD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96258" y="726939"/>
            <a:ext cx="8796338" cy="45656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or chart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80D213-5C1A-4E1E-939D-4C9487F2A3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" y="5947386"/>
            <a:ext cx="629689" cy="313173"/>
          </a:xfrm>
          <a:prstGeom prst="rect">
            <a:avLst/>
          </a:prstGeom>
        </p:spPr>
      </p:pic>
      <p:pic>
        <p:nvPicPr>
          <p:cNvPr id="13" name="Picture 2" descr="Investment Banking Strategy &amp; Valuation Advisory Services | SC&amp;H ...">
            <a:extLst>
              <a:ext uri="{FF2B5EF4-FFF2-40B4-BE49-F238E27FC236}">
                <a16:creationId xmlns:a16="http://schemas.microsoft.com/office/drawing/2014/main" id="{145D9A76-6130-4626-BEDD-F3963E6BA6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5466472"/>
            <a:ext cx="446375" cy="4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533" y="6407531"/>
            <a:ext cx="1220724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4955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25E7F-4B9C-4774-9B36-418FE3EAC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4" y="6484164"/>
            <a:ext cx="751376" cy="305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03FCDD-DCEA-4D40-A316-0805406489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02" y="109731"/>
            <a:ext cx="629689" cy="833485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23EDEA25-F9B6-4D52-BB9D-7DBD7F09A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478" y="2653157"/>
            <a:ext cx="9953897" cy="7758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Transition title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BB571E-3328-4991-997F-FC89CFE0E5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" y="5947386"/>
            <a:ext cx="629689" cy="313173"/>
          </a:xfrm>
          <a:prstGeom prst="rect">
            <a:avLst/>
          </a:prstGeom>
        </p:spPr>
      </p:pic>
      <p:pic>
        <p:nvPicPr>
          <p:cNvPr id="14" name="Picture 2" descr="Investment Banking Strategy &amp; Valuation Advisory Services | SC&amp;H ...">
            <a:extLst>
              <a:ext uri="{FF2B5EF4-FFF2-40B4-BE49-F238E27FC236}">
                <a16:creationId xmlns:a16="http://schemas.microsoft.com/office/drawing/2014/main" id="{C033A7AF-C4C4-4C0F-BF95-0AC43829D2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5466472"/>
            <a:ext cx="446375" cy="4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06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92" y="0"/>
            <a:ext cx="22618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90357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4" y="485499"/>
            <a:ext cx="2190308" cy="22860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300" y="731520"/>
            <a:ext cx="7711440" cy="5573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73" y="2926080"/>
            <a:ext cx="2190308" cy="293478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5920" y="6430164"/>
            <a:ext cx="4648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                                         2020 Employee ownership Conference</a:t>
            </a:r>
            <a:endParaRPr lang="en-US" sz="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BADFA-B8E0-4E59-ABA7-E384F0A99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59" y="6459785"/>
            <a:ext cx="708621" cy="2876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A8A9A1-8C4A-4EC4-86E2-927C968ADADD}"/>
              </a:ext>
            </a:extLst>
          </p:cNvPr>
          <p:cNvSpPr txBox="1"/>
          <p:nvPr userDrawn="1"/>
        </p:nvSpPr>
        <p:spPr>
          <a:xfrm>
            <a:off x="70873" y="6097890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Speaker Logo</a:t>
            </a:r>
          </a:p>
        </p:txBody>
      </p:sp>
    </p:spTree>
    <p:extLst>
      <p:ext uri="{BB962C8B-B14F-4D97-AF65-F5344CB8AC3E}">
        <p14:creationId xmlns:p14="http://schemas.microsoft.com/office/powerpoint/2010/main" val="239585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ddional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93" y="0"/>
            <a:ext cx="33435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9438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73" y="48549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 you for attending today’s XXX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24300" y="731520"/>
            <a:ext cx="7711440" cy="55736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Resources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0873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 about additional resources here…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BADFA-B8E0-4E59-ABA7-E384F0A99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8455" y="5117515"/>
            <a:ext cx="3763130" cy="928660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DFC6799-94AD-4DF6-B160-80C1963B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5920" y="6430164"/>
            <a:ext cx="4648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50430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AC1FB8-1FBC-4E6D-A9DB-7AB833A73B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59" y="6459785"/>
            <a:ext cx="708621" cy="2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C0C79-29CF-4700-8ED9-6F36CDC93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59" y="6459785"/>
            <a:ext cx="708621" cy="2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57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175" y="634441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5CF830-EDE8-4A8E-988B-39095F450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59" y="6459785"/>
            <a:ext cx="708621" cy="2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4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365125"/>
          </a:xfrm>
          <a:prstGeom prst="rect">
            <a:avLst/>
          </a:prstGeom>
        </p:spPr>
        <p:txBody>
          <a:bodyPr/>
          <a:lstStyle/>
          <a:p>
            <a:fld id="{60BB206F-F03B-4928-9A7C-765064712D5D}" type="datetime1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770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Minnesota Dakotas Chapter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D419B077-2077-F941-BDAE-BA0130065C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417639"/>
            <a:ext cx="10972800" cy="0"/>
          </a:xfrm>
          <a:prstGeom prst="line">
            <a:avLst/>
          </a:prstGeom>
          <a:ln>
            <a:solidFill>
              <a:srgbClr val="9B18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65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953897" cy="77584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F8682C-B0E9-4E8E-83A8-CAD3FD55FA0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97280" y="1845735"/>
            <a:ext cx="4937760" cy="4023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200" dirty="0" smtClean="0">
                <a:solidFill>
                  <a:srgbClr val="002060"/>
                </a:solidFill>
              </a:defRPr>
            </a:lvl1pPr>
            <a:lvl2pPr marL="384048" indent="-182880">
              <a:buFont typeface="Arial" panose="020B0604020202020204" pitchFamily="34" charset="0"/>
              <a:buChar char="•"/>
              <a:defRPr lang="en-US" sz="2800" dirty="0" smtClean="0">
                <a:solidFill>
                  <a:srgbClr val="002060"/>
                </a:solidFill>
              </a:defRPr>
            </a:lvl2pPr>
            <a:lvl3pPr marL="566928" indent="-182880">
              <a:buFont typeface="Arial" panose="020B0604020202020204" pitchFamily="34" charset="0"/>
              <a:buChar char="•"/>
              <a:defRPr lang="en-US" sz="2400" dirty="0" smtClean="0">
                <a:solidFill>
                  <a:srgbClr val="002060"/>
                </a:solidFill>
              </a:defRPr>
            </a:lvl3pPr>
            <a:lvl4pPr marL="749808" indent="-182880">
              <a:buFont typeface="Arial" panose="020B0604020202020204" pitchFamily="34" charset="0"/>
              <a:buChar char="•"/>
              <a:defRPr lang="en-US" sz="2000" dirty="0" smtClean="0"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45647-5966-4364-9381-EC4DB1BF5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4" y="6484164"/>
            <a:ext cx="751376" cy="305026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40DA6DC-30E0-4B6A-A9C7-C5028533346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200" dirty="0" smtClean="0">
                <a:solidFill>
                  <a:srgbClr val="002060"/>
                </a:solidFill>
              </a:defRPr>
            </a:lvl1pPr>
            <a:lvl2pPr marL="384048" indent="-182880">
              <a:buFont typeface="Arial" panose="020B0604020202020204" pitchFamily="34" charset="0"/>
              <a:buChar char="•"/>
              <a:defRPr lang="en-US" sz="2800" dirty="0" smtClean="0">
                <a:solidFill>
                  <a:srgbClr val="002060"/>
                </a:solidFill>
              </a:defRPr>
            </a:lvl2pPr>
            <a:lvl3pPr marL="566928" indent="-182880">
              <a:buFont typeface="Arial" panose="020B0604020202020204" pitchFamily="34" charset="0"/>
              <a:buChar char="•"/>
              <a:defRPr lang="en-US" sz="2400" dirty="0" smtClean="0">
                <a:solidFill>
                  <a:srgbClr val="002060"/>
                </a:solidFill>
              </a:defRPr>
            </a:lvl3pPr>
            <a:lvl4pPr marL="749808" indent="-182880">
              <a:buFont typeface="Arial" panose="020B0604020202020204" pitchFamily="34" charset="0"/>
              <a:buChar char="•"/>
              <a:defRPr lang="en-US" sz="2000" dirty="0" smtClean="0"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F8E2A1-3621-4E8E-911F-8FA3818FA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02" y="109731"/>
            <a:ext cx="629689" cy="833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1CA3B8-4F1E-499B-9A11-12ED2C5C2B33}"/>
              </a:ext>
            </a:extLst>
          </p:cNvPr>
          <p:cNvSpPr txBox="1"/>
          <p:nvPr userDrawn="1"/>
        </p:nvSpPr>
        <p:spPr>
          <a:xfrm>
            <a:off x="76200" y="5545928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Speaker Logo</a:t>
            </a:r>
          </a:p>
        </p:txBody>
      </p:sp>
    </p:spTree>
    <p:extLst>
      <p:ext uri="{BB962C8B-B14F-4D97-AF65-F5344CB8AC3E}">
        <p14:creationId xmlns:p14="http://schemas.microsoft.com/office/powerpoint/2010/main" val="1529575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Autofit/>
          </a:bodyPr>
          <a:lstStyle>
            <a:lvl1pPr algn="l">
              <a:defRPr sz="5867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365125"/>
          </a:xfrm>
          <a:prstGeom prst="rect">
            <a:avLst/>
          </a:prstGeom>
        </p:spPr>
        <p:txBody>
          <a:bodyPr/>
          <a:lstStyle/>
          <a:p>
            <a:fld id="{57676B08-D38B-4AD6-A877-4FC8B1FD7DDE}" type="datetime1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Minnesota Dakotas Chapter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D419B077-2077-F941-BDAE-BA013006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FCCC7-00EF-4B0A-A737-39F3B1202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4" y="6489834"/>
            <a:ext cx="751376" cy="305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DC4E78-A138-41BB-A76A-A3FB514FB7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02" y="109731"/>
            <a:ext cx="629689" cy="833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CD4F32-1275-4E12-9F77-184C52242F03}"/>
              </a:ext>
            </a:extLst>
          </p:cNvPr>
          <p:cNvSpPr txBox="1"/>
          <p:nvPr userDrawn="1"/>
        </p:nvSpPr>
        <p:spPr>
          <a:xfrm>
            <a:off x="76200" y="5545928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Speaker Logo</a:t>
            </a:r>
          </a:p>
        </p:txBody>
      </p:sp>
    </p:spTree>
    <p:extLst>
      <p:ext uri="{BB962C8B-B14F-4D97-AF65-F5344CB8AC3E}">
        <p14:creationId xmlns:p14="http://schemas.microsoft.com/office/powerpoint/2010/main" val="18969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C44B3-6F38-4833-BA3F-4B3391319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4" y="6484164"/>
            <a:ext cx="751376" cy="305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087A0A-67DC-4907-95A7-FB089F93EA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02" y="109731"/>
            <a:ext cx="629689" cy="833485"/>
          </a:xfrm>
          <a:prstGeom prst="rect">
            <a:avLst/>
          </a:prstGeom>
        </p:spPr>
      </p:pic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0341C3F-1E1F-1F4C-A4D4-AF97ACAAB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7685"/>
          <a:stretch/>
        </p:blipFill>
        <p:spPr>
          <a:xfrm>
            <a:off x="106680" y="5543841"/>
            <a:ext cx="1030846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533" y="6407531"/>
            <a:ext cx="1220724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4955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25E7F-4B9C-4774-9B36-418FE3EAC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4" y="6484164"/>
            <a:ext cx="751376" cy="305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03FCDD-DCEA-4D40-A316-0805406489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02" y="109731"/>
            <a:ext cx="629689" cy="83348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D9510-2FA1-49F0-BBE2-BBB472BADD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96258" y="726939"/>
            <a:ext cx="8796338" cy="45656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or chart</a:t>
            </a:r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2290872-F131-894D-808E-C59CFC11F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7685"/>
          <a:stretch/>
        </p:blipFill>
        <p:spPr>
          <a:xfrm>
            <a:off x="106680" y="5583693"/>
            <a:ext cx="1030846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92" y="0"/>
            <a:ext cx="22618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90357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4" y="485499"/>
            <a:ext cx="2190308" cy="22860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300" y="731520"/>
            <a:ext cx="7711440" cy="5573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73" y="2926080"/>
            <a:ext cx="2190308" cy="293478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5920" y="6430164"/>
            <a:ext cx="4648200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                                         2020 Employee ownership Conference</a:t>
            </a:r>
            <a:endParaRPr lang="en-US" sz="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BADFA-B8E0-4E59-ABA7-E384F0A99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59" y="6459785"/>
            <a:ext cx="708621" cy="287669"/>
          </a:xfrm>
          <a:prstGeom prst="rect">
            <a:avLst/>
          </a:prstGeom>
        </p:spPr>
      </p:pic>
      <p:pic>
        <p:nvPicPr>
          <p:cNvPr id="11" name="Picture 1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03273C2-580F-1840-AE54-29BD830ED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7685"/>
          <a:stretch/>
        </p:blipFill>
        <p:spPr>
          <a:xfrm>
            <a:off x="40837" y="6044738"/>
            <a:ext cx="1030846" cy="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7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AC1FB8-1FBC-4E6D-A9DB-7AB833A73B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59" y="6459785"/>
            <a:ext cx="708621" cy="2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4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C0C79-29CF-4700-8ED9-6F36CDC93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59" y="6459785"/>
            <a:ext cx="708621" cy="2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1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4955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24001"/>
            <a:ext cx="10058400" cy="603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" y="644683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2020 Employee ownership Conference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E237A6-35F8-4033-AACD-A53EB95B1D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067288"/>
            <a:ext cx="996696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28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6" r:id="rId11"/>
    <p:sldLayoutId id="2147483677" r:id="rId12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4955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24001"/>
            <a:ext cx="10058400" cy="603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" y="644683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2020 Employee ownership Conference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E237A6-35F8-4033-AACD-A53EB95B1D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067288"/>
            <a:ext cx="996696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7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0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svg"/><Relationship Id="rId7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diagramLayout" Target="../diagrams/layout4.xml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" Type="http://schemas.openxmlformats.org/officeDocument/2006/relationships/diagramData" Target="../diagrams/data4.xml"/><Relationship Id="rId16" Type="http://schemas.openxmlformats.org/officeDocument/2006/relationships/image" Target="../media/image73.svg"/><Relationship Id="rId20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68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72.png"/><Relationship Id="rId10" Type="http://schemas.openxmlformats.org/officeDocument/2006/relationships/image" Target="../media/image67.svg"/><Relationship Id="rId19" Type="http://schemas.openxmlformats.org/officeDocument/2006/relationships/image" Target="../media/image7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6.png"/><Relationship Id="rId14" Type="http://schemas.openxmlformats.org/officeDocument/2006/relationships/image" Target="../media/image71.svg"/><Relationship Id="rId22" Type="http://schemas.openxmlformats.org/officeDocument/2006/relationships/image" Target="../media/image7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svg"/><Relationship Id="rId4" Type="http://schemas.openxmlformats.org/officeDocument/2006/relationships/image" Target="../media/image82.png"/><Relationship Id="rId9" Type="http://schemas.openxmlformats.org/officeDocument/2006/relationships/image" Target="../media/image8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9.svg"/><Relationship Id="rId7" Type="http://schemas.openxmlformats.org/officeDocument/2006/relationships/image" Target="../media/image81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91.svg"/><Relationship Id="rId5" Type="http://schemas.openxmlformats.org/officeDocument/2006/relationships/image" Target="../media/image85.sv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svg"/><Relationship Id="rId5" Type="http://schemas.openxmlformats.org/officeDocument/2006/relationships/image" Target="../media/image80.png"/><Relationship Id="rId10" Type="http://schemas.openxmlformats.org/officeDocument/2006/relationships/image" Target="../media/image98.svg"/><Relationship Id="rId4" Type="http://schemas.openxmlformats.org/officeDocument/2006/relationships/image" Target="../media/image93.svg"/><Relationship Id="rId9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9.svg"/><Relationship Id="rId7" Type="http://schemas.openxmlformats.org/officeDocument/2006/relationships/image" Target="../media/image81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91.svg"/><Relationship Id="rId5" Type="http://schemas.openxmlformats.org/officeDocument/2006/relationships/image" Target="../media/image85.sv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5.svg"/><Relationship Id="rId7" Type="http://schemas.openxmlformats.org/officeDocument/2006/relationships/image" Target="../media/image87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1.svg"/><Relationship Id="rId10" Type="http://schemas.openxmlformats.org/officeDocument/2006/relationships/image" Target="../media/image101.png"/><Relationship Id="rId4" Type="http://schemas.openxmlformats.org/officeDocument/2006/relationships/image" Target="../media/image80.png"/><Relationship Id="rId9" Type="http://schemas.openxmlformats.org/officeDocument/2006/relationships/image" Target="../media/image10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85.svg"/><Relationship Id="rId7" Type="http://schemas.openxmlformats.org/officeDocument/2006/relationships/image" Target="../media/image87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9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sv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svg"/><Relationship Id="rId10" Type="http://schemas.openxmlformats.org/officeDocument/2006/relationships/image" Target="../media/image116.png"/><Relationship Id="rId4" Type="http://schemas.openxmlformats.org/officeDocument/2006/relationships/image" Target="../media/image110.sv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sv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hyperlink" Target="https://www.nceo.org/insurance" TargetMode="Externa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0E8C-055A-4E2B-A064-6CEAD03FC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4785" y="703444"/>
            <a:ext cx="8936932" cy="1873727"/>
          </a:xfrm>
        </p:spPr>
        <p:txBody>
          <a:bodyPr>
            <a:normAutofit/>
          </a:bodyPr>
          <a:lstStyle/>
          <a:p>
            <a:r>
              <a:rPr lang="en-US" dirty="0"/>
              <a:t>A Better Way Forward:</a:t>
            </a:r>
            <a:br>
              <a:rPr lang="en-US" dirty="0"/>
            </a:br>
            <a:r>
              <a:rPr lang="en-US" dirty="0"/>
              <a:t>NCEO Group Captive Solutions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25205-D581-4362-ADED-BCBCB425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Employee ownership Conference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523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The Captive Community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60033AD-6015-E148-BA94-D344FAC4DBB0}"/>
              </a:ext>
            </a:extLst>
          </p:cNvPr>
          <p:cNvSpPr txBox="1"/>
          <p:nvPr/>
        </p:nvSpPr>
        <p:spPr>
          <a:xfrm>
            <a:off x="4266831" y="29299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3" name="Diagram 122">
            <a:extLst>
              <a:ext uri="{FF2B5EF4-FFF2-40B4-BE49-F238E27FC236}">
                <a16:creationId xmlns:a16="http://schemas.microsoft.com/office/drawing/2014/main" id="{1B4AF775-8E28-6F4C-864F-E4BCFA099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25439"/>
              </p:ext>
            </p:extLst>
          </p:nvPr>
        </p:nvGraphicFramePr>
        <p:xfrm>
          <a:off x="3391930" y="675757"/>
          <a:ext cx="795528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4" name="Graphic 123" descr="Handshake">
            <a:extLst>
              <a:ext uri="{FF2B5EF4-FFF2-40B4-BE49-F238E27FC236}">
                <a16:creationId xmlns:a16="http://schemas.microsoft.com/office/drawing/2014/main" id="{AD52B270-7B14-8442-AD8B-CCE8B719A2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4577" y="2197897"/>
            <a:ext cx="813330" cy="813330"/>
          </a:xfrm>
          <a:prstGeom prst="rect">
            <a:avLst/>
          </a:prstGeom>
        </p:spPr>
      </p:pic>
      <p:sp>
        <p:nvSpPr>
          <p:cNvPr id="126" name="Freeform 434">
            <a:extLst>
              <a:ext uri="{FF2B5EF4-FFF2-40B4-BE49-F238E27FC236}">
                <a16:creationId xmlns:a16="http://schemas.microsoft.com/office/drawing/2014/main" id="{78DE7F77-702C-994B-B294-D8E1291AA3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90949" y="4355986"/>
            <a:ext cx="480585" cy="477839"/>
          </a:xfrm>
          <a:custGeom>
            <a:avLst/>
            <a:gdLst/>
            <a:ahLst/>
            <a:cxnLst>
              <a:cxn ang="0">
                <a:pos x="68" y="98"/>
              </a:cxn>
              <a:cxn ang="0">
                <a:pos x="62" y="95"/>
              </a:cxn>
              <a:cxn ang="0">
                <a:pos x="63" y="91"/>
              </a:cxn>
              <a:cxn ang="0">
                <a:pos x="53" y="80"/>
              </a:cxn>
              <a:cxn ang="0">
                <a:pos x="42" y="91"/>
              </a:cxn>
              <a:cxn ang="0">
                <a:pos x="53" y="101"/>
              </a:cxn>
              <a:cxn ang="0">
                <a:pos x="58" y="99"/>
              </a:cxn>
              <a:cxn ang="0">
                <a:pos x="62" y="105"/>
              </a:cxn>
              <a:cxn ang="0">
                <a:pos x="53" y="108"/>
              </a:cxn>
              <a:cxn ang="0">
                <a:pos x="36" y="91"/>
              </a:cxn>
              <a:cxn ang="0">
                <a:pos x="53" y="73"/>
              </a:cxn>
              <a:cxn ang="0">
                <a:pos x="70" y="91"/>
              </a:cxn>
              <a:cxn ang="0">
                <a:pos x="68" y="98"/>
              </a:cxn>
              <a:cxn ang="0">
                <a:pos x="115" y="54"/>
              </a:cxn>
              <a:cxn ang="0">
                <a:pos x="110" y="51"/>
              </a:cxn>
              <a:cxn ang="0">
                <a:pos x="62" y="16"/>
              </a:cxn>
              <a:cxn ang="0">
                <a:pos x="2" y="20"/>
              </a:cxn>
              <a:cxn ang="0">
                <a:pos x="2" y="22"/>
              </a:cxn>
              <a:cxn ang="0">
                <a:pos x="6" y="31"/>
              </a:cxn>
              <a:cxn ang="0">
                <a:pos x="22" y="36"/>
              </a:cxn>
              <a:cxn ang="0">
                <a:pos x="31" y="31"/>
              </a:cxn>
              <a:cxn ang="0">
                <a:pos x="31" y="29"/>
              </a:cxn>
              <a:cxn ang="0">
                <a:pos x="59" y="26"/>
              </a:cxn>
              <a:cxn ang="0">
                <a:pos x="80" y="45"/>
              </a:cxn>
              <a:cxn ang="0">
                <a:pos x="80" y="47"/>
              </a:cxn>
              <a:cxn ang="0">
                <a:pos x="84" y="55"/>
              </a:cxn>
              <a:cxn ang="0">
                <a:pos x="100" y="61"/>
              </a:cxn>
              <a:cxn ang="0">
                <a:pos x="109" y="56"/>
              </a:cxn>
              <a:cxn ang="0">
                <a:pos x="109" y="55"/>
              </a:cxn>
              <a:cxn ang="0">
                <a:pos x="112" y="57"/>
              </a:cxn>
              <a:cxn ang="0">
                <a:pos x="116" y="76"/>
              </a:cxn>
              <a:cxn ang="0">
                <a:pos x="100" y="100"/>
              </a:cxn>
              <a:cxn ang="0">
                <a:pos x="100" y="97"/>
              </a:cxn>
              <a:cxn ang="0">
                <a:pos x="98" y="89"/>
              </a:cxn>
              <a:cxn ang="0">
                <a:pos x="69" y="58"/>
              </a:cxn>
              <a:cxn ang="0">
                <a:pos x="69" y="51"/>
              </a:cxn>
              <a:cxn ang="0">
                <a:pos x="68" y="50"/>
              </a:cxn>
              <a:cxn ang="0">
                <a:pos x="58" y="50"/>
              </a:cxn>
              <a:cxn ang="0">
                <a:pos x="57" y="51"/>
              </a:cxn>
              <a:cxn ang="0">
                <a:pos x="57" y="58"/>
              </a:cxn>
              <a:cxn ang="0">
                <a:pos x="46" y="58"/>
              </a:cxn>
              <a:cxn ang="0">
                <a:pos x="46" y="51"/>
              </a:cxn>
              <a:cxn ang="0">
                <a:pos x="45" y="50"/>
              </a:cxn>
              <a:cxn ang="0">
                <a:pos x="35" y="50"/>
              </a:cxn>
              <a:cxn ang="0">
                <a:pos x="34" y="51"/>
              </a:cxn>
              <a:cxn ang="0">
                <a:pos x="34" y="58"/>
              </a:cxn>
              <a:cxn ang="0">
                <a:pos x="5" y="89"/>
              </a:cxn>
              <a:cxn ang="0">
                <a:pos x="3" y="97"/>
              </a:cxn>
              <a:cxn ang="0">
                <a:pos x="3" y="104"/>
              </a:cxn>
              <a:cxn ang="0">
                <a:pos x="20" y="120"/>
              </a:cxn>
              <a:cxn ang="0">
                <a:pos x="84" y="120"/>
              </a:cxn>
              <a:cxn ang="0">
                <a:pos x="100" y="104"/>
              </a:cxn>
              <a:cxn ang="0">
                <a:pos x="119" y="77"/>
              </a:cxn>
              <a:cxn ang="0">
                <a:pos x="115" y="54"/>
              </a:cxn>
            </a:cxnLst>
            <a:rect l="0" t="0" r="r" b="b"/>
            <a:pathLst>
              <a:path w="121" h="120">
                <a:moveTo>
                  <a:pt x="68" y="98"/>
                </a:moveTo>
                <a:cubicBezTo>
                  <a:pt x="62" y="95"/>
                  <a:pt x="62" y="95"/>
                  <a:pt x="62" y="95"/>
                </a:cubicBezTo>
                <a:cubicBezTo>
                  <a:pt x="63" y="94"/>
                  <a:pt x="63" y="92"/>
                  <a:pt x="63" y="91"/>
                </a:cubicBezTo>
                <a:cubicBezTo>
                  <a:pt x="63" y="85"/>
                  <a:pt x="58" y="80"/>
                  <a:pt x="53" y="80"/>
                </a:cubicBezTo>
                <a:cubicBezTo>
                  <a:pt x="47" y="80"/>
                  <a:pt x="42" y="85"/>
                  <a:pt x="42" y="91"/>
                </a:cubicBezTo>
                <a:cubicBezTo>
                  <a:pt x="42" y="96"/>
                  <a:pt x="47" y="101"/>
                  <a:pt x="53" y="101"/>
                </a:cubicBezTo>
                <a:cubicBezTo>
                  <a:pt x="55" y="101"/>
                  <a:pt x="57" y="100"/>
                  <a:pt x="58" y="99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59" y="107"/>
                  <a:pt x="56" y="108"/>
                  <a:pt x="53" y="108"/>
                </a:cubicBezTo>
                <a:cubicBezTo>
                  <a:pt x="43" y="108"/>
                  <a:pt x="36" y="100"/>
                  <a:pt x="36" y="91"/>
                </a:cubicBezTo>
                <a:cubicBezTo>
                  <a:pt x="36" y="81"/>
                  <a:pt x="43" y="73"/>
                  <a:pt x="53" y="73"/>
                </a:cubicBezTo>
                <a:cubicBezTo>
                  <a:pt x="62" y="73"/>
                  <a:pt x="70" y="81"/>
                  <a:pt x="70" y="91"/>
                </a:cubicBezTo>
                <a:cubicBezTo>
                  <a:pt x="70" y="93"/>
                  <a:pt x="69" y="95"/>
                  <a:pt x="68" y="98"/>
                </a:cubicBezTo>
                <a:moveTo>
                  <a:pt x="115" y="54"/>
                </a:moveTo>
                <a:cubicBezTo>
                  <a:pt x="113" y="52"/>
                  <a:pt x="112" y="51"/>
                  <a:pt x="110" y="51"/>
                </a:cubicBezTo>
                <a:cubicBezTo>
                  <a:pt x="112" y="39"/>
                  <a:pt x="112" y="32"/>
                  <a:pt x="62" y="16"/>
                </a:cubicBezTo>
                <a:cubicBezTo>
                  <a:pt x="12" y="0"/>
                  <a:pt x="6" y="7"/>
                  <a:pt x="2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0" y="26"/>
                  <a:pt x="2" y="30"/>
                  <a:pt x="6" y="31"/>
                </a:cubicBezTo>
                <a:cubicBezTo>
                  <a:pt x="22" y="36"/>
                  <a:pt x="22" y="36"/>
                  <a:pt x="22" y="36"/>
                </a:cubicBezTo>
                <a:cubicBezTo>
                  <a:pt x="26" y="37"/>
                  <a:pt x="30" y="35"/>
                  <a:pt x="31" y="31"/>
                </a:cubicBezTo>
                <a:cubicBezTo>
                  <a:pt x="31" y="29"/>
                  <a:pt x="31" y="29"/>
                  <a:pt x="31" y="29"/>
                </a:cubicBezTo>
                <a:cubicBezTo>
                  <a:pt x="35" y="19"/>
                  <a:pt x="50" y="24"/>
                  <a:pt x="59" y="26"/>
                </a:cubicBezTo>
                <a:cubicBezTo>
                  <a:pt x="68" y="29"/>
                  <a:pt x="84" y="34"/>
                  <a:pt x="80" y="45"/>
                </a:cubicBezTo>
                <a:cubicBezTo>
                  <a:pt x="80" y="47"/>
                  <a:pt x="80" y="47"/>
                  <a:pt x="80" y="47"/>
                </a:cubicBezTo>
                <a:cubicBezTo>
                  <a:pt x="79" y="51"/>
                  <a:pt x="81" y="54"/>
                  <a:pt x="84" y="55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4" y="62"/>
                  <a:pt x="108" y="60"/>
                  <a:pt x="109" y="56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10" y="55"/>
                  <a:pt x="111" y="56"/>
                  <a:pt x="112" y="57"/>
                </a:cubicBezTo>
                <a:cubicBezTo>
                  <a:pt x="116" y="60"/>
                  <a:pt x="117" y="67"/>
                  <a:pt x="116" y="76"/>
                </a:cubicBezTo>
                <a:cubicBezTo>
                  <a:pt x="113" y="92"/>
                  <a:pt x="107" y="98"/>
                  <a:pt x="100" y="100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0" y="94"/>
                  <a:pt x="99" y="92"/>
                  <a:pt x="98" y="89"/>
                </a:cubicBezTo>
                <a:cubicBezTo>
                  <a:pt x="91" y="78"/>
                  <a:pt x="82" y="67"/>
                  <a:pt x="69" y="58"/>
                </a:cubicBezTo>
                <a:cubicBezTo>
                  <a:pt x="69" y="51"/>
                  <a:pt x="69" y="51"/>
                  <a:pt x="69" y="51"/>
                </a:cubicBezTo>
                <a:cubicBezTo>
                  <a:pt x="69" y="51"/>
                  <a:pt x="69" y="50"/>
                  <a:pt x="6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7" y="51"/>
                  <a:pt x="57" y="51"/>
                </a:cubicBezTo>
                <a:cubicBezTo>
                  <a:pt x="57" y="58"/>
                  <a:pt x="57" y="58"/>
                  <a:pt x="57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5" y="50"/>
                  <a:pt x="4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4" y="50"/>
                  <a:pt x="34" y="51"/>
                  <a:pt x="34" y="51"/>
                </a:cubicBezTo>
                <a:cubicBezTo>
                  <a:pt x="34" y="58"/>
                  <a:pt x="34" y="58"/>
                  <a:pt x="34" y="58"/>
                </a:cubicBezTo>
                <a:cubicBezTo>
                  <a:pt x="22" y="67"/>
                  <a:pt x="12" y="78"/>
                  <a:pt x="5" y="89"/>
                </a:cubicBezTo>
                <a:cubicBezTo>
                  <a:pt x="4" y="92"/>
                  <a:pt x="3" y="94"/>
                  <a:pt x="3" y="97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13"/>
                  <a:pt x="10" y="120"/>
                  <a:pt x="20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3" y="120"/>
                  <a:pt x="100" y="113"/>
                  <a:pt x="100" y="104"/>
                </a:cubicBezTo>
                <a:cubicBezTo>
                  <a:pt x="111" y="102"/>
                  <a:pt x="117" y="93"/>
                  <a:pt x="119" y="77"/>
                </a:cubicBezTo>
                <a:cubicBezTo>
                  <a:pt x="121" y="66"/>
                  <a:pt x="119" y="58"/>
                  <a:pt x="115" y="5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120">
            <a:extLst>
              <a:ext uri="{FF2B5EF4-FFF2-40B4-BE49-F238E27FC236}">
                <a16:creationId xmlns:a16="http://schemas.microsoft.com/office/drawing/2014/main" id="{EF90F2E0-A023-2E4C-AB86-27E836B528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01633" y="5342303"/>
            <a:ext cx="535873" cy="462155"/>
          </a:xfrm>
          <a:custGeom>
            <a:avLst/>
            <a:gdLst/>
            <a:ahLst/>
            <a:cxnLst>
              <a:cxn ang="0">
                <a:pos x="95" y="7"/>
              </a:cxn>
              <a:cxn ang="0">
                <a:pos x="95" y="14"/>
              </a:cxn>
              <a:cxn ang="0">
                <a:pos x="15" y="36"/>
              </a:cxn>
              <a:cxn ang="0">
                <a:pos x="0" y="28"/>
              </a:cxn>
              <a:cxn ang="0">
                <a:pos x="0" y="72"/>
              </a:cxn>
              <a:cxn ang="0">
                <a:pos x="15" y="65"/>
              </a:cxn>
              <a:cxn ang="0">
                <a:pos x="24" y="67"/>
              </a:cxn>
              <a:cxn ang="0">
                <a:pos x="21" y="76"/>
              </a:cxn>
              <a:cxn ang="0">
                <a:pos x="29" y="89"/>
              </a:cxn>
              <a:cxn ang="0">
                <a:pos x="50" y="95"/>
              </a:cxn>
              <a:cxn ang="0">
                <a:pos x="53" y="95"/>
              </a:cxn>
              <a:cxn ang="0">
                <a:pos x="64" y="87"/>
              </a:cxn>
              <a:cxn ang="0">
                <a:pos x="66" y="78"/>
              </a:cxn>
              <a:cxn ang="0">
                <a:pos x="95" y="86"/>
              </a:cxn>
              <a:cxn ang="0">
                <a:pos x="95" y="94"/>
              </a:cxn>
              <a:cxn ang="0">
                <a:pos x="117" y="101"/>
              </a:cxn>
              <a:cxn ang="0">
                <a:pos x="117" y="0"/>
              </a:cxn>
              <a:cxn ang="0">
                <a:pos x="95" y="7"/>
              </a:cxn>
              <a:cxn ang="0">
                <a:pos x="57" y="85"/>
              </a:cxn>
              <a:cxn ang="0">
                <a:pos x="52" y="88"/>
              </a:cxn>
              <a:cxn ang="0">
                <a:pos x="31" y="82"/>
              </a:cxn>
              <a:cxn ang="0">
                <a:pos x="28" y="78"/>
              </a:cxn>
              <a:cxn ang="0">
                <a:pos x="31" y="69"/>
              </a:cxn>
              <a:cxn ang="0">
                <a:pos x="59" y="77"/>
              </a:cxn>
              <a:cxn ang="0">
                <a:pos x="57" y="85"/>
              </a:cxn>
              <a:cxn ang="0">
                <a:pos x="95" y="50"/>
              </a:cxn>
              <a:cxn ang="0">
                <a:pos x="15" y="50"/>
              </a:cxn>
              <a:cxn ang="0">
                <a:pos x="15" y="43"/>
              </a:cxn>
              <a:cxn ang="0">
                <a:pos x="95" y="21"/>
              </a:cxn>
              <a:cxn ang="0">
                <a:pos x="95" y="50"/>
              </a:cxn>
              <a:cxn ang="0">
                <a:pos x="109" y="50"/>
              </a:cxn>
              <a:cxn ang="0">
                <a:pos x="102" y="50"/>
              </a:cxn>
              <a:cxn ang="0">
                <a:pos x="102" y="14"/>
              </a:cxn>
              <a:cxn ang="0">
                <a:pos x="109" y="14"/>
              </a:cxn>
              <a:cxn ang="0">
                <a:pos x="109" y="50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58D3948-B111-7946-AFF7-AA5A16045E05}"/>
              </a:ext>
            </a:extLst>
          </p:cNvPr>
          <p:cNvGrpSpPr>
            <a:grpSpLocks noChangeAspect="1"/>
          </p:cNvGrpSpPr>
          <p:nvPr/>
        </p:nvGrpSpPr>
        <p:grpSpPr>
          <a:xfrm>
            <a:off x="5318070" y="4063727"/>
            <a:ext cx="613173" cy="770401"/>
            <a:chOff x="1201213" y="3941824"/>
            <a:chExt cx="204183" cy="256539"/>
          </a:xfrm>
          <a:solidFill>
            <a:schemeClr val="bg1"/>
          </a:solidFill>
        </p:grpSpPr>
        <p:sp>
          <p:nvSpPr>
            <p:cNvPr id="129" name="Freeform 669">
              <a:extLst>
                <a:ext uri="{FF2B5EF4-FFF2-40B4-BE49-F238E27FC236}">
                  <a16:creationId xmlns:a16="http://schemas.microsoft.com/office/drawing/2014/main" id="{A7F753A8-BA93-F74A-BDF1-117E4D334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1213" y="3941824"/>
              <a:ext cx="204183" cy="256539"/>
            </a:xfrm>
            <a:custGeom>
              <a:avLst/>
              <a:gdLst/>
              <a:ahLst/>
              <a:cxnLst>
                <a:cxn ang="0">
                  <a:pos x="74" y="91"/>
                </a:cxn>
                <a:cxn ang="0">
                  <a:pos x="70" y="95"/>
                </a:cxn>
                <a:cxn ang="0">
                  <a:pos x="11" y="95"/>
                </a:cxn>
                <a:cxn ang="0">
                  <a:pos x="7" y="91"/>
                </a:cxn>
                <a:cxn ang="0">
                  <a:pos x="7" y="32"/>
                </a:cxn>
                <a:cxn ang="0">
                  <a:pos x="11" y="28"/>
                </a:cxn>
                <a:cxn ang="0">
                  <a:pos x="18" y="28"/>
                </a:cxn>
                <a:cxn ang="0">
                  <a:pos x="18" y="28"/>
                </a:cxn>
                <a:cxn ang="0">
                  <a:pos x="42" y="48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4" y="32"/>
                </a:cxn>
                <a:cxn ang="0">
                  <a:pos x="74" y="91"/>
                </a:cxn>
                <a:cxn ang="0">
                  <a:pos x="42" y="6"/>
                </a:cxn>
                <a:cxn ang="0">
                  <a:pos x="60" y="21"/>
                </a:cxn>
                <a:cxn ang="0">
                  <a:pos x="49" y="21"/>
                </a:cxn>
                <a:cxn ang="0">
                  <a:pos x="50" y="24"/>
                </a:cxn>
                <a:cxn ang="0">
                  <a:pos x="49" y="27"/>
                </a:cxn>
                <a:cxn ang="0">
                  <a:pos x="42" y="31"/>
                </a:cxn>
                <a:cxn ang="0">
                  <a:pos x="35" y="27"/>
                </a:cxn>
                <a:cxn ang="0">
                  <a:pos x="34" y="24"/>
                </a:cxn>
                <a:cxn ang="0">
                  <a:pos x="35" y="21"/>
                </a:cxn>
                <a:cxn ang="0">
                  <a:pos x="24" y="21"/>
                </a:cxn>
                <a:cxn ang="0">
                  <a:pos x="42" y="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42" y="0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6" y="21"/>
                </a:cxn>
                <a:cxn ang="0">
                  <a:pos x="0" y="27"/>
                </a:cxn>
                <a:cxn ang="0">
                  <a:pos x="0" y="96"/>
                </a:cxn>
                <a:cxn ang="0">
                  <a:pos x="6" y="102"/>
                </a:cxn>
                <a:cxn ang="0">
                  <a:pos x="75" y="102"/>
                </a:cxn>
                <a:cxn ang="0">
                  <a:pos x="81" y="96"/>
                </a:cxn>
                <a:cxn ang="0">
                  <a:pos x="81" y="27"/>
                </a:cxn>
                <a:cxn ang="0">
                  <a:pos x="75" y="21"/>
                </a:cxn>
                <a:cxn ang="0">
                  <a:pos x="66" y="21"/>
                </a:cxn>
              </a:cxnLst>
              <a:rect l="0" t="0" r="r" b="b"/>
              <a:pathLst>
                <a:path w="81" h="102">
                  <a:moveTo>
                    <a:pt x="74" y="91"/>
                  </a:moveTo>
                  <a:cubicBezTo>
                    <a:pt x="74" y="93"/>
                    <a:pt x="72" y="95"/>
                    <a:pt x="70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7" y="93"/>
                    <a:pt x="7" y="9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0"/>
                    <a:pt x="9" y="28"/>
                    <a:pt x="11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39"/>
                    <a:pt x="30" y="48"/>
                    <a:pt x="42" y="48"/>
                  </a:cubicBezTo>
                  <a:cubicBezTo>
                    <a:pt x="54" y="48"/>
                    <a:pt x="64" y="39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2" y="28"/>
                    <a:pt x="74" y="30"/>
                    <a:pt x="74" y="32"/>
                  </a:cubicBezTo>
                  <a:cubicBezTo>
                    <a:pt x="74" y="91"/>
                    <a:pt x="74" y="91"/>
                    <a:pt x="74" y="91"/>
                  </a:cubicBezTo>
                  <a:close/>
                  <a:moveTo>
                    <a:pt x="42" y="6"/>
                  </a:moveTo>
                  <a:cubicBezTo>
                    <a:pt x="51" y="6"/>
                    <a:pt x="59" y="12"/>
                    <a:pt x="6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4"/>
                  </a:cubicBezTo>
                  <a:cubicBezTo>
                    <a:pt x="50" y="25"/>
                    <a:pt x="50" y="26"/>
                    <a:pt x="49" y="27"/>
                  </a:cubicBezTo>
                  <a:cubicBezTo>
                    <a:pt x="48" y="30"/>
                    <a:pt x="45" y="31"/>
                    <a:pt x="42" y="31"/>
                  </a:cubicBezTo>
                  <a:cubicBezTo>
                    <a:pt x="39" y="31"/>
                    <a:pt x="36" y="30"/>
                    <a:pt x="35" y="27"/>
                  </a:cubicBezTo>
                  <a:cubicBezTo>
                    <a:pt x="35" y="26"/>
                    <a:pt x="34" y="25"/>
                    <a:pt x="34" y="24"/>
                  </a:cubicBezTo>
                  <a:cubicBezTo>
                    <a:pt x="34" y="23"/>
                    <a:pt x="35" y="22"/>
                    <a:pt x="35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6" y="12"/>
                    <a:pt x="33" y="6"/>
                    <a:pt x="42" y="6"/>
                  </a:cubicBezTo>
                  <a:moveTo>
                    <a:pt x="66" y="21"/>
                  </a:moveTo>
                  <a:cubicBezTo>
                    <a:pt x="66" y="22"/>
                    <a:pt x="66" y="22"/>
                    <a:pt x="66" y="21"/>
                  </a:cubicBezTo>
                  <a:cubicBezTo>
                    <a:pt x="64" y="9"/>
                    <a:pt x="54" y="0"/>
                    <a:pt x="42" y="0"/>
                  </a:cubicBezTo>
                  <a:cubicBezTo>
                    <a:pt x="30" y="0"/>
                    <a:pt x="20" y="9"/>
                    <a:pt x="18" y="21"/>
                  </a:cubicBezTo>
                  <a:cubicBezTo>
                    <a:pt x="18" y="22"/>
                    <a:pt x="18" y="22"/>
                    <a:pt x="18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23"/>
                    <a:pt x="0" y="2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6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8" y="102"/>
                    <a:pt x="81" y="99"/>
                    <a:pt x="81" y="96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3"/>
                    <a:pt x="78" y="21"/>
                    <a:pt x="75" y="21"/>
                  </a:cubicBezTo>
                  <a:lnTo>
                    <a:pt x="66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670">
              <a:extLst>
                <a:ext uri="{FF2B5EF4-FFF2-40B4-BE49-F238E27FC236}">
                  <a16:creationId xmlns:a16="http://schemas.microsoft.com/office/drawing/2014/main" id="{B695B038-1F6F-6B41-B4AA-2A5683946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609" y="3971492"/>
              <a:ext cx="8725" cy="698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671">
              <a:extLst>
                <a:ext uri="{FF2B5EF4-FFF2-40B4-BE49-F238E27FC236}">
                  <a16:creationId xmlns:a16="http://schemas.microsoft.com/office/drawing/2014/main" id="{53521524-D5CB-4445-A2AD-7CB928D6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254" y="3971492"/>
              <a:ext cx="6981" cy="698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672">
              <a:extLst>
                <a:ext uri="{FF2B5EF4-FFF2-40B4-BE49-F238E27FC236}">
                  <a16:creationId xmlns:a16="http://schemas.microsoft.com/office/drawing/2014/main" id="{F1CBCF65-31DB-CD4D-A04F-E73668FD4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177" y="3959276"/>
              <a:ext cx="6981" cy="698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673">
              <a:extLst>
                <a:ext uri="{FF2B5EF4-FFF2-40B4-BE49-F238E27FC236}">
                  <a16:creationId xmlns:a16="http://schemas.microsoft.com/office/drawing/2014/main" id="{D1B820D3-58BA-A942-823F-D06672234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52" y="3973237"/>
              <a:ext cx="20942" cy="38393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8" y="11"/>
                </a:cxn>
                <a:cxn ang="0">
                  <a:pos x="6" y="7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8" h="15">
                  <a:moveTo>
                    <a:pt x="4" y="15"/>
                  </a:moveTo>
                  <a:cubicBezTo>
                    <a:pt x="6" y="15"/>
                    <a:pt x="8" y="13"/>
                    <a:pt x="8" y="11"/>
                  </a:cubicBezTo>
                  <a:cubicBezTo>
                    <a:pt x="8" y="9"/>
                    <a:pt x="7" y="8"/>
                    <a:pt x="6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74">
              <a:extLst>
                <a:ext uri="{FF2B5EF4-FFF2-40B4-BE49-F238E27FC236}">
                  <a16:creationId xmlns:a16="http://schemas.microsoft.com/office/drawing/2014/main" id="{57792F29-00C6-EE4C-9D68-C04B02AC1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880" y="4072712"/>
              <a:ext cx="62826" cy="8725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5" y="35"/>
                </a:cxn>
                <a:cxn ang="0">
                  <a:pos x="20" y="35"/>
                </a:cxn>
                <a:cxn ang="0">
                  <a:pos x="25" y="31"/>
                </a:cxn>
                <a:cxn ang="0">
                  <a:pos x="25" y="4"/>
                </a:cxn>
                <a:cxn ang="0">
                  <a:pos x="20" y="0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31"/>
                </a:cxn>
              </a:cxnLst>
              <a:rect l="0" t="0" r="r" b="b"/>
              <a:pathLst>
                <a:path w="25" h="35">
                  <a:moveTo>
                    <a:pt x="0" y="31"/>
                  </a:moveTo>
                  <a:cubicBezTo>
                    <a:pt x="0" y="33"/>
                    <a:pt x="2" y="35"/>
                    <a:pt x="5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3" y="35"/>
                    <a:pt x="25" y="33"/>
                    <a:pt x="25" y="3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675">
              <a:extLst>
                <a:ext uri="{FF2B5EF4-FFF2-40B4-BE49-F238E27FC236}">
                  <a16:creationId xmlns:a16="http://schemas.microsoft.com/office/drawing/2014/main" id="{240E71B9-679A-7A43-99FF-08DF55D02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158" y="4072712"/>
              <a:ext cx="61080" cy="8725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5" y="35"/>
                </a:cxn>
                <a:cxn ang="0">
                  <a:pos x="20" y="35"/>
                </a:cxn>
                <a:cxn ang="0">
                  <a:pos x="24" y="31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31"/>
                </a:cxn>
              </a:cxnLst>
              <a:rect l="0" t="0" r="r" b="b"/>
              <a:pathLst>
                <a:path w="24" h="35">
                  <a:moveTo>
                    <a:pt x="0" y="31"/>
                  </a:moveTo>
                  <a:cubicBezTo>
                    <a:pt x="0" y="33"/>
                    <a:pt x="2" y="35"/>
                    <a:pt x="5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2" y="35"/>
                    <a:pt x="24" y="33"/>
                    <a:pt x="24" y="3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4D88F1A-6428-1543-B78A-ADB56A8B5F5F}"/>
              </a:ext>
            </a:extLst>
          </p:cNvPr>
          <p:cNvGrpSpPr>
            <a:grpSpLocks noChangeAspect="1"/>
          </p:cNvGrpSpPr>
          <p:nvPr/>
        </p:nvGrpSpPr>
        <p:grpSpPr>
          <a:xfrm>
            <a:off x="7067866" y="1244136"/>
            <a:ext cx="569640" cy="575832"/>
            <a:chOff x="4427538" y="1254125"/>
            <a:chExt cx="292100" cy="295275"/>
          </a:xfrm>
          <a:solidFill>
            <a:schemeClr val="bg1"/>
          </a:solidFill>
        </p:grpSpPr>
        <p:sp>
          <p:nvSpPr>
            <p:cNvPr id="137" name="Freeform 211">
              <a:extLst>
                <a:ext uri="{FF2B5EF4-FFF2-40B4-BE49-F238E27FC236}">
                  <a16:creationId xmlns:a16="http://schemas.microsoft.com/office/drawing/2014/main" id="{F76D4290-4ABE-C04A-9032-4C12C7702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12">
              <a:extLst>
                <a:ext uri="{FF2B5EF4-FFF2-40B4-BE49-F238E27FC236}">
                  <a16:creationId xmlns:a16="http://schemas.microsoft.com/office/drawing/2014/main" id="{1CCB652B-4A7E-2543-837B-A6B2AA6EA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13">
              <a:extLst>
                <a:ext uri="{FF2B5EF4-FFF2-40B4-BE49-F238E27FC236}">
                  <a16:creationId xmlns:a16="http://schemas.microsoft.com/office/drawing/2014/main" id="{D5BD2249-5140-C041-94BE-CC6D1A2EB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14">
              <a:extLst>
                <a:ext uri="{FF2B5EF4-FFF2-40B4-BE49-F238E27FC236}">
                  <a16:creationId xmlns:a16="http://schemas.microsoft.com/office/drawing/2014/main" id="{804D7C61-740E-BC41-B846-291D22AB8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15">
              <a:extLst>
                <a:ext uri="{FF2B5EF4-FFF2-40B4-BE49-F238E27FC236}">
                  <a16:creationId xmlns:a16="http://schemas.microsoft.com/office/drawing/2014/main" id="{9695676A-D6CF-C241-ABE9-3D1197AF7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16">
              <a:extLst>
                <a:ext uri="{FF2B5EF4-FFF2-40B4-BE49-F238E27FC236}">
                  <a16:creationId xmlns:a16="http://schemas.microsoft.com/office/drawing/2014/main" id="{E4C64BA5-04DF-F544-83DE-CDD08654E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17">
              <a:extLst>
                <a:ext uri="{FF2B5EF4-FFF2-40B4-BE49-F238E27FC236}">
                  <a16:creationId xmlns:a16="http://schemas.microsoft.com/office/drawing/2014/main" id="{2906BAD4-DF08-3D43-B8A8-A833B9409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4" name="Graphic 143" descr="Connections">
            <a:extLst>
              <a:ext uri="{FF2B5EF4-FFF2-40B4-BE49-F238E27FC236}">
                <a16:creationId xmlns:a16="http://schemas.microsoft.com/office/drawing/2014/main" id="{A20E517A-C652-0642-94DC-7B7158D69E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60047" y="2430471"/>
            <a:ext cx="682056" cy="6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8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54DB08-AFCA-2B4B-B75B-4AB84B18D105}"/>
              </a:ext>
            </a:extLst>
          </p:cNvPr>
          <p:cNvSpPr/>
          <p:nvPr/>
        </p:nvSpPr>
        <p:spPr>
          <a:xfrm>
            <a:off x="2329413" y="0"/>
            <a:ext cx="9862587" cy="626723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Why Are We Here?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60033AD-6015-E148-BA94-D344FAC4DBB0}"/>
              </a:ext>
            </a:extLst>
          </p:cNvPr>
          <p:cNvSpPr txBox="1"/>
          <p:nvPr/>
        </p:nvSpPr>
        <p:spPr>
          <a:xfrm>
            <a:off x="4266831" y="2509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22BF60-11BD-2242-99B2-12989A9C8B48}"/>
              </a:ext>
            </a:extLst>
          </p:cNvPr>
          <p:cNvSpPr txBox="1"/>
          <p:nvPr/>
        </p:nvSpPr>
        <p:spPr>
          <a:xfrm rot="966999">
            <a:off x="8483456" y="861604"/>
            <a:ext cx="1408579" cy="1077218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bson Semibold" panose="02000000000000000000" pitchFamily="2" charset="0"/>
              </a:rPr>
              <a:t>Limited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Gibson Semibold" panose="02000000000000000000" pitchFamily="2" charset="0"/>
              </a:rPr>
              <a:t>Claims Info.</a:t>
            </a:r>
          </a:p>
          <a:p>
            <a:pPr algn="ctr"/>
            <a:endParaRPr lang="en-US" sz="1600" dirty="0">
              <a:solidFill>
                <a:schemeClr val="accent2"/>
              </a:solidFill>
              <a:latin typeface="Gibson Semibold" panose="02000000000000000000" pitchFamily="2" charset="0"/>
            </a:endParaRPr>
          </a:p>
          <a:p>
            <a:pPr algn="ctr"/>
            <a:endParaRPr lang="en-US" sz="1600" dirty="0">
              <a:solidFill>
                <a:schemeClr val="accent2"/>
              </a:solidFill>
              <a:latin typeface="Gibson Semibold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7E9160-717E-CD4D-8A9E-663998BE3138}"/>
              </a:ext>
            </a:extLst>
          </p:cNvPr>
          <p:cNvSpPr txBox="1"/>
          <p:nvPr/>
        </p:nvSpPr>
        <p:spPr>
          <a:xfrm>
            <a:off x="9021625" y="2957284"/>
            <a:ext cx="1475684" cy="1077218"/>
          </a:xfrm>
          <a:prstGeom prst="rect">
            <a:avLst/>
          </a:prstGeom>
          <a:noFill/>
          <a:ln w="19050">
            <a:solidFill>
              <a:srgbClr val="D2485E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bson Semibold" panose="02000000000000000000" pitchFamily="2" charset="0"/>
              </a:rPr>
              <a:t>Little Transparency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Gibson Semibold" panose="02000000000000000000" pitchFamily="2" charset="0"/>
            </a:endParaRPr>
          </a:p>
          <a:p>
            <a:pPr algn="ctr"/>
            <a:endParaRPr lang="en-US" sz="1600" dirty="0">
              <a:solidFill>
                <a:schemeClr val="accent1"/>
              </a:solidFill>
              <a:latin typeface="Gibson Semibold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865EF3-316C-9540-8241-23850C1B6054}"/>
              </a:ext>
            </a:extLst>
          </p:cNvPr>
          <p:cNvSpPr txBox="1"/>
          <p:nvPr/>
        </p:nvSpPr>
        <p:spPr>
          <a:xfrm>
            <a:off x="6317334" y="348337"/>
            <a:ext cx="1303682" cy="830997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bson Semibold" panose="02000000000000000000" pitchFamily="2" charset="0"/>
              </a:rPr>
              <a:t>Little</a:t>
            </a:r>
            <a:br>
              <a:rPr lang="en-US" sz="1600" dirty="0">
                <a:solidFill>
                  <a:schemeClr val="bg1"/>
                </a:solidFill>
                <a:latin typeface="Gibson Semibold" panose="02000000000000000000" pitchFamily="2" charset="0"/>
              </a:rPr>
            </a:br>
            <a:r>
              <a:rPr lang="en-US" sz="1600" dirty="0">
                <a:solidFill>
                  <a:schemeClr val="bg1"/>
                </a:solidFill>
                <a:latin typeface="Gibson Semibold" panose="02000000000000000000" pitchFamily="2" charset="0"/>
              </a:rPr>
              <a:t>Control</a:t>
            </a:r>
          </a:p>
          <a:p>
            <a:pPr algn="ctr"/>
            <a:endParaRPr lang="en-US" sz="1600" dirty="0">
              <a:solidFill>
                <a:schemeClr val="accent3"/>
              </a:solidFill>
              <a:latin typeface="Gibson Semibold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0D5908-A8B2-1E4F-9059-E1FBF9C30204}"/>
              </a:ext>
            </a:extLst>
          </p:cNvPr>
          <p:cNvSpPr txBox="1"/>
          <p:nvPr/>
        </p:nvSpPr>
        <p:spPr>
          <a:xfrm rot="20404199">
            <a:off x="3619816" y="1356422"/>
            <a:ext cx="1430048" cy="830997"/>
          </a:xfrm>
          <a:prstGeom prst="rect">
            <a:avLst/>
          </a:prstGeom>
          <a:noFill/>
          <a:ln w="19050">
            <a:solidFill>
              <a:srgbClr val="D2485E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bson Semibold" panose="02000000000000000000" pitchFamily="2" charset="0"/>
              </a:rPr>
              <a:t>Unjustified Increases</a:t>
            </a:r>
          </a:p>
          <a:p>
            <a:pPr algn="ctr"/>
            <a:endParaRPr lang="en-US" sz="1600" dirty="0">
              <a:solidFill>
                <a:srgbClr val="D2485E"/>
              </a:solidFill>
              <a:latin typeface="Gibson Semibold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B83CC2-1474-334E-9084-5FF8604DFE5F}"/>
              </a:ext>
            </a:extLst>
          </p:cNvPr>
          <p:cNvSpPr txBox="1"/>
          <p:nvPr/>
        </p:nvSpPr>
        <p:spPr>
          <a:xfrm>
            <a:off x="3604055" y="2947452"/>
            <a:ext cx="1254359" cy="83099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bson Semibold" panose="02000000000000000000" pitchFamily="2" charset="0"/>
              </a:rPr>
              <a:t>Lack of Options</a:t>
            </a:r>
          </a:p>
          <a:p>
            <a:pPr algn="ctr"/>
            <a:endParaRPr lang="en-US" sz="1600" dirty="0">
              <a:solidFill>
                <a:schemeClr val="accent2"/>
              </a:solidFill>
              <a:latin typeface="Gibson Semibold" panose="02000000000000000000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8F05A7-96D4-474E-9AC4-95D361F00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571" y="1265090"/>
            <a:ext cx="4133718" cy="4151308"/>
          </a:xfrm>
          <a:prstGeom prst="rect">
            <a:avLst/>
          </a:prstGeom>
        </p:spPr>
      </p:pic>
      <p:pic>
        <p:nvPicPr>
          <p:cNvPr id="42" name="Graphic 41" descr="Upward trend">
            <a:extLst>
              <a:ext uri="{FF2B5EF4-FFF2-40B4-BE49-F238E27FC236}">
                <a16:creationId xmlns:a16="http://schemas.microsoft.com/office/drawing/2014/main" id="{769A45B7-E246-2B42-9F31-2E04BC64C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311423">
            <a:off x="4287599" y="1814816"/>
            <a:ext cx="352685" cy="352685"/>
          </a:xfrm>
          <a:prstGeom prst="rect">
            <a:avLst/>
          </a:prstGeom>
        </p:spPr>
      </p:pic>
      <p:sp>
        <p:nvSpPr>
          <p:cNvPr id="43" name="Freeform 120">
            <a:extLst>
              <a:ext uri="{FF2B5EF4-FFF2-40B4-BE49-F238E27FC236}">
                <a16:creationId xmlns:a16="http://schemas.microsoft.com/office/drawing/2014/main" id="{F3D07AF6-D1EF-1046-9BF7-8ED0D596DD7D}"/>
              </a:ext>
            </a:extLst>
          </p:cNvPr>
          <p:cNvSpPr>
            <a:spLocks noEditPoints="1"/>
          </p:cNvSpPr>
          <p:nvPr/>
        </p:nvSpPr>
        <p:spPr bwMode="auto">
          <a:xfrm>
            <a:off x="6819156" y="867171"/>
            <a:ext cx="300038" cy="258763"/>
          </a:xfrm>
          <a:custGeom>
            <a:avLst/>
            <a:gdLst/>
            <a:ahLst/>
            <a:cxnLst>
              <a:cxn ang="0">
                <a:pos x="95" y="7"/>
              </a:cxn>
              <a:cxn ang="0">
                <a:pos x="95" y="14"/>
              </a:cxn>
              <a:cxn ang="0">
                <a:pos x="15" y="36"/>
              </a:cxn>
              <a:cxn ang="0">
                <a:pos x="0" y="28"/>
              </a:cxn>
              <a:cxn ang="0">
                <a:pos x="0" y="72"/>
              </a:cxn>
              <a:cxn ang="0">
                <a:pos x="15" y="65"/>
              </a:cxn>
              <a:cxn ang="0">
                <a:pos x="24" y="67"/>
              </a:cxn>
              <a:cxn ang="0">
                <a:pos x="21" y="76"/>
              </a:cxn>
              <a:cxn ang="0">
                <a:pos x="29" y="89"/>
              </a:cxn>
              <a:cxn ang="0">
                <a:pos x="50" y="95"/>
              </a:cxn>
              <a:cxn ang="0">
                <a:pos x="53" y="95"/>
              </a:cxn>
              <a:cxn ang="0">
                <a:pos x="64" y="87"/>
              </a:cxn>
              <a:cxn ang="0">
                <a:pos x="66" y="78"/>
              </a:cxn>
              <a:cxn ang="0">
                <a:pos x="95" y="86"/>
              </a:cxn>
              <a:cxn ang="0">
                <a:pos x="95" y="94"/>
              </a:cxn>
              <a:cxn ang="0">
                <a:pos x="117" y="101"/>
              </a:cxn>
              <a:cxn ang="0">
                <a:pos x="117" y="0"/>
              </a:cxn>
              <a:cxn ang="0">
                <a:pos x="95" y="7"/>
              </a:cxn>
              <a:cxn ang="0">
                <a:pos x="57" y="85"/>
              </a:cxn>
              <a:cxn ang="0">
                <a:pos x="52" y="88"/>
              </a:cxn>
              <a:cxn ang="0">
                <a:pos x="31" y="82"/>
              </a:cxn>
              <a:cxn ang="0">
                <a:pos x="28" y="78"/>
              </a:cxn>
              <a:cxn ang="0">
                <a:pos x="31" y="69"/>
              </a:cxn>
              <a:cxn ang="0">
                <a:pos x="59" y="77"/>
              </a:cxn>
              <a:cxn ang="0">
                <a:pos x="57" y="85"/>
              </a:cxn>
              <a:cxn ang="0">
                <a:pos x="95" y="50"/>
              </a:cxn>
              <a:cxn ang="0">
                <a:pos x="15" y="50"/>
              </a:cxn>
              <a:cxn ang="0">
                <a:pos x="15" y="43"/>
              </a:cxn>
              <a:cxn ang="0">
                <a:pos x="95" y="21"/>
              </a:cxn>
              <a:cxn ang="0">
                <a:pos x="95" y="50"/>
              </a:cxn>
              <a:cxn ang="0">
                <a:pos x="109" y="50"/>
              </a:cxn>
              <a:cxn ang="0">
                <a:pos x="102" y="50"/>
              </a:cxn>
              <a:cxn ang="0">
                <a:pos x="102" y="14"/>
              </a:cxn>
              <a:cxn ang="0">
                <a:pos x="109" y="14"/>
              </a:cxn>
              <a:cxn ang="0">
                <a:pos x="109" y="50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A464915C-0660-EC4C-827E-B33F07A8A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7295" y="3469558"/>
            <a:ext cx="259731" cy="25973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28599FA-74AD-DC4D-9E4D-8DEB2AA0F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0371" y="3638309"/>
            <a:ext cx="172215" cy="25294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BD7B437-F98E-594F-A6FD-5417DDCF59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927685">
            <a:off x="8881040" y="1482106"/>
            <a:ext cx="842699" cy="778137"/>
          </a:xfrm>
          <a:prstGeom prst="rect">
            <a:avLst/>
          </a:prstGeom>
        </p:spPr>
      </p:pic>
      <p:pic>
        <p:nvPicPr>
          <p:cNvPr id="49" name="Graphic 48" descr="Tag">
            <a:extLst>
              <a:ext uri="{FF2B5EF4-FFF2-40B4-BE49-F238E27FC236}">
                <a16:creationId xmlns:a16="http://schemas.microsoft.com/office/drawing/2014/main" id="{E6906D3B-AB3B-394C-B0CA-72EA7852B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26354" y="3456546"/>
            <a:ext cx="2999311" cy="2999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6B43CB9-FADA-524B-9582-819F0A2B53E4}"/>
              </a:ext>
            </a:extLst>
          </p:cNvPr>
          <p:cNvSpPr/>
          <p:nvPr/>
        </p:nvSpPr>
        <p:spPr>
          <a:xfrm rot="2703236">
            <a:off x="8623934" y="4790478"/>
            <a:ext cx="1605632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Gibson" panose="02000000000000000000" pitchFamily="2" charset="0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12479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Funding Options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49E5CF-05D0-AE49-B515-475ABF82A4F2}"/>
              </a:ext>
            </a:extLst>
          </p:cNvPr>
          <p:cNvSpPr txBox="1"/>
          <p:nvPr/>
        </p:nvSpPr>
        <p:spPr>
          <a:xfrm>
            <a:off x="3220054" y="3748892"/>
            <a:ext cx="165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Gibson" panose="02000000000000000000" pitchFamily="2" charset="0"/>
              </a:rPr>
              <a:t>Fully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Gibson" panose="02000000000000000000" pitchFamily="2" charset="0"/>
              </a:rPr>
              <a:t>Insured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3B141-9995-FD41-99DE-EFF9DF4FD993}"/>
              </a:ext>
            </a:extLst>
          </p:cNvPr>
          <p:cNvSpPr txBox="1"/>
          <p:nvPr/>
        </p:nvSpPr>
        <p:spPr>
          <a:xfrm>
            <a:off x="7587021" y="1659720"/>
            <a:ext cx="15836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Gibson" panose="02000000000000000000" pitchFamily="2" charset="0"/>
              </a:rPr>
              <a:t>Group</a:t>
            </a:r>
          </a:p>
          <a:p>
            <a:pPr algn="ctr"/>
            <a:r>
              <a:rPr lang="en-US" sz="2400" b="1" dirty="0">
                <a:solidFill>
                  <a:schemeClr val="accent5"/>
                </a:solidFill>
                <a:latin typeface="Gibson" panose="02000000000000000000" pitchFamily="2" charset="0"/>
              </a:rPr>
              <a:t>Captive</a:t>
            </a:r>
            <a:endParaRPr lang="en-US" sz="1400" dirty="0">
              <a:solidFill>
                <a:schemeClr val="accent5"/>
              </a:solidFill>
              <a:latin typeface="Gibson" panose="02000000000000000000" pitchFamily="2" charset="0"/>
            </a:endParaRPr>
          </a:p>
        </p:txBody>
      </p:sp>
      <p:pic>
        <p:nvPicPr>
          <p:cNvPr id="21" name="Graphic 20" descr="Building">
            <a:extLst>
              <a:ext uri="{FF2B5EF4-FFF2-40B4-BE49-F238E27FC236}">
                <a16:creationId xmlns:a16="http://schemas.microsoft.com/office/drawing/2014/main" id="{F6DF46A1-7873-E442-ACA3-F54452EB0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6705" y="2859466"/>
            <a:ext cx="942712" cy="94271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D8E4016-CB4E-C94C-BA97-4082B3479D4F}"/>
              </a:ext>
            </a:extLst>
          </p:cNvPr>
          <p:cNvGrpSpPr/>
          <p:nvPr/>
        </p:nvGrpSpPr>
        <p:grpSpPr>
          <a:xfrm>
            <a:off x="7718916" y="835261"/>
            <a:ext cx="1402034" cy="909308"/>
            <a:chOff x="6272132" y="2474261"/>
            <a:chExt cx="1402034" cy="909308"/>
          </a:xfrm>
          <a:solidFill>
            <a:schemeClr val="accent5"/>
          </a:solidFill>
        </p:grpSpPr>
        <p:pic>
          <p:nvPicPr>
            <p:cNvPr id="24" name="Graphic 23" descr="House">
              <a:extLst>
                <a:ext uri="{FF2B5EF4-FFF2-40B4-BE49-F238E27FC236}">
                  <a16:creationId xmlns:a16="http://schemas.microsoft.com/office/drawing/2014/main" id="{7B81E10E-0435-2C40-A30E-D33340264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24532" y="2526946"/>
              <a:ext cx="449925" cy="449925"/>
            </a:xfrm>
            <a:prstGeom prst="rect">
              <a:avLst/>
            </a:prstGeom>
          </p:spPr>
        </p:pic>
        <p:pic>
          <p:nvPicPr>
            <p:cNvPr id="25" name="Graphic 24" descr="House">
              <a:extLst>
                <a:ext uri="{FF2B5EF4-FFF2-40B4-BE49-F238E27FC236}">
                  <a16:creationId xmlns:a16="http://schemas.microsoft.com/office/drawing/2014/main" id="{7870456F-7C42-8D46-9449-2B4108128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39604" y="2474261"/>
              <a:ext cx="449925" cy="449925"/>
            </a:xfrm>
            <a:prstGeom prst="rect">
              <a:avLst/>
            </a:prstGeom>
          </p:spPr>
        </p:pic>
        <p:pic>
          <p:nvPicPr>
            <p:cNvPr id="26" name="Graphic 25" descr="House">
              <a:extLst>
                <a:ext uri="{FF2B5EF4-FFF2-40B4-BE49-F238E27FC236}">
                  <a16:creationId xmlns:a16="http://schemas.microsoft.com/office/drawing/2014/main" id="{52497D6D-5F10-B243-919F-C0A1C0476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72132" y="2911583"/>
              <a:ext cx="449925" cy="449925"/>
            </a:xfrm>
            <a:prstGeom prst="rect">
              <a:avLst/>
            </a:prstGeom>
          </p:spPr>
        </p:pic>
        <p:pic>
          <p:nvPicPr>
            <p:cNvPr id="27" name="Graphic 26" descr="House">
              <a:extLst>
                <a:ext uri="{FF2B5EF4-FFF2-40B4-BE49-F238E27FC236}">
                  <a16:creationId xmlns:a16="http://schemas.microsoft.com/office/drawing/2014/main" id="{20332FF5-F11F-BE48-9813-92D60F58C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29045" y="2933644"/>
              <a:ext cx="449925" cy="449925"/>
            </a:xfrm>
            <a:prstGeom prst="rect">
              <a:avLst/>
            </a:prstGeom>
          </p:spPr>
        </p:pic>
        <p:pic>
          <p:nvPicPr>
            <p:cNvPr id="28" name="Graphic 27" descr="House">
              <a:extLst>
                <a:ext uri="{FF2B5EF4-FFF2-40B4-BE49-F238E27FC236}">
                  <a16:creationId xmlns:a16="http://schemas.microsoft.com/office/drawing/2014/main" id="{04F0C321-0547-4849-AEB5-B1BCA7D17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59383" y="2839020"/>
              <a:ext cx="449925" cy="449925"/>
            </a:xfrm>
            <a:prstGeom prst="rect">
              <a:avLst/>
            </a:prstGeom>
          </p:spPr>
        </p:pic>
        <p:pic>
          <p:nvPicPr>
            <p:cNvPr id="29" name="Graphic 28" descr="House">
              <a:extLst>
                <a:ext uri="{FF2B5EF4-FFF2-40B4-BE49-F238E27FC236}">
                  <a16:creationId xmlns:a16="http://schemas.microsoft.com/office/drawing/2014/main" id="{C529E631-9B6B-6345-BF1E-7A3CA8F28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24241" y="2576556"/>
              <a:ext cx="449925" cy="449925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999C166-E94F-D64D-9AED-533B956A0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747" y="2313827"/>
            <a:ext cx="4758681" cy="26841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C690AC9-9683-8A49-8DA2-334D975274D8}"/>
              </a:ext>
            </a:extLst>
          </p:cNvPr>
          <p:cNvSpPr txBox="1"/>
          <p:nvPr/>
        </p:nvSpPr>
        <p:spPr>
          <a:xfrm>
            <a:off x="4736746" y="5152588"/>
            <a:ext cx="4758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Gibson" panose="02000000000000000000" pitchFamily="2" charset="0"/>
              </a:rPr>
              <a:t>Ownership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1A20FB-0AC4-5D44-8F7C-AE05E94E482F}"/>
              </a:ext>
            </a:extLst>
          </p:cNvPr>
          <p:cNvSpPr txBox="1"/>
          <p:nvPr/>
        </p:nvSpPr>
        <p:spPr>
          <a:xfrm>
            <a:off x="4918793" y="4717966"/>
            <a:ext cx="94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Gibson" panose="02000000000000000000" pitchFamily="2" charset="0"/>
              </a:rPr>
              <a:t>Rent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F0E16A-9D81-4E4E-85AA-83515E090E87}"/>
              </a:ext>
            </a:extLst>
          </p:cNvPr>
          <p:cNvSpPr txBox="1"/>
          <p:nvPr/>
        </p:nvSpPr>
        <p:spPr>
          <a:xfrm>
            <a:off x="8349337" y="4717965"/>
            <a:ext cx="94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Gibson" panose="02000000000000000000" pitchFamily="2" charset="0"/>
              </a:rPr>
              <a:t>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0B14DA-6F36-6F4F-AFB7-62E4C127A93F}"/>
              </a:ext>
            </a:extLst>
          </p:cNvPr>
          <p:cNvSpPr txBox="1"/>
          <p:nvPr/>
        </p:nvSpPr>
        <p:spPr>
          <a:xfrm>
            <a:off x="9229776" y="3998122"/>
            <a:ext cx="237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ibson" panose="02000000000000000000" pitchFamily="2" charset="0"/>
              </a:rPr>
              <a:t>Self-Funded</a:t>
            </a:r>
          </a:p>
        </p:txBody>
      </p:sp>
      <p:pic>
        <p:nvPicPr>
          <p:cNvPr id="35" name="Graphic 34" descr="House">
            <a:extLst>
              <a:ext uri="{FF2B5EF4-FFF2-40B4-BE49-F238E27FC236}">
                <a16:creationId xmlns:a16="http://schemas.microsoft.com/office/drawing/2014/main" id="{4743CF1C-ACBA-CC46-9F53-6CE5F27D19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23937" y="3213255"/>
            <a:ext cx="784867" cy="7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9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Your Options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382F21F-AA86-CA45-8563-D9A97EB73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420419"/>
              </p:ext>
            </p:extLst>
          </p:nvPr>
        </p:nvGraphicFramePr>
        <p:xfrm>
          <a:off x="2913179" y="1299574"/>
          <a:ext cx="8586651" cy="476307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116847">
                  <a:extLst>
                    <a:ext uri="{9D8B030D-6E8A-4147-A177-3AD203B41FA5}">
                      <a16:colId xmlns:a16="http://schemas.microsoft.com/office/drawing/2014/main" val="1947934759"/>
                    </a:ext>
                  </a:extLst>
                </a:gridCol>
                <a:gridCol w="1823897">
                  <a:extLst>
                    <a:ext uri="{9D8B030D-6E8A-4147-A177-3AD203B41FA5}">
                      <a16:colId xmlns:a16="http://schemas.microsoft.com/office/drawing/2014/main" val="2286828013"/>
                    </a:ext>
                  </a:extLst>
                </a:gridCol>
                <a:gridCol w="1822010">
                  <a:extLst>
                    <a:ext uri="{9D8B030D-6E8A-4147-A177-3AD203B41FA5}">
                      <a16:colId xmlns:a16="http://schemas.microsoft.com/office/drawing/2014/main" val="3852835000"/>
                    </a:ext>
                  </a:extLst>
                </a:gridCol>
                <a:gridCol w="1823897">
                  <a:extLst>
                    <a:ext uri="{9D8B030D-6E8A-4147-A177-3AD203B41FA5}">
                      <a16:colId xmlns:a16="http://schemas.microsoft.com/office/drawing/2014/main" val="838833454"/>
                    </a:ext>
                  </a:extLst>
                </a:gridCol>
              </a:tblGrid>
              <a:tr h="47630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51284F"/>
                        </a:solidFill>
                        <a:latin typeface="Gibson Light" panose="02000000000000000000" pitchFamily="50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/>
                          </a:solidFill>
                          <a:latin typeface="Gibson Semibold" panose="02000000000000000000" pitchFamily="2" charset="0"/>
                        </a:rPr>
                        <a:t>Fully Insured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/>
                          </a:solidFill>
                          <a:latin typeface="Gibson Semibold" panose="02000000000000000000" pitchFamily="2" charset="0"/>
                        </a:rPr>
                        <a:t>Self Funded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accent1"/>
                          </a:solidFill>
                          <a:latin typeface="Gibson Semibold" panose="02000000000000000000" pitchFamily="2" charset="0"/>
                        </a:rPr>
                        <a:t>EB Captive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299869"/>
                  </a:ext>
                </a:extLst>
              </a:tr>
              <a:tr h="47630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Gibson" panose="02000000000000000000" pitchFamily="2" charset="0"/>
                        </a:rPr>
                        <a:t>Available for Smaller Employers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3793637"/>
                  </a:ext>
                </a:extLst>
              </a:tr>
              <a:tr h="47630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Gibson" panose="02000000000000000000" pitchFamily="2" charset="0"/>
                        </a:rPr>
                        <a:t>Fixed Annual Payment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3630859"/>
                  </a:ext>
                </a:extLst>
              </a:tr>
              <a:tr h="47630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Gibson" panose="02000000000000000000" pitchFamily="2" charset="0"/>
                        </a:rPr>
                        <a:t>Plan Design Flexibility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292389"/>
                  </a:ext>
                </a:extLst>
              </a:tr>
              <a:tr h="47630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Gibson" panose="02000000000000000000" pitchFamily="2" charset="0"/>
                        </a:rPr>
                        <a:t>Claims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992600"/>
                  </a:ext>
                </a:extLst>
              </a:tr>
              <a:tr h="47630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Gibson" panose="02000000000000000000" pitchFamily="2" charset="0"/>
                        </a:rPr>
                        <a:t>Reward for 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5162480"/>
                  </a:ext>
                </a:extLst>
              </a:tr>
              <a:tr h="47630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Gibson" panose="02000000000000000000" pitchFamily="2" charset="0"/>
                        </a:rPr>
                        <a:t>Manageable Risk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603608"/>
                  </a:ext>
                </a:extLst>
              </a:tr>
              <a:tr h="47630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Gibson" panose="02000000000000000000" pitchFamily="2" charset="0"/>
                        </a:rPr>
                        <a:t>Pricing Stability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466174"/>
                  </a:ext>
                </a:extLst>
              </a:tr>
              <a:tr h="47630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Gibson" panose="02000000000000000000" pitchFamily="2" charset="0"/>
                        </a:rPr>
                        <a:t>Group Purchasing 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167125"/>
                  </a:ext>
                </a:extLst>
              </a:tr>
              <a:tr h="47630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Gibson" panose="02000000000000000000" pitchFamily="2" charset="0"/>
                        </a:rPr>
                        <a:t>Peer Group Support &amp; Sharing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8485E"/>
                        </a:solidFill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8485E"/>
                        </a:solidFill>
                        <a:latin typeface="Gibson Light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8271873"/>
                  </a:ext>
                </a:extLst>
              </a:tr>
            </a:tbl>
          </a:graphicData>
        </a:graphic>
      </p:graphicFrame>
      <p:pic>
        <p:nvPicPr>
          <p:cNvPr id="67" name="Graphic 66" descr="Close">
            <a:extLst>
              <a:ext uri="{FF2B5EF4-FFF2-40B4-BE49-F238E27FC236}">
                <a16:creationId xmlns:a16="http://schemas.microsoft.com/office/drawing/2014/main" id="{B7E95E26-32C9-0D40-A56F-2F43C6BE3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196" y="2877126"/>
            <a:ext cx="198432" cy="198432"/>
          </a:xfrm>
          <a:prstGeom prst="rect">
            <a:avLst/>
          </a:prstGeom>
        </p:spPr>
      </p:pic>
      <p:pic>
        <p:nvPicPr>
          <p:cNvPr id="68" name="Graphic 67" descr="Building">
            <a:extLst>
              <a:ext uri="{FF2B5EF4-FFF2-40B4-BE49-F238E27FC236}">
                <a16:creationId xmlns:a16="http://schemas.microsoft.com/office/drawing/2014/main" id="{7503BF1B-F3E5-6442-BE5A-88BD1E10E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5014" y="485499"/>
            <a:ext cx="628953" cy="628953"/>
          </a:xfrm>
          <a:prstGeom prst="rect">
            <a:avLst/>
          </a:prstGeom>
        </p:spPr>
      </p:pic>
      <p:pic>
        <p:nvPicPr>
          <p:cNvPr id="69" name="Graphic 68" descr="House">
            <a:extLst>
              <a:ext uri="{FF2B5EF4-FFF2-40B4-BE49-F238E27FC236}">
                <a16:creationId xmlns:a16="http://schemas.microsoft.com/office/drawing/2014/main" id="{7522C115-9F8A-7345-8680-C9348F506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0798" y="487215"/>
            <a:ext cx="605577" cy="605577"/>
          </a:xfrm>
          <a:prstGeom prst="rect">
            <a:avLst/>
          </a:prstGeom>
        </p:spPr>
      </p:pic>
      <p:pic>
        <p:nvPicPr>
          <p:cNvPr id="70" name="Graphic 69" descr="House">
            <a:extLst>
              <a:ext uri="{FF2B5EF4-FFF2-40B4-BE49-F238E27FC236}">
                <a16:creationId xmlns:a16="http://schemas.microsoft.com/office/drawing/2014/main" id="{6B12FE72-37FF-464B-9E85-A06BEE726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5177" y="536708"/>
            <a:ext cx="259783" cy="259783"/>
          </a:xfrm>
          <a:prstGeom prst="rect">
            <a:avLst/>
          </a:prstGeom>
        </p:spPr>
      </p:pic>
      <p:pic>
        <p:nvPicPr>
          <p:cNvPr id="71" name="Graphic 70" descr="House">
            <a:extLst>
              <a:ext uri="{FF2B5EF4-FFF2-40B4-BE49-F238E27FC236}">
                <a16:creationId xmlns:a16="http://schemas.microsoft.com/office/drawing/2014/main" id="{438A0A75-BB4E-354E-9E73-AA62944B4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0536" y="807522"/>
            <a:ext cx="259783" cy="259783"/>
          </a:xfrm>
          <a:prstGeom prst="rect">
            <a:avLst/>
          </a:prstGeom>
        </p:spPr>
      </p:pic>
      <p:pic>
        <p:nvPicPr>
          <p:cNvPr id="72" name="Graphic 71" descr="House">
            <a:extLst>
              <a:ext uri="{FF2B5EF4-FFF2-40B4-BE49-F238E27FC236}">
                <a16:creationId xmlns:a16="http://schemas.microsoft.com/office/drawing/2014/main" id="{2CC9F51B-C050-1A4E-848B-83446CF7D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8890" y="754070"/>
            <a:ext cx="259783" cy="259783"/>
          </a:xfrm>
          <a:prstGeom prst="rect">
            <a:avLst/>
          </a:prstGeom>
        </p:spPr>
      </p:pic>
      <p:pic>
        <p:nvPicPr>
          <p:cNvPr id="73" name="Graphic 72" descr="House">
            <a:extLst>
              <a:ext uri="{FF2B5EF4-FFF2-40B4-BE49-F238E27FC236}">
                <a16:creationId xmlns:a16="http://schemas.microsoft.com/office/drawing/2014/main" id="{89075D0B-B51C-DD4F-8BF0-9F1DE84AD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7022" y="533249"/>
            <a:ext cx="259783" cy="259783"/>
          </a:xfrm>
          <a:prstGeom prst="rect">
            <a:avLst/>
          </a:prstGeom>
        </p:spPr>
      </p:pic>
      <p:pic>
        <p:nvPicPr>
          <p:cNvPr id="74" name="Graphic 73" descr="House">
            <a:extLst>
              <a:ext uri="{FF2B5EF4-FFF2-40B4-BE49-F238E27FC236}">
                <a16:creationId xmlns:a16="http://schemas.microsoft.com/office/drawing/2014/main" id="{72DD9712-69A0-3041-9000-1E97594F2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70420" y="825598"/>
            <a:ext cx="259783" cy="259783"/>
          </a:xfrm>
          <a:prstGeom prst="rect">
            <a:avLst/>
          </a:prstGeom>
        </p:spPr>
      </p:pic>
      <p:pic>
        <p:nvPicPr>
          <p:cNvPr id="75" name="Graphic 74" descr="Close">
            <a:extLst>
              <a:ext uri="{FF2B5EF4-FFF2-40B4-BE49-F238E27FC236}">
                <a16:creationId xmlns:a16="http://schemas.microsoft.com/office/drawing/2014/main" id="{7980F2B8-CC8C-1643-8FCE-5273DD71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196" y="3359059"/>
            <a:ext cx="198432" cy="198432"/>
          </a:xfrm>
          <a:prstGeom prst="rect">
            <a:avLst/>
          </a:prstGeom>
        </p:spPr>
      </p:pic>
      <p:pic>
        <p:nvPicPr>
          <p:cNvPr id="76" name="Graphic 75" descr="Close">
            <a:extLst>
              <a:ext uri="{FF2B5EF4-FFF2-40B4-BE49-F238E27FC236}">
                <a16:creationId xmlns:a16="http://schemas.microsoft.com/office/drawing/2014/main" id="{999CF059-48C3-B544-8CE5-660A1DD5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5665" y="3832068"/>
            <a:ext cx="198432" cy="198432"/>
          </a:xfrm>
          <a:prstGeom prst="rect">
            <a:avLst/>
          </a:prstGeom>
        </p:spPr>
      </p:pic>
      <p:pic>
        <p:nvPicPr>
          <p:cNvPr id="77" name="Graphic 76" descr="Close">
            <a:extLst>
              <a:ext uri="{FF2B5EF4-FFF2-40B4-BE49-F238E27FC236}">
                <a16:creationId xmlns:a16="http://schemas.microsoft.com/office/drawing/2014/main" id="{0535AFBC-4183-6B4F-8C64-ED81A9A79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196" y="4300867"/>
            <a:ext cx="198432" cy="198432"/>
          </a:xfrm>
          <a:prstGeom prst="rect">
            <a:avLst/>
          </a:prstGeom>
        </p:spPr>
      </p:pic>
      <p:pic>
        <p:nvPicPr>
          <p:cNvPr id="78" name="Graphic 77" descr="Close">
            <a:extLst>
              <a:ext uri="{FF2B5EF4-FFF2-40B4-BE49-F238E27FC236}">
                <a16:creationId xmlns:a16="http://schemas.microsoft.com/office/drawing/2014/main" id="{7A27EA48-470D-6049-B600-797045DA7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215" y="4775509"/>
            <a:ext cx="198432" cy="198432"/>
          </a:xfrm>
          <a:prstGeom prst="rect">
            <a:avLst/>
          </a:prstGeom>
        </p:spPr>
      </p:pic>
      <p:pic>
        <p:nvPicPr>
          <p:cNvPr id="79" name="Graphic 78" descr="Close">
            <a:extLst>
              <a:ext uri="{FF2B5EF4-FFF2-40B4-BE49-F238E27FC236}">
                <a16:creationId xmlns:a16="http://schemas.microsoft.com/office/drawing/2014/main" id="{D0EE2B49-F1FA-7C45-B521-A5424A98C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5665" y="5257442"/>
            <a:ext cx="198432" cy="198432"/>
          </a:xfrm>
          <a:prstGeom prst="rect">
            <a:avLst/>
          </a:prstGeom>
        </p:spPr>
      </p:pic>
      <p:pic>
        <p:nvPicPr>
          <p:cNvPr id="80" name="Graphic 79" descr="Close">
            <a:extLst>
              <a:ext uri="{FF2B5EF4-FFF2-40B4-BE49-F238E27FC236}">
                <a16:creationId xmlns:a16="http://schemas.microsoft.com/office/drawing/2014/main" id="{A72A4C6A-46DB-0D49-A696-FEF4C5323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5665" y="5717317"/>
            <a:ext cx="198432" cy="198432"/>
          </a:xfrm>
          <a:prstGeom prst="rect">
            <a:avLst/>
          </a:prstGeom>
        </p:spPr>
      </p:pic>
      <p:pic>
        <p:nvPicPr>
          <p:cNvPr id="81" name="Graphic 80" descr="Close">
            <a:extLst>
              <a:ext uri="{FF2B5EF4-FFF2-40B4-BE49-F238E27FC236}">
                <a16:creationId xmlns:a16="http://schemas.microsoft.com/office/drawing/2014/main" id="{B3978366-7FBD-8240-A27C-7C6EE800B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8823" y="1965753"/>
            <a:ext cx="198432" cy="198432"/>
          </a:xfrm>
          <a:prstGeom prst="rect">
            <a:avLst/>
          </a:prstGeom>
        </p:spPr>
      </p:pic>
      <p:pic>
        <p:nvPicPr>
          <p:cNvPr id="82" name="Graphic 81" descr="Close">
            <a:extLst>
              <a:ext uri="{FF2B5EF4-FFF2-40B4-BE49-F238E27FC236}">
                <a16:creationId xmlns:a16="http://schemas.microsoft.com/office/drawing/2014/main" id="{D7B8B6F9-735B-0D4B-9C18-AC127E0C7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9541" y="2415933"/>
            <a:ext cx="198432" cy="198432"/>
          </a:xfrm>
          <a:prstGeom prst="rect">
            <a:avLst/>
          </a:prstGeom>
        </p:spPr>
      </p:pic>
      <p:pic>
        <p:nvPicPr>
          <p:cNvPr id="83" name="Graphic 82" descr="Close">
            <a:extLst>
              <a:ext uri="{FF2B5EF4-FFF2-40B4-BE49-F238E27FC236}">
                <a16:creationId xmlns:a16="http://schemas.microsoft.com/office/drawing/2014/main" id="{5E322B27-4525-1F4D-ACFE-2217BB84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8204" y="4314188"/>
            <a:ext cx="198432" cy="198432"/>
          </a:xfrm>
          <a:prstGeom prst="rect">
            <a:avLst/>
          </a:prstGeom>
        </p:spPr>
      </p:pic>
      <p:pic>
        <p:nvPicPr>
          <p:cNvPr id="84" name="Graphic 83" descr="Close">
            <a:extLst>
              <a:ext uri="{FF2B5EF4-FFF2-40B4-BE49-F238E27FC236}">
                <a16:creationId xmlns:a16="http://schemas.microsoft.com/office/drawing/2014/main" id="{9BE3697D-68B2-3046-8693-08844141D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4846" y="4792332"/>
            <a:ext cx="198432" cy="198432"/>
          </a:xfrm>
          <a:prstGeom prst="rect">
            <a:avLst/>
          </a:prstGeom>
        </p:spPr>
      </p:pic>
      <p:pic>
        <p:nvPicPr>
          <p:cNvPr id="85" name="Graphic 84" descr="Close">
            <a:extLst>
              <a:ext uri="{FF2B5EF4-FFF2-40B4-BE49-F238E27FC236}">
                <a16:creationId xmlns:a16="http://schemas.microsoft.com/office/drawing/2014/main" id="{95584BD5-3F78-8646-9F1D-9D04ECA74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8204" y="5269799"/>
            <a:ext cx="198432" cy="198432"/>
          </a:xfrm>
          <a:prstGeom prst="rect">
            <a:avLst/>
          </a:prstGeom>
        </p:spPr>
      </p:pic>
      <p:pic>
        <p:nvPicPr>
          <p:cNvPr id="86" name="Graphic 85" descr="Close">
            <a:extLst>
              <a:ext uri="{FF2B5EF4-FFF2-40B4-BE49-F238E27FC236}">
                <a16:creationId xmlns:a16="http://schemas.microsoft.com/office/drawing/2014/main" id="{8AB3365B-1152-4B46-B060-60CA5940F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8204" y="5727712"/>
            <a:ext cx="198432" cy="198432"/>
          </a:xfrm>
          <a:prstGeom prst="rect">
            <a:avLst/>
          </a:prstGeom>
        </p:spPr>
      </p:pic>
      <p:pic>
        <p:nvPicPr>
          <p:cNvPr id="87" name="Graphic 86" descr="Close">
            <a:extLst>
              <a:ext uri="{FF2B5EF4-FFF2-40B4-BE49-F238E27FC236}">
                <a16:creationId xmlns:a16="http://schemas.microsoft.com/office/drawing/2014/main" id="{F1424DCA-D051-754C-84FD-A983A43E2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2992" y="2358848"/>
            <a:ext cx="198432" cy="198432"/>
          </a:xfrm>
          <a:prstGeom prst="rect">
            <a:avLst/>
          </a:prstGeom>
        </p:spPr>
      </p:pic>
      <p:pic>
        <p:nvPicPr>
          <p:cNvPr id="88" name="Graphic 87" descr="Checkmark">
            <a:extLst>
              <a:ext uri="{FF2B5EF4-FFF2-40B4-BE49-F238E27FC236}">
                <a16:creationId xmlns:a16="http://schemas.microsoft.com/office/drawing/2014/main" id="{1DAE48BC-E122-9743-BB4C-2E6AA98BF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3815" y="1800375"/>
            <a:ext cx="457200" cy="457200"/>
          </a:xfrm>
          <a:prstGeom prst="rect">
            <a:avLst/>
          </a:prstGeom>
        </p:spPr>
      </p:pic>
      <p:pic>
        <p:nvPicPr>
          <p:cNvPr id="89" name="Graphic 88" descr="Checkmark">
            <a:extLst>
              <a:ext uri="{FF2B5EF4-FFF2-40B4-BE49-F238E27FC236}">
                <a16:creationId xmlns:a16="http://schemas.microsoft.com/office/drawing/2014/main" id="{F83ABFAC-953E-9941-AEB2-D01DD2BD7E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3815" y="2267100"/>
            <a:ext cx="457200" cy="457200"/>
          </a:xfrm>
          <a:prstGeom prst="rect">
            <a:avLst/>
          </a:prstGeom>
        </p:spPr>
      </p:pic>
      <p:pic>
        <p:nvPicPr>
          <p:cNvPr id="90" name="Graphic 89" descr="Checkmark">
            <a:extLst>
              <a:ext uri="{FF2B5EF4-FFF2-40B4-BE49-F238E27FC236}">
                <a16:creationId xmlns:a16="http://schemas.microsoft.com/office/drawing/2014/main" id="{7F22C0A4-0043-AB49-BA7C-F790E50F3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3608" y="3657902"/>
            <a:ext cx="457200" cy="457200"/>
          </a:xfrm>
          <a:prstGeom prst="rect">
            <a:avLst/>
          </a:prstGeom>
        </p:spPr>
      </p:pic>
      <p:pic>
        <p:nvPicPr>
          <p:cNvPr id="91" name="Graphic 90" descr="Checkmark">
            <a:extLst>
              <a:ext uri="{FF2B5EF4-FFF2-40B4-BE49-F238E27FC236}">
                <a16:creationId xmlns:a16="http://schemas.microsoft.com/office/drawing/2014/main" id="{3B11BCE0-72BA-6B43-879D-BF1C7A11FC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1606" y="3178891"/>
            <a:ext cx="457200" cy="457200"/>
          </a:xfrm>
          <a:prstGeom prst="rect">
            <a:avLst/>
          </a:prstGeom>
        </p:spPr>
      </p:pic>
      <p:pic>
        <p:nvPicPr>
          <p:cNvPr id="92" name="Graphic 91" descr="Checkmark">
            <a:extLst>
              <a:ext uri="{FF2B5EF4-FFF2-40B4-BE49-F238E27FC236}">
                <a16:creationId xmlns:a16="http://schemas.microsoft.com/office/drawing/2014/main" id="{AF9DD2A5-A41B-7043-B13E-32540E0F98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3608" y="2702280"/>
            <a:ext cx="457200" cy="457200"/>
          </a:xfrm>
          <a:prstGeom prst="rect">
            <a:avLst/>
          </a:prstGeom>
        </p:spPr>
      </p:pic>
      <p:pic>
        <p:nvPicPr>
          <p:cNvPr id="93" name="Graphic 92" descr="Checkmark">
            <a:extLst>
              <a:ext uri="{FF2B5EF4-FFF2-40B4-BE49-F238E27FC236}">
                <a16:creationId xmlns:a16="http://schemas.microsoft.com/office/drawing/2014/main" id="{B9FBA6DE-9A3D-5D4D-A0B2-19CD3DA3CA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3608" y="1746735"/>
            <a:ext cx="457200" cy="457200"/>
          </a:xfrm>
          <a:prstGeom prst="rect">
            <a:avLst/>
          </a:prstGeom>
        </p:spPr>
      </p:pic>
      <p:pic>
        <p:nvPicPr>
          <p:cNvPr id="94" name="Graphic 93" descr="Checkmark">
            <a:extLst>
              <a:ext uri="{FF2B5EF4-FFF2-40B4-BE49-F238E27FC236}">
                <a16:creationId xmlns:a16="http://schemas.microsoft.com/office/drawing/2014/main" id="{6C5BEF9D-2647-3A49-A653-D435F05715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4987" y="3709527"/>
            <a:ext cx="457200" cy="457200"/>
          </a:xfrm>
          <a:prstGeom prst="rect">
            <a:avLst/>
          </a:prstGeom>
        </p:spPr>
      </p:pic>
      <p:pic>
        <p:nvPicPr>
          <p:cNvPr id="95" name="Graphic 94" descr="Checkmark">
            <a:extLst>
              <a:ext uri="{FF2B5EF4-FFF2-40B4-BE49-F238E27FC236}">
                <a16:creationId xmlns:a16="http://schemas.microsoft.com/office/drawing/2014/main" id="{252EC60F-8CFB-8642-AA7E-D1AF692261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4987" y="3237602"/>
            <a:ext cx="457200" cy="457200"/>
          </a:xfrm>
          <a:prstGeom prst="rect">
            <a:avLst/>
          </a:prstGeom>
        </p:spPr>
      </p:pic>
      <p:pic>
        <p:nvPicPr>
          <p:cNvPr id="96" name="Graphic 95" descr="Checkmark">
            <a:extLst>
              <a:ext uri="{FF2B5EF4-FFF2-40B4-BE49-F238E27FC236}">
                <a16:creationId xmlns:a16="http://schemas.microsoft.com/office/drawing/2014/main" id="{4157C242-F485-D14E-BA58-DC5DAACF31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4987" y="2775948"/>
            <a:ext cx="457200" cy="457200"/>
          </a:xfrm>
          <a:prstGeom prst="rect">
            <a:avLst/>
          </a:prstGeom>
        </p:spPr>
      </p:pic>
      <p:pic>
        <p:nvPicPr>
          <p:cNvPr id="97" name="Graphic 96" descr="Checkmark">
            <a:extLst>
              <a:ext uri="{FF2B5EF4-FFF2-40B4-BE49-F238E27FC236}">
                <a16:creationId xmlns:a16="http://schemas.microsoft.com/office/drawing/2014/main" id="{C57D526A-7451-3547-9ABC-1294B0D07E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1606" y="4124627"/>
            <a:ext cx="457200" cy="457200"/>
          </a:xfrm>
          <a:prstGeom prst="rect">
            <a:avLst/>
          </a:prstGeom>
        </p:spPr>
      </p:pic>
      <p:pic>
        <p:nvPicPr>
          <p:cNvPr id="98" name="Graphic 97" descr="Checkmark">
            <a:extLst>
              <a:ext uri="{FF2B5EF4-FFF2-40B4-BE49-F238E27FC236}">
                <a16:creationId xmlns:a16="http://schemas.microsoft.com/office/drawing/2014/main" id="{A2EC8F8B-7831-084D-8F15-0C23B86478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3608" y="4587994"/>
            <a:ext cx="457200" cy="457200"/>
          </a:xfrm>
          <a:prstGeom prst="rect">
            <a:avLst/>
          </a:prstGeom>
        </p:spPr>
      </p:pic>
      <p:pic>
        <p:nvPicPr>
          <p:cNvPr id="99" name="Graphic 98" descr="Checkmark">
            <a:extLst>
              <a:ext uri="{FF2B5EF4-FFF2-40B4-BE49-F238E27FC236}">
                <a16:creationId xmlns:a16="http://schemas.microsoft.com/office/drawing/2014/main" id="{73F1F618-21E6-D646-97BF-A5656FB524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3608" y="5064244"/>
            <a:ext cx="457200" cy="457200"/>
          </a:xfrm>
          <a:prstGeom prst="rect">
            <a:avLst/>
          </a:prstGeom>
        </p:spPr>
      </p:pic>
      <p:pic>
        <p:nvPicPr>
          <p:cNvPr id="100" name="Graphic 99" descr="Checkmark">
            <a:extLst>
              <a:ext uri="{FF2B5EF4-FFF2-40B4-BE49-F238E27FC236}">
                <a16:creationId xmlns:a16="http://schemas.microsoft.com/office/drawing/2014/main" id="{66A59660-D8A8-4946-A38B-337C12509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3608" y="554049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A01DF72-A899-6B47-A687-3616DC34C823}"/>
              </a:ext>
            </a:extLst>
          </p:cNvPr>
          <p:cNvSpPr/>
          <p:nvPr/>
        </p:nvSpPr>
        <p:spPr>
          <a:xfrm>
            <a:off x="9003947" y="804490"/>
            <a:ext cx="1645920" cy="1645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BA74E7-86EE-4E4D-89E3-0972EF78D21C}"/>
              </a:ext>
            </a:extLst>
          </p:cNvPr>
          <p:cNvSpPr/>
          <p:nvPr/>
        </p:nvSpPr>
        <p:spPr>
          <a:xfrm>
            <a:off x="6228528" y="804490"/>
            <a:ext cx="1645920" cy="1645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946901-91D5-F24F-838D-3EC35B1DFCF2}"/>
              </a:ext>
            </a:extLst>
          </p:cNvPr>
          <p:cNvSpPr/>
          <p:nvPr/>
        </p:nvSpPr>
        <p:spPr>
          <a:xfrm>
            <a:off x="3453109" y="800805"/>
            <a:ext cx="1645920" cy="1645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583EF-C7E8-5245-B999-34A341C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a Good Fit?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9283-EF3E-1344-AE67-930C1F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2020 Employee ownership Conference</a:t>
            </a:r>
            <a:endParaRPr lang="en-US" sz="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1EC294-33C1-914C-B67D-257C0955CBF6}"/>
              </a:ext>
            </a:extLst>
          </p:cNvPr>
          <p:cNvSpPr/>
          <p:nvPr/>
        </p:nvSpPr>
        <p:spPr>
          <a:xfrm>
            <a:off x="3453108" y="3622845"/>
            <a:ext cx="1645920" cy="1645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91">
            <a:extLst>
              <a:ext uri="{FF2B5EF4-FFF2-40B4-BE49-F238E27FC236}">
                <a16:creationId xmlns:a16="http://schemas.microsoft.com/office/drawing/2014/main" id="{DCEFFDFD-A6AE-B144-AA63-7C2489244C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59727" y="4125765"/>
            <a:ext cx="632681" cy="640080"/>
          </a:xfrm>
          <a:custGeom>
            <a:avLst/>
            <a:gdLst/>
            <a:ahLst/>
            <a:cxnLst>
              <a:cxn ang="0">
                <a:pos x="81" y="19"/>
              </a:cxn>
              <a:cxn ang="0">
                <a:pos x="72" y="19"/>
              </a:cxn>
              <a:cxn ang="0">
                <a:pos x="72" y="14"/>
              </a:cxn>
              <a:cxn ang="0">
                <a:pos x="59" y="0"/>
              </a:cxn>
              <a:cxn ang="0">
                <a:pos x="35" y="0"/>
              </a:cxn>
              <a:cxn ang="0">
                <a:pos x="22" y="14"/>
              </a:cxn>
              <a:cxn ang="0">
                <a:pos x="22" y="19"/>
              </a:cxn>
              <a:cxn ang="0">
                <a:pos x="13" y="19"/>
              </a:cxn>
              <a:cxn ang="0">
                <a:pos x="0" y="32"/>
              </a:cxn>
              <a:cxn ang="0">
                <a:pos x="0" y="82"/>
              </a:cxn>
              <a:cxn ang="0">
                <a:pos x="13" y="95"/>
              </a:cxn>
              <a:cxn ang="0">
                <a:pos x="81" y="95"/>
              </a:cxn>
              <a:cxn ang="0">
                <a:pos x="94" y="82"/>
              </a:cxn>
              <a:cxn ang="0">
                <a:pos x="94" y="32"/>
              </a:cxn>
              <a:cxn ang="0">
                <a:pos x="81" y="19"/>
              </a:cxn>
              <a:cxn ang="0">
                <a:pos x="29" y="14"/>
              </a:cxn>
              <a:cxn ang="0">
                <a:pos x="35" y="8"/>
              </a:cxn>
              <a:cxn ang="0">
                <a:pos x="59" y="8"/>
              </a:cxn>
              <a:cxn ang="0">
                <a:pos x="65" y="14"/>
              </a:cxn>
              <a:cxn ang="0">
                <a:pos x="65" y="19"/>
              </a:cxn>
              <a:cxn ang="0">
                <a:pos x="29" y="19"/>
              </a:cxn>
              <a:cxn ang="0">
                <a:pos x="29" y="14"/>
              </a:cxn>
              <a:cxn ang="0">
                <a:pos x="69" y="66"/>
              </a:cxn>
              <a:cxn ang="0">
                <a:pos x="54" y="66"/>
              </a:cxn>
              <a:cxn ang="0">
                <a:pos x="54" y="81"/>
              </a:cxn>
              <a:cxn ang="0">
                <a:pos x="40" y="81"/>
              </a:cxn>
              <a:cxn ang="0">
                <a:pos x="40" y="66"/>
              </a:cxn>
              <a:cxn ang="0">
                <a:pos x="25" y="66"/>
              </a:cxn>
              <a:cxn ang="0">
                <a:pos x="25" y="48"/>
              </a:cxn>
              <a:cxn ang="0">
                <a:pos x="40" y="48"/>
              </a:cxn>
              <a:cxn ang="0">
                <a:pos x="40" y="34"/>
              </a:cxn>
              <a:cxn ang="0">
                <a:pos x="54" y="34"/>
              </a:cxn>
              <a:cxn ang="0">
                <a:pos x="54" y="48"/>
              </a:cxn>
              <a:cxn ang="0">
                <a:pos x="69" y="48"/>
              </a:cxn>
              <a:cxn ang="0">
                <a:pos x="69" y="66"/>
              </a:cxn>
              <a:cxn ang="0">
                <a:pos x="69" y="66"/>
              </a:cxn>
              <a:cxn ang="0">
                <a:pos x="69" y="66"/>
              </a:cxn>
            </a:cxnLst>
            <a:rect l="0" t="0" r="r" b="b"/>
            <a:pathLst>
              <a:path w="94" h="95">
                <a:moveTo>
                  <a:pt x="81" y="19"/>
                </a:moveTo>
                <a:cubicBezTo>
                  <a:pt x="72" y="19"/>
                  <a:pt x="72" y="19"/>
                  <a:pt x="72" y="19"/>
                </a:cubicBezTo>
                <a:cubicBezTo>
                  <a:pt x="72" y="14"/>
                  <a:pt x="72" y="14"/>
                  <a:pt x="72" y="14"/>
                </a:cubicBezTo>
                <a:cubicBezTo>
                  <a:pt x="72" y="6"/>
                  <a:pt x="66" y="0"/>
                  <a:pt x="5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0"/>
                  <a:pt x="22" y="6"/>
                  <a:pt x="22" y="14"/>
                </a:cubicBezTo>
                <a:cubicBezTo>
                  <a:pt x="22" y="19"/>
                  <a:pt x="22" y="19"/>
                  <a:pt x="22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6" y="19"/>
                  <a:pt x="0" y="24"/>
                  <a:pt x="0" y="3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9"/>
                  <a:pt x="6" y="95"/>
                  <a:pt x="13" y="95"/>
                </a:cubicBezTo>
                <a:cubicBezTo>
                  <a:pt x="81" y="95"/>
                  <a:pt x="81" y="95"/>
                  <a:pt x="81" y="95"/>
                </a:cubicBezTo>
                <a:cubicBezTo>
                  <a:pt x="88" y="95"/>
                  <a:pt x="94" y="89"/>
                  <a:pt x="94" y="8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4"/>
                  <a:pt x="88" y="19"/>
                  <a:pt x="81" y="19"/>
                </a:cubicBezTo>
                <a:close/>
                <a:moveTo>
                  <a:pt x="29" y="14"/>
                </a:moveTo>
                <a:cubicBezTo>
                  <a:pt x="29" y="11"/>
                  <a:pt x="32" y="8"/>
                  <a:pt x="35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62" y="8"/>
                  <a:pt x="65" y="11"/>
                  <a:pt x="65" y="14"/>
                </a:cubicBezTo>
                <a:cubicBezTo>
                  <a:pt x="65" y="19"/>
                  <a:pt x="65" y="19"/>
                  <a:pt x="65" y="19"/>
                </a:cubicBezTo>
                <a:cubicBezTo>
                  <a:pt x="29" y="19"/>
                  <a:pt x="29" y="19"/>
                  <a:pt x="29" y="19"/>
                </a:cubicBezTo>
                <a:lnTo>
                  <a:pt x="29" y="14"/>
                </a:lnTo>
                <a:close/>
                <a:moveTo>
                  <a:pt x="69" y="66"/>
                </a:moveTo>
                <a:cubicBezTo>
                  <a:pt x="54" y="66"/>
                  <a:pt x="54" y="66"/>
                  <a:pt x="54" y="66"/>
                </a:cubicBezTo>
                <a:cubicBezTo>
                  <a:pt x="54" y="81"/>
                  <a:pt x="54" y="81"/>
                  <a:pt x="54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66"/>
                  <a:pt x="40" y="66"/>
                  <a:pt x="40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48"/>
                  <a:pt x="25" y="48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34"/>
                  <a:pt x="40" y="34"/>
                  <a:pt x="40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48"/>
                  <a:pt x="54" y="48"/>
                  <a:pt x="54" y="48"/>
                </a:cubicBezTo>
                <a:cubicBezTo>
                  <a:pt x="69" y="48"/>
                  <a:pt x="69" y="48"/>
                  <a:pt x="69" y="48"/>
                </a:cubicBezTo>
                <a:lnTo>
                  <a:pt x="69" y="66"/>
                </a:lnTo>
                <a:close/>
                <a:moveTo>
                  <a:pt x="69" y="66"/>
                </a:moveTo>
                <a:cubicBezTo>
                  <a:pt x="69" y="66"/>
                  <a:pt x="69" y="66"/>
                  <a:pt x="69" y="6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F662F9-AA6C-5E4D-AAB2-B101C3B6C3AF}"/>
              </a:ext>
            </a:extLst>
          </p:cNvPr>
          <p:cNvSpPr/>
          <p:nvPr/>
        </p:nvSpPr>
        <p:spPr>
          <a:xfrm>
            <a:off x="6228528" y="3622845"/>
            <a:ext cx="1645920" cy="1645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997A9-7F32-514F-BEC4-CF8892DC6F1E}"/>
              </a:ext>
            </a:extLst>
          </p:cNvPr>
          <p:cNvSpPr txBox="1"/>
          <p:nvPr/>
        </p:nvSpPr>
        <p:spPr>
          <a:xfrm>
            <a:off x="3168217" y="2603643"/>
            <a:ext cx="221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bson" panose="02000000000000000000" pitchFamily="2" charset="0"/>
              </a:rPr>
              <a:t>Typically “Good” Claims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68169-48B9-3842-B324-155DEFA000F7}"/>
              </a:ext>
            </a:extLst>
          </p:cNvPr>
          <p:cNvSpPr txBox="1"/>
          <p:nvPr/>
        </p:nvSpPr>
        <p:spPr>
          <a:xfrm>
            <a:off x="5865748" y="2658974"/>
            <a:ext cx="237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bson" panose="02000000000000000000" pitchFamily="2" charset="0"/>
              </a:rPr>
              <a:t>Entrepreneurial Spirit	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4862D4-1F73-2545-A127-EC62252FA2B9}"/>
              </a:ext>
            </a:extLst>
          </p:cNvPr>
          <p:cNvSpPr txBox="1"/>
          <p:nvPr/>
        </p:nvSpPr>
        <p:spPr>
          <a:xfrm>
            <a:off x="8926055" y="2658973"/>
            <a:ext cx="180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bson" panose="02000000000000000000" pitchFamily="2" charset="0"/>
              </a:rPr>
              <a:t>Desire Control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E5DDF-44BA-3D40-85D6-16E0E91165C6}"/>
              </a:ext>
            </a:extLst>
          </p:cNvPr>
          <p:cNvSpPr txBox="1"/>
          <p:nvPr/>
        </p:nvSpPr>
        <p:spPr>
          <a:xfrm>
            <a:off x="3263282" y="5458463"/>
            <a:ext cx="2025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bson" panose="02000000000000000000" pitchFamily="2" charset="0"/>
              </a:rPr>
              <a:t>Care About Your Employees’ Health	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F43F1-70E2-D042-B1F8-9A817F3F917F}"/>
              </a:ext>
            </a:extLst>
          </p:cNvPr>
          <p:cNvSpPr txBox="1"/>
          <p:nvPr/>
        </p:nvSpPr>
        <p:spPr>
          <a:xfrm>
            <a:off x="6038702" y="5458463"/>
            <a:ext cx="202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bson" panose="02000000000000000000" pitchFamily="2" charset="0"/>
              </a:rPr>
              <a:t>Understand</a:t>
            </a:r>
          </a:p>
          <a:p>
            <a:pPr algn="ctr"/>
            <a:r>
              <a:rPr lang="en-US" dirty="0">
                <a:latin typeface="Gibson" panose="02000000000000000000" pitchFamily="2" charset="0"/>
              </a:rPr>
              <a:t> “Risk for Reward”</a:t>
            </a:r>
          </a:p>
        </p:txBody>
      </p:sp>
      <p:pic>
        <p:nvPicPr>
          <p:cNvPr id="15" name="Graphic 14" descr="Gavel">
            <a:extLst>
              <a:ext uri="{FF2B5EF4-FFF2-40B4-BE49-F238E27FC236}">
                <a16:creationId xmlns:a16="http://schemas.microsoft.com/office/drawing/2014/main" id="{A243BE46-5EDC-C748-AE1B-07416C0F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9707" y="1170250"/>
            <a:ext cx="914400" cy="914400"/>
          </a:xfrm>
          <a:prstGeom prst="rect">
            <a:avLst/>
          </a:prstGeom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id="{2537CB25-D010-3242-B2DC-03770F75D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4288" y="1163609"/>
            <a:ext cx="914400" cy="914400"/>
          </a:xfrm>
          <a:prstGeom prst="rect">
            <a:avLst/>
          </a:prstGeom>
        </p:spPr>
      </p:pic>
      <p:pic>
        <p:nvPicPr>
          <p:cNvPr id="17" name="Graphic 16" descr="Ribbon">
            <a:extLst>
              <a:ext uri="{FF2B5EF4-FFF2-40B4-BE49-F238E27FC236}">
                <a16:creationId xmlns:a16="http://schemas.microsoft.com/office/drawing/2014/main" id="{CBBDD384-B82A-7B43-8B32-4CE37AB2EE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8869" y="1166565"/>
            <a:ext cx="914400" cy="9144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761FA31-80B3-8144-971F-E6B8198A8734}"/>
              </a:ext>
            </a:extLst>
          </p:cNvPr>
          <p:cNvSpPr/>
          <p:nvPr/>
        </p:nvSpPr>
        <p:spPr>
          <a:xfrm>
            <a:off x="9003947" y="3622845"/>
            <a:ext cx="1645920" cy="1645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78B1CC-FC5C-F74B-9727-C37E9B870DE7}"/>
              </a:ext>
            </a:extLst>
          </p:cNvPr>
          <p:cNvSpPr txBox="1"/>
          <p:nvPr/>
        </p:nvSpPr>
        <p:spPr>
          <a:xfrm>
            <a:off x="8809902" y="5528671"/>
            <a:ext cx="202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bson" panose="02000000000000000000" pitchFamily="2" charset="0"/>
              </a:rPr>
              <a:t>Swim in a cleaner “pool”</a:t>
            </a:r>
          </a:p>
        </p:txBody>
      </p:sp>
      <p:pic>
        <p:nvPicPr>
          <p:cNvPr id="25" name="Picture 24" descr="A picture containing mug, drawing, cup&#10;&#10;Description automatically generated">
            <a:extLst>
              <a:ext uri="{FF2B5EF4-FFF2-40B4-BE49-F238E27FC236}">
                <a16:creationId xmlns:a16="http://schemas.microsoft.com/office/drawing/2014/main" id="{EA69D83D-4085-8541-B45F-7DA1CFFA9E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94" y="3880022"/>
            <a:ext cx="1135475" cy="1135475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987D167F-34C8-954B-BAFB-980C7397E2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79" y="3961210"/>
            <a:ext cx="992502" cy="9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8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83EF-C7E8-5245-B999-34A341C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Captive Structure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9283-EF3E-1344-AE67-930C1F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2020 Employee ownership Conference</a:t>
            </a:r>
            <a:endParaRPr lang="en-US" sz="800" dirty="0"/>
          </a:p>
        </p:txBody>
      </p:sp>
      <p:graphicFrame>
        <p:nvGraphicFramePr>
          <p:cNvPr id="91" name="Diagram 90">
            <a:extLst>
              <a:ext uri="{FF2B5EF4-FFF2-40B4-BE49-F238E27FC236}">
                <a16:creationId xmlns:a16="http://schemas.microsoft.com/office/drawing/2014/main" id="{914EDF0B-7288-F34B-B7AF-9ACFD98D4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832307"/>
              </p:ext>
            </p:extLst>
          </p:nvPr>
        </p:nvGraphicFramePr>
        <p:xfrm>
          <a:off x="3851199" y="1517134"/>
          <a:ext cx="6503276" cy="3823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" name="Rounded Rectangle 1">
            <a:extLst>
              <a:ext uri="{FF2B5EF4-FFF2-40B4-BE49-F238E27FC236}">
                <a16:creationId xmlns:a16="http://schemas.microsoft.com/office/drawing/2014/main" id="{6FC0EC9A-0A63-7B47-AA57-4CAFE8140A8D}"/>
              </a:ext>
            </a:extLst>
          </p:cNvPr>
          <p:cNvSpPr/>
          <p:nvPr/>
        </p:nvSpPr>
        <p:spPr>
          <a:xfrm>
            <a:off x="3846995" y="2635000"/>
            <a:ext cx="6252604" cy="2344922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3" name="Rounded Rectangle 18">
            <a:extLst>
              <a:ext uri="{FF2B5EF4-FFF2-40B4-BE49-F238E27FC236}">
                <a16:creationId xmlns:a16="http://schemas.microsoft.com/office/drawing/2014/main" id="{776C7123-685F-0345-AED1-13BD94A68DBE}"/>
              </a:ext>
            </a:extLst>
          </p:cNvPr>
          <p:cNvSpPr/>
          <p:nvPr/>
        </p:nvSpPr>
        <p:spPr>
          <a:xfrm>
            <a:off x="4613199" y="3791465"/>
            <a:ext cx="731520" cy="1180068"/>
          </a:xfrm>
          <a:prstGeom prst="rect">
            <a:avLst/>
          </a:prstGeom>
          <a:solidFill>
            <a:srgbClr val="51284F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4" name="Rounded Rectangle 19">
            <a:extLst>
              <a:ext uri="{FF2B5EF4-FFF2-40B4-BE49-F238E27FC236}">
                <a16:creationId xmlns:a16="http://schemas.microsoft.com/office/drawing/2014/main" id="{B96E7779-BD6E-534B-95AF-A929FDDDB928}"/>
              </a:ext>
            </a:extLst>
          </p:cNvPr>
          <p:cNvSpPr/>
          <p:nvPr/>
        </p:nvSpPr>
        <p:spPr>
          <a:xfrm>
            <a:off x="5375199" y="3454400"/>
            <a:ext cx="731520" cy="1517134"/>
          </a:xfrm>
          <a:prstGeom prst="rect">
            <a:avLst/>
          </a:prstGeom>
          <a:solidFill>
            <a:srgbClr val="51284F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5" name="Rounded Rectangle 21">
            <a:extLst>
              <a:ext uri="{FF2B5EF4-FFF2-40B4-BE49-F238E27FC236}">
                <a16:creationId xmlns:a16="http://schemas.microsoft.com/office/drawing/2014/main" id="{6BB5F41C-E7B7-BC4D-B8D6-E6CF19571AFD}"/>
              </a:ext>
            </a:extLst>
          </p:cNvPr>
          <p:cNvSpPr/>
          <p:nvPr/>
        </p:nvSpPr>
        <p:spPr>
          <a:xfrm>
            <a:off x="6899199" y="2916733"/>
            <a:ext cx="731520" cy="2054802"/>
          </a:xfrm>
          <a:prstGeom prst="rect">
            <a:avLst/>
          </a:prstGeom>
          <a:solidFill>
            <a:srgbClr val="51284F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6" name="Rounded Rectangle 22">
            <a:extLst>
              <a:ext uri="{FF2B5EF4-FFF2-40B4-BE49-F238E27FC236}">
                <a16:creationId xmlns:a16="http://schemas.microsoft.com/office/drawing/2014/main" id="{DA7EA831-61FF-7949-AEE5-1E5D0642FA0D}"/>
              </a:ext>
            </a:extLst>
          </p:cNvPr>
          <p:cNvSpPr/>
          <p:nvPr/>
        </p:nvSpPr>
        <p:spPr>
          <a:xfrm>
            <a:off x="7661199" y="3639066"/>
            <a:ext cx="731520" cy="1332467"/>
          </a:xfrm>
          <a:prstGeom prst="rect">
            <a:avLst/>
          </a:prstGeom>
          <a:solidFill>
            <a:srgbClr val="51284F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7" name="Rounded Rectangle 23">
            <a:extLst>
              <a:ext uri="{FF2B5EF4-FFF2-40B4-BE49-F238E27FC236}">
                <a16:creationId xmlns:a16="http://schemas.microsoft.com/office/drawing/2014/main" id="{42049BB9-7EE1-0342-92F6-62B2F4656887}"/>
              </a:ext>
            </a:extLst>
          </p:cNvPr>
          <p:cNvSpPr/>
          <p:nvPr/>
        </p:nvSpPr>
        <p:spPr>
          <a:xfrm>
            <a:off x="8423199" y="3398944"/>
            <a:ext cx="731520" cy="1572590"/>
          </a:xfrm>
          <a:prstGeom prst="rect">
            <a:avLst/>
          </a:prstGeom>
          <a:solidFill>
            <a:srgbClr val="51284F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8" name="Rounded Rectangle 24">
            <a:extLst>
              <a:ext uri="{FF2B5EF4-FFF2-40B4-BE49-F238E27FC236}">
                <a16:creationId xmlns:a16="http://schemas.microsoft.com/office/drawing/2014/main" id="{6574195C-5BD8-5E47-B93E-2E7F1945B635}"/>
              </a:ext>
            </a:extLst>
          </p:cNvPr>
          <p:cNvSpPr/>
          <p:nvPr/>
        </p:nvSpPr>
        <p:spPr>
          <a:xfrm>
            <a:off x="9185199" y="3791466"/>
            <a:ext cx="731520" cy="1180068"/>
          </a:xfrm>
          <a:prstGeom prst="rect">
            <a:avLst/>
          </a:prstGeom>
          <a:solidFill>
            <a:srgbClr val="51284F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9" name="Rounded Rectangle 19">
            <a:extLst>
              <a:ext uri="{FF2B5EF4-FFF2-40B4-BE49-F238E27FC236}">
                <a16:creationId xmlns:a16="http://schemas.microsoft.com/office/drawing/2014/main" id="{8DA5238F-75BE-A649-A4A4-6F3A70AC8856}"/>
              </a:ext>
            </a:extLst>
          </p:cNvPr>
          <p:cNvSpPr/>
          <p:nvPr/>
        </p:nvSpPr>
        <p:spPr>
          <a:xfrm>
            <a:off x="3860995" y="2475685"/>
            <a:ext cx="746699" cy="118006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91970DA-6462-D946-8FC8-832898781CC2}"/>
              </a:ext>
            </a:extLst>
          </p:cNvPr>
          <p:cNvSpPr txBox="1"/>
          <p:nvPr/>
        </p:nvSpPr>
        <p:spPr>
          <a:xfrm>
            <a:off x="6085961" y="328028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$35k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B5B5D98-63B0-BF4C-9232-494534945774}"/>
              </a:ext>
            </a:extLst>
          </p:cNvPr>
          <p:cNvSpPr txBox="1"/>
          <p:nvPr/>
        </p:nvSpPr>
        <p:spPr>
          <a:xfrm>
            <a:off x="9132647" y="348309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$35k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0B240D1-6F96-234D-ABD3-8556AA7AE1FF}"/>
              </a:ext>
            </a:extLst>
          </p:cNvPr>
          <p:cNvSpPr txBox="1"/>
          <p:nvPr/>
        </p:nvSpPr>
        <p:spPr>
          <a:xfrm>
            <a:off x="4079799" y="5034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 Semibold" panose="02000000000000000000" pitchFamily="2" charset="0"/>
                <a:ea typeface="+mn-ea"/>
                <a:cs typeface="+mn-cs"/>
              </a:rPr>
              <a:t>Individual Self-Insured Retention (SIR) Layer</a:t>
            </a:r>
          </a:p>
        </p:txBody>
      </p:sp>
      <p:sp>
        <p:nvSpPr>
          <p:cNvPr id="103" name="Rounded Rectangle 19">
            <a:extLst>
              <a:ext uri="{FF2B5EF4-FFF2-40B4-BE49-F238E27FC236}">
                <a16:creationId xmlns:a16="http://schemas.microsoft.com/office/drawing/2014/main" id="{FF115EF0-6D71-D542-98D4-C7BDBEB86724}"/>
              </a:ext>
            </a:extLst>
          </p:cNvPr>
          <p:cNvSpPr/>
          <p:nvPr/>
        </p:nvSpPr>
        <p:spPr>
          <a:xfrm>
            <a:off x="5375199" y="2355333"/>
            <a:ext cx="731520" cy="110601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4" name="Rounded Rectangle 1">
            <a:extLst>
              <a:ext uri="{FF2B5EF4-FFF2-40B4-BE49-F238E27FC236}">
                <a16:creationId xmlns:a16="http://schemas.microsoft.com/office/drawing/2014/main" id="{96664107-7394-1D4D-A9C6-1F2C65B68C92}"/>
              </a:ext>
            </a:extLst>
          </p:cNvPr>
          <p:cNvSpPr/>
          <p:nvPr/>
        </p:nvSpPr>
        <p:spPr>
          <a:xfrm>
            <a:off x="5268519" y="2685534"/>
            <a:ext cx="891540" cy="762140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5" name="Rounded Rectangle 19">
            <a:extLst>
              <a:ext uri="{FF2B5EF4-FFF2-40B4-BE49-F238E27FC236}">
                <a16:creationId xmlns:a16="http://schemas.microsoft.com/office/drawing/2014/main" id="{F95230E1-A2BA-5245-8A72-89F7D027E516}"/>
              </a:ext>
            </a:extLst>
          </p:cNvPr>
          <p:cNvSpPr/>
          <p:nvPr/>
        </p:nvSpPr>
        <p:spPr>
          <a:xfrm>
            <a:off x="6900727" y="2054679"/>
            <a:ext cx="731520" cy="815851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1A3B2C5-8F65-E849-9E5D-1A6A9F74F5D8}"/>
              </a:ext>
            </a:extLst>
          </p:cNvPr>
          <p:cNvSpPr txBox="1"/>
          <p:nvPr/>
        </p:nvSpPr>
        <p:spPr>
          <a:xfrm>
            <a:off x="5323764" y="318996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</a:t>
            </a:r>
            <a:r>
              <a:rPr lang="en-US" sz="1600" dirty="0">
                <a:solidFill>
                  <a:srgbClr val="51284F"/>
                </a:solidFill>
                <a:latin typeface="Gibson" panose="02000000000000000000" pitchFamily="2" charset="0"/>
              </a:rPr>
              <a:t>75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k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0603B22-E93F-D241-A084-BEA7A868B331}"/>
              </a:ext>
            </a:extLst>
          </p:cNvPr>
          <p:cNvSpPr txBox="1"/>
          <p:nvPr/>
        </p:nvSpPr>
        <p:spPr>
          <a:xfrm>
            <a:off x="3002197" y="1576352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bson Semibold" panose="02000000000000000000" pitchFamily="2" charset="0"/>
                <a:ea typeface="ＭＳ Ｐゴシック" pitchFamily="-111" charset="-128"/>
                <a:cs typeface="Arial" panose="020B0604020202020204" pitchFamily="34" charset="0"/>
              </a:rPr>
              <a:t>Stop Loss</a:t>
            </a:r>
          </a:p>
        </p:txBody>
      </p:sp>
      <p:sp>
        <p:nvSpPr>
          <p:cNvPr id="108" name="Rounded Rectangle 19">
            <a:extLst>
              <a:ext uri="{FF2B5EF4-FFF2-40B4-BE49-F238E27FC236}">
                <a16:creationId xmlns:a16="http://schemas.microsoft.com/office/drawing/2014/main" id="{45403F0D-D7A0-314A-9F92-2F62FD03AC24}"/>
              </a:ext>
            </a:extLst>
          </p:cNvPr>
          <p:cNvSpPr/>
          <p:nvPr/>
        </p:nvSpPr>
        <p:spPr>
          <a:xfrm>
            <a:off x="7645665" y="2526791"/>
            <a:ext cx="769914" cy="110601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9" name="Rounded Rectangle 19">
            <a:extLst>
              <a:ext uri="{FF2B5EF4-FFF2-40B4-BE49-F238E27FC236}">
                <a16:creationId xmlns:a16="http://schemas.microsoft.com/office/drawing/2014/main" id="{5FB14F29-E024-4649-8A39-73916B23E904}"/>
              </a:ext>
            </a:extLst>
          </p:cNvPr>
          <p:cNvSpPr/>
          <p:nvPr/>
        </p:nvSpPr>
        <p:spPr>
          <a:xfrm>
            <a:off x="7663450" y="2451228"/>
            <a:ext cx="746699" cy="118006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0" name="Rounded Rectangle 1">
            <a:extLst>
              <a:ext uri="{FF2B5EF4-FFF2-40B4-BE49-F238E27FC236}">
                <a16:creationId xmlns:a16="http://schemas.microsoft.com/office/drawing/2014/main" id="{CBB39F65-26DF-4942-AF92-8AE33D6E0418}"/>
              </a:ext>
            </a:extLst>
          </p:cNvPr>
          <p:cNvSpPr/>
          <p:nvPr/>
        </p:nvSpPr>
        <p:spPr>
          <a:xfrm>
            <a:off x="7645666" y="2627125"/>
            <a:ext cx="754674" cy="1000071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1" name="Rounded Rectangle 19">
            <a:extLst>
              <a:ext uri="{FF2B5EF4-FFF2-40B4-BE49-F238E27FC236}">
                <a16:creationId xmlns:a16="http://schemas.microsoft.com/office/drawing/2014/main" id="{990ABBE2-5E72-B345-92A5-2BE9E7F9B2EF}"/>
              </a:ext>
            </a:extLst>
          </p:cNvPr>
          <p:cNvSpPr/>
          <p:nvPr/>
        </p:nvSpPr>
        <p:spPr>
          <a:xfrm>
            <a:off x="8422822" y="2274097"/>
            <a:ext cx="731520" cy="110601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2" name="Rounded Rectangle 1">
            <a:extLst>
              <a:ext uri="{FF2B5EF4-FFF2-40B4-BE49-F238E27FC236}">
                <a16:creationId xmlns:a16="http://schemas.microsoft.com/office/drawing/2014/main" id="{7165B74A-B88B-ED4F-94DE-27A83106960E}"/>
              </a:ext>
            </a:extLst>
          </p:cNvPr>
          <p:cNvSpPr/>
          <p:nvPr/>
        </p:nvSpPr>
        <p:spPr>
          <a:xfrm>
            <a:off x="8316142" y="2641896"/>
            <a:ext cx="891540" cy="746930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3" name="Rounded Rectangle 22">
            <a:extLst>
              <a:ext uri="{FF2B5EF4-FFF2-40B4-BE49-F238E27FC236}">
                <a16:creationId xmlns:a16="http://schemas.microsoft.com/office/drawing/2014/main" id="{B9314718-6F4C-5843-AD7D-04224DF160C5}"/>
              </a:ext>
            </a:extLst>
          </p:cNvPr>
          <p:cNvSpPr/>
          <p:nvPr/>
        </p:nvSpPr>
        <p:spPr>
          <a:xfrm>
            <a:off x="3883856" y="3638082"/>
            <a:ext cx="731520" cy="1332467"/>
          </a:xfrm>
          <a:prstGeom prst="rect">
            <a:avLst/>
          </a:prstGeom>
          <a:solidFill>
            <a:srgbClr val="51284F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9846A78-8398-654B-89D4-0860FE360E74}"/>
              </a:ext>
            </a:extLst>
          </p:cNvPr>
          <p:cNvSpPr txBox="1"/>
          <p:nvPr/>
        </p:nvSpPr>
        <p:spPr>
          <a:xfrm>
            <a:off x="3926043" y="4572197"/>
            <a:ext cx="64571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Gibson Semibold" panose="02000000000000000000" pitchFamily="2" charset="0"/>
              </a:rPr>
              <a:t>Company 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bson Semibold" panose="02000000000000000000" pitchFamily="2" charset="0"/>
              <a:ea typeface="+mn-ea"/>
              <a:cs typeface="+mn-cs"/>
            </a:endParaRPr>
          </a:p>
        </p:txBody>
      </p:sp>
      <p:sp>
        <p:nvSpPr>
          <p:cNvPr id="115" name="Rounded Rectangle 1">
            <a:extLst>
              <a:ext uri="{FF2B5EF4-FFF2-40B4-BE49-F238E27FC236}">
                <a16:creationId xmlns:a16="http://schemas.microsoft.com/office/drawing/2014/main" id="{379E48F5-831D-E748-AECB-1E43405F511D}"/>
              </a:ext>
            </a:extLst>
          </p:cNvPr>
          <p:cNvSpPr/>
          <p:nvPr/>
        </p:nvSpPr>
        <p:spPr>
          <a:xfrm>
            <a:off x="4323006" y="2655145"/>
            <a:ext cx="891540" cy="972051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581A95F-675F-0B4D-AE65-5E926CC946FD}"/>
              </a:ext>
            </a:extLst>
          </p:cNvPr>
          <p:cNvSpPr txBox="1"/>
          <p:nvPr/>
        </p:nvSpPr>
        <p:spPr>
          <a:xfrm>
            <a:off x="3830244" y="330636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</a:t>
            </a:r>
            <a:r>
              <a:rPr lang="en-US" sz="1600" dirty="0">
                <a:solidFill>
                  <a:srgbClr val="51284F"/>
                </a:solidFill>
                <a:latin typeface="Gibson" panose="02000000000000000000" pitchFamily="2" charset="0"/>
              </a:rPr>
              <a:t>50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k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C91E525-10E5-4A42-AB43-3A67055D2F31}"/>
              </a:ext>
            </a:extLst>
          </p:cNvPr>
          <p:cNvSpPr txBox="1"/>
          <p:nvPr/>
        </p:nvSpPr>
        <p:spPr>
          <a:xfrm>
            <a:off x="4561764" y="348309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</a:t>
            </a:r>
            <a:r>
              <a:rPr lang="en-US" sz="1600" dirty="0">
                <a:solidFill>
                  <a:srgbClr val="51284F"/>
                </a:solidFill>
                <a:latin typeface="Gibson" panose="02000000000000000000" pitchFamily="2" charset="0"/>
              </a:rPr>
              <a:t>35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k</a:t>
            </a:r>
          </a:p>
        </p:txBody>
      </p:sp>
      <p:sp>
        <p:nvSpPr>
          <p:cNvPr id="118" name="Rounded Rectangle 22">
            <a:extLst>
              <a:ext uri="{FF2B5EF4-FFF2-40B4-BE49-F238E27FC236}">
                <a16:creationId xmlns:a16="http://schemas.microsoft.com/office/drawing/2014/main" id="{D77D5BEA-15B3-3A45-8DAA-B320BFFB7B2F}"/>
              </a:ext>
            </a:extLst>
          </p:cNvPr>
          <p:cNvSpPr/>
          <p:nvPr/>
        </p:nvSpPr>
        <p:spPr>
          <a:xfrm>
            <a:off x="6137199" y="3632452"/>
            <a:ext cx="731520" cy="1338098"/>
          </a:xfrm>
          <a:prstGeom prst="rect">
            <a:avLst/>
          </a:prstGeom>
          <a:solidFill>
            <a:srgbClr val="51284F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9" name="Rounded Rectangle 19">
            <a:extLst>
              <a:ext uri="{FF2B5EF4-FFF2-40B4-BE49-F238E27FC236}">
                <a16:creationId xmlns:a16="http://schemas.microsoft.com/office/drawing/2014/main" id="{1F398E45-9D36-524A-907A-EF29458B8764}"/>
              </a:ext>
            </a:extLst>
          </p:cNvPr>
          <p:cNvSpPr/>
          <p:nvPr/>
        </p:nvSpPr>
        <p:spPr>
          <a:xfrm>
            <a:off x="6127525" y="2435121"/>
            <a:ext cx="746699" cy="118006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0" name="Rounded Rectangle 1">
            <a:extLst>
              <a:ext uri="{FF2B5EF4-FFF2-40B4-BE49-F238E27FC236}">
                <a16:creationId xmlns:a16="http://schemas.microsoft.com/office/drawing/2014/main" id="{A351905A-4F0C-2149-9C37-CBFDB0260FAC}"/>
              </a:ext>
            </a:extLst>
          </p:cNvPr>
          <p:cNvSpPr/>
          <p:nvPr/>
        </p:nvSpPr>
        <p:spPr>
          <a:xfrm>
            <a:off x="6814056" y="2456654"/>
            <a:ext cx="878079" cy="429441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1" name="Rounded Rectangle 1">
            <a:extLst>
              <a:ext uri="{FF2B5EF4-FFF2-40B4-BE49-F238E27FC236}">
                <a16:creationId xmlns:a16="http://schemas.microsoft.com/office/drawing/2014/main" id="{D99B3F0B-BC5A-7F47-A35C-5023C00F536B}"/>
              </a:ext>
            </a:extLst>
          </p:cNvPr>
          <p:cNvSpPr/>
          <p:nvPr/>
        </p:nvSpPr>
        <p:spPr>
          <a:xfrm>
            <a:off x="7663449" y="2466026"/>
            <a:ext cx="878079" cy="695181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2" name="Rounded Rectangle 1">
            <a:extLst>
              <a:ext uri="{FF2B5EF4-FFF2-40B4-BE49-F238E27FC236}">
                <a16:creationId xmlns:a16="http://schemas.microsoft.com/office/drawing/2014/main" id="{BD9B2E6B-17C3-3240-B309-28EA80E8C28C}"/>
              </a:ext>
            </a:extLst>
          </p:cNvPr>
          <p:cNvSpPr/>
          <p:nvPr/>
        </p:nvSpPr>
        <p:spPr>
          <a:xfrm>
            <a:off x="7847742" y="3129002"/>
            <a:ext cx="937554" cy="251865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1D48B47-0776-B948-826A-70FFE0B2B24F}"/>
              </a:ext>
            </a:extLst>
          </p:cNvPr>
          <p:cNvSpPr txBox="1"/>
          <p:nvPr/>
        </p:nvSpPr>
        <p:spPr>
          <a:xfrm>
            <a:off x="8369859" y="309057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$75k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C90640B-F481-4B4E-B29A-995095A496DF}"/>
              </a:ext>
            </a:extLst>
          </p:cNvPr>
          <p:cNvSpPr txBox="1"/>
          <p:nvPr/>
        </p:nvSpPr>
        <p:spPr>
          <a:xfrm>
            <a:off x="7584999" y="332508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</a:t>
            </a:r>
            <a:r>
              <a:rPr lang="en-US" sz="1600" dirty="0">
                <a:solidFill>
                  <a:srgbClr val="51284F"/>
                </a:solidFill>
                <a:latin typeface="Gibson" panose="02000000000000000000" pitchFamily="2" charset="0"/>
              </a:rPr>
              <a:t>50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k</a:t>
            </a:r>
          </a:p>
        </p:txBody>
      </p:sp>
      <p:sp>
        <p:nvSpPr>
          <p:cNvPr id="125" name="Rounded Rectangle 1">
            <a:extLst>
              <a:ext uri="{FF2B5EF4-FFF2-40B4-BE49-F238E27FC236}">
                <a16:creationId xmlns:a16="http://schemas.microsoft.com/office/drawing/2014/main" id="{AD3A9738-875F-6548-8F01-EE847B117338}"/>
              </a:ext>
            </a:extLst>
          </p:cNvPr>
          <p:cNvSpPr/>
          <p:nvPr/>
        </p:nvSpPr>
        <p:spPr>
          <a:xfrm>
            <a:off x="6041579" y="2445652"/>
            <a:ext cx="831057" cy="704390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6" name="Rounded Rectangle 1">
            <a:extLst>
              <a:ext uri="{FF2B5EF4-FFF2-40B4-BE49-F238E27FC236}">
                <a16:creationId xmlns:a16="http://schemas.microsoft.com/office/drawing/2014/main" id="{B5F96A14-33DE-C44C-B5EB-EA816334368C}"/>
              </a:ext>
            </a:extLst>
          </p:cNvPr>
          <p:cNvSpPr/>
          <p:nvPr/>
        </p:nvSpPr>
        <p:spPr>
          <a:xfrm>
            <a:off x="6026389" y="3152629"/>
            <a:ext cx="271149" cy="293139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14DF96D-DE87-AB48-90AD-762FFC72869C}"/>
              </a:ext>
            </a:extLst>
          </p:cNvPr>
          <p:cNvSpPr txBox="1"/>
          <p:nvPr/>
        </p:nvSpPr>
        <p:spPr>
          <a:xfrm>
            <a:off x="6071014" y="3327279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</a:t>
            </a:r>
            <a:r>
              <a:rPr lang="en-US" sz="1600" dirty="0">
                <a:solidFill>
                  <a:srgbClr val="51284F"/>
                </a:solidFill>
                <a:latin typeface="Gibson" panose="02000000000000000000" pitchFamily="2" charset="0"/>
              </a:rPr>
              <a:t>50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k</a:t>
            </a:r>
          </a:p>
        </p:txBody>
      </p:sp>
      <p:sp>
        <p:nvSpPr>
          <p:cNvPr id="128" name="Rounded Rectangle 1">
            <a:extLst>
              <a:ext uri="{FF2B5EF4-FFF2-40B4-BE49-F238E27FC236}">
                <a16:creationId xmlns:a16="http://schemas.microsoft.com/office/drawing/2014/main" id="{CA5836B8-B87C-6F42-971C-7493C7B5066C}"/>
              </a:ext>
            </a:extLst>
          </p:cNvPr>
          <p:cNvSpPr/>
          <p:nvPr/>
        </p:nvSpPr>
        <p:spPr>
          <a:xfrm>
            <a:off x="4561764" y="2641168"/>
            <a:ext cx="1115033" cy="50361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9093AAA-69B5-354B-B3B7-736C375803C1}"/>
              </a:ext>
            </a:extLst>
          </p:cNvPr>
          <p:cNvSpPr txBox="1"/>
          <p:nvPr/>
        </p:nvSpPr>
        <p:spPr>
          <a:xfrm>
            <a:off x="3938196" y="2699134"/>
            <a:ext cx="250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 Semibold" panose="02000000000000000000" pitchFamily="2" charset="0"/>
                <a:ea typeface="ＭＳ Ｐゴシック" pitchFamily="-111" charset="-128"/>
                <a:cs typeface="Arial" panose="020B0604020202020204" pitchFamily="34" charset="0"/>
              </a:rPr>
              <a:t>Captive Layer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601C08E-9128-EA43-968B-549822B18654}"/>
              </a:ext>
            </a:extLst>
          </p:cNvPr>
          <p:cNvSpPr txBox="1"/>
          <p:nvPr/>
        </p:nvSpPr>
        <p:spPr>
          <a:xfrm>
            <a:off x="6820610" y="255428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$150k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BD67AA1-08DC-3248-8622-BBFE0CD63DB4}"/>
              </a:ext>
            </a:extLst>
          </p:cNvPr>
          <p:cNvSpPr txBox="1"/>
          <p:nvPr/>
        </p:nvSpPr>
        <p:spPr>
          <a:xfrm>
            <a:off x="4600962" y="4567841"/>
            <a:ext cx="7655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Gibson Semibold" panose="02000000000000000000" pitchFamily="2" charset="0"/>
              </a:rPr>
              <a:t>Company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Gibson Semibold" panose="02000000000000000000" pitchFamily="2" charset="0"/>
              </a:rPr>
              <a:t>B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bson Semibold" panose="02000000000000000000" pitchFamily="2" charset="0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92EC946-81BC-034E-9898-840224DB5F03}"/>
              </a:ext>
            </a:extLst>
          </p:cNvPr>
          <p:cNvSpPr txBox="1"/>
          <p:nvPr/>
        </p:nvSpPr>
        <p:spPr>
          <a:xfrm>
            <a:off x="6906018" y="4572196"/>
            <a:ext cx="7655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Gibson Semibold" panose="02000000000000000000" pitchFamily="2" charset="0"/>
              </a:rPr>
              <a:t>Company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bson Semibold" panose="02000000000000000000" pitchFamily="2" charset="0"/>
                <a:ea typeface="+mn-ea"/>
                <a:cs typeface="+mn-cs"/>
              </a:rPr>
              <a:t>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9047C70-D7BC-A74A-8D7B-76FCCBACE695}"/>
              </a:ext>
            </a:extLst>
          </p:cNvPr>
          <p:cNvSpPr txBox="1"/>
          <p:nvPr/>
        </p:nvSpPr>
        <p:spPr>
          <a:xfrm>
            <a:off x="6124951" y="4567841"/>
            <a:ext cx="7655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Gibson Semibold" panose="02000000000000000000" pitchFamily="2" charset="0"/>
              </a:rPr>
              <a:t>Company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bson Semibold" panose="02000000000000000000" pitchFamily="2" charset="0"/>
                <a:ea typeface="+mn-ea"/>
                <a:cs typeface="+mn-cs"/>
              </a:rPr>
              <a:t>D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CBAED07-3600-964D-9B0E-82A77FFEFF7E}"/>
              </a:ext>
            </a:extLst>
          </p:cNvPr>
          <p:cNvSpPr txBox="1"/>
          <p:nvPr/>
        </p:nvSpPr>
        <p:spPr>
          <a:xfrm>
            <a:off x="5345797" y="4563823"/>
            <a:ext cx="7655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Gibson Semibold" panose="02000000000000000000" pitchFamily="2" charset="0"/>
              </a:rPr>
              <a:t>Company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bson Semibold" panose="02000000000000000000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D24260F-9F0B-E14F-9F84-E8A9B76838F5}"/>
              </a:ext>
            </a:extLst>
          </p:cNvPr>
          <p:cNvSpPr txBox="1"/>
          <p:nvPr/>
        </p:nvSpPr>
        <p:spPr>
          <a:xfrm>
            <a:off x="7635983" y="4572195"/>
            <a:ext cx="7655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Gibson Semibold" panose="02000000000000000000" pitchFamily="2" charset="0"/>
              </a:rPr>
              <a:t>Company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bson Semibold" panose="02000000000000000000" pitchFamily="2" charset="0"/>
                <a:ea typeface="+mn-ea"/>
                <a:cs typeface="+mn-cs"/>
              </a:rPr>
              <a:t>F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BF47682-520C-014F-AA25-9CB4EFB4D84B}"/>
              </a:ext>
            </a:extLst>
          </p:cNvPr>
          <p:cNvSpPr txBox="1"/>
          <p:nvPr/>
        </p:nvSpPr>
        <p:spPr>
          <a:xfrm>
            <a:off x="8402506" y="4572195"/>
            <a:ext cx="7655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Gibson Semibold" panose="02000000000000000000" pitchFamily="2" charset="0"/>
              </a:rPr>
              <a:t>Company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bson Semibold" panose="02000000000000000000" pitchFamily="2" charset="0"/>
                <a:ea typeface="+mn-ea"/>
                <a:cs typeface="+mn-cs"/>
              </a:rPr>
              <a:t>G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4570D3A-53BE-A64A-9AE1-449A9ECBFBD5}"/>
              </a:ext>
            </a:extLst>
          </p:cNvPr>
          <p:cNvSpPr txBox="1"/>
          <p:nvPr/>
        </p:nvSpPr>
        <p:spPr>
          <a:xfrm>
            <a:off x="9169141" y="4562652"/>
            <a:ext cx="7655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Gibson Semibold" panose="02000000000000000000" pitchFamily="2" charset="0"/>
              </a:rPr>
              <a:t>Company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bson Semibold" panose="02000000000000000000" pitchFamily="2" charset="0"/>
                <a:ea typeface="+mn-ea"/>
                <a:cs typeface="+mn-cs"/>
              </a:rPr>
              <a:t>H</a:t>
            </a:r>
          </a:p>
        </p:txBody>
      </p:sp>
      <p:pic>
        <p:nvPicPr>
          <p:cNvPr id="138" name="Graphic 137" descr="Factory">
            <a:extLst>
              <a:ext uri="{FF2B5EF4-FFF2-40B4-BE49-F238E27FC236}">
                <a16:creationId xmlns:a16="http://schemas.microsoft.com/office/drawing/2014/main" id="{ED891B7E-4AC7-6941-9753-A39EBDC71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1683" y="4018014"/>
            <a:ext cx="457200" cy="457200"/>
          </a:xfrm>
          <a:prstGeom prst="rect">
            <a:avLst/>
          </a:prstGeom>
        </p:spPr>
      </p:pic>
      <p:pic>
        <p:nvPicPr>
          <p:cNvPr id="139" name="Graphic 138" descr="Shopping cart">
            <a:extLst>
              <a:ext uri="{FF2B5EF4-FFF2-40B4-BE49-F238E27FC236}">
                <a16:creationId xmlns:a16="http://schemas.microsoft.com/office/drawing/2014/main" id="{948AE974-083E-684D-ADE7-79722FB8EC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9538" y="4035432"/>
            <a:ext cx="457200" cy="457200"/>
          </a:xfrm>
          <a:prstGeom prst="rect">
            <a:avLst/>
          </a:prstGeom>
        </p:spPr>
      </p:pic>
      <p:pic>
        <p:nvPicPr>
          <p:cNvPr id="140" name="Graphic 139" descr="Microscope">
            <a:extLst>
              <a:ext uri="{FF2B5EF4-FFF2-40B4-BE49-F238E27FC236}">
                <a16:creationId xmlns:a16="http://schemas.microsoft.com/office/drawing/2014/main" id="{9B2237E7-F512-5048-8621-9001758ACD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51951" y="4015261"/>
            <a:ext cx="457200" cy="457200"/>
          </a:xfrm>
          <a:prstGeom prst="rect">
            <a:avLst/>
          </a:prstGeom>
        </p:spPr>
      </p:pic>
      <p:pic>
        <p:nvPicPr>
          <p:cNvPr id="141" name="Graphic 140" descr="Welder">
            <a:extLst>
              <a:ext uri="{FF2B5EF4-FFF2-40B4-BE49-F238E27FC236}">
                <a16:creationId xmlns:a16="http://schemas.microsoft.com/office/drawing/2014/main" id="{63E95977-2838-F14B-A982-2C7F32672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21940" y="4018014"/>
            <a:ext cx="457200" cy="457200"/>
          </a:xfrm>
          <a:prstGeom prst="rect">
            <a:avLst/>
          </a:prstGeom>
        </p:spPr>
      </p:pic>
      <p:pic>
        <p:nvPicPr>
          <p:cNvPr id="142" name="Graphic 141" descr="Briefcase">
            <a:extLst>
              <a:ext uri="{FF2B5EF4-FFF2-40B4-BE49-F238E27FC236}">
                <a16:creationId xmlns:a16="http://schemas.microsoft.com/office/drawing/2014/main" id="{086892CC-F55C-9746-9D27-781C5F7C07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70223" y="4009029"/>
            <a:ext cx="457200" cy="457200"/>
          </a:xfrm>
          <a:prstGeom prst="rect">
            <a:avLst/>
          </a:prstGeom>
        </p:spPr>
      </p:pic>
      <p:pic>
        <p:nvPicPr>
          <p:cNvPr id="143" name="Graphic 142" descr="Crane">
            <a:extLst>
              <a:ext uri="{FF2B5EF4-FFF2-40B4-BE49-F238E27FC236}">
                <a16:creationId xmlns:a16="http://schemas.microsoft.com/office/drawing/2014/main" id="{97AEEFE0-7DF3-1B48-AF5B-50E6B6EFB7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60067" y="4000320"/>
            <a:ext cx="457200" cy="457200"/>
          </a:xfrm>
          <a:prstGeom prst="rect">
            <a:avLst/>
          </a:prstGeom>
        </p:spPr>
      </p:pic>
      <p:pic>
        <p:nvPicPr>
          <p:cNvPr id="144" name="Graphic 143" descr="Truck">
            <a:extLst>
              <a:ext uri="{FF2B5EF4-FFF2-40B4-BE49-F238E27FC236}">
                <a16:creationId xmlns:a16="http://schemas.microsoft.com/office/drawing/2014/main" id="{CC013BA8-A623-B74A-BCD7-C01630E056B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505372" y="4018014"/>
            <a:ext cx="457200" cy="457200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209C9479-D27A-184D-9213-F15C28399D5F}"/>
              </a:ext>
            </a:extLst>
          </p:cNvPr>
          <p:cNvSpPr txBox="1"/>
          <p:nvPr/>
        </p:nvSpPr>
        <p:spPr>
          <a:xfrm>
            <a:off x="3832662" y="21204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$300k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DBEB0D9-E128-DC48-994B-BA4584115AC7}"/>
              </a:ext>
            </a:extLst>
          </p:cNvPr>
          <p:cNvSpPr txBox="1"/>
          <p:nvPr/>
        </p:nvSpPr>
        <p:spPr>
          <a:xfrm>
            <a:off x="4585146" y="230841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$285k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B34B497-C5A6-F643-964C-B23B2B231237}"/>
              </a:ext>
            </a:extLst>
          </p:cNvPr>
          <p:cNvSpPr txBox="1"/>
          <p:nvPr/>
        </p:nvSpPr>
        <p:spPr>
          <a:xfrm>
            <a:off x="5323581" y="2010444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$325k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296131D-5F41-B84B-B58B-A3726D02C112}"/>
              </a:ext>
            </a:extLst>
          </p:cNvPr>
          <p:cNvSpPr txBox="1"/>
          <p:nvPr/>
        </p:nvSpPr>
        <p:spPr>
          <a:xfrm>
            <a:off x="6092071" y="21080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$300k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4D3225B-8B19-9043-8410-6967E7FEC443}"/>
              </a:ext>
            </a:extLst>
          </p:cNvPr>
          <p:cNvSpPr txBox="1"/>
          <p:nvPr/>
        </p:nvSpPr>
        <p:spPr>
          <a:xfrm>
            <a:off x="6845862" y="172339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</a:t>
            </a:r>
            <a:r>
              <a:rPr lang="en-US" sz="1600" dirty="0">
                <a:solidFill>
                  <a:schemeClr val="bg1"/>
                </a:solidFill>
                <a:latin typeface="Gibson" panose="02000000000000000000" pitchFamily="2" charset="0"/>
              </a:rPr>
              <a:t>400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k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FA2106A-5099-BC45-BDBF-CDB0E3398FFD}"/>
              </a:ext>
            </a:extLst>
          </p:cNvPr>
          <p:cNvSpPr txBox="1"/>
          <p:nvPr/>
        </p:nvSpPr>
        <p:spPr>
          <a:xfrm>
            <a:off x="7626408" y="2115644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$300k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CB02E6C-D54E-0649-9F99-6C6EC5090839}"/>
              </a:ext>
            </a:extLst>
          </p:cNvPr>
          <p:cNvSpPr txBox="1"/>
          <p:nvPr/>
        </p:nvSpPr>
        <p:spPr>
          <a:xfrm>
            <a:off x="8366501" y="191593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$325k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A34D8A0-6BEC-4544-B252-6C5958A819AC}"/>
              </a:ext>
            </a:extLst>
          </p:cNvPr>
          <p:cNvSpPr txBox="1"/>
          <p:nvPr/>
        </p:nvSpPr>
        <p:spPr>
          <a:xfrm>
            <a:off x="9168134" y="231667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$285k</a:t>
            </a:r>
          </a:p>
        </p:txBody>
      </p:sp>
      <p:pic>
        <p:nvPicPr>
          <p:cNvPr id="153" name="Graphic 152" descr="Chef">
            <a:extLst>
              <a:ext uri="{FF2B5EF4-FFF2-40B4-BE49-F238E27FC236}">
                <a16:creationId xmlns:a16="http://schemas.microsoft.com/office/drawing/2014/main" id="{E7A4BE38-915D-4F42-A715-89116633D65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318223" y="4086701"/>
            <a:ext cx="457200" cy="457200"/>
          </a:xfrm>
          <a:prstGeom prst="rect">
            <a:avLst/>
          </a:prstGeom>
        </p:spPr>
      </p:pic>
      <p:sp>
        <p:nvSpPr>
          <p:cNvPr id="154" name="Up Arrow 5">
            <a:extLst>
              <a:ext uri="{FF2B5EF4-FFF2-40B4-BE49-F238E27FC236}">
                <a16:creationId xmlns:a16="http://schemas.microsoft.com/office/drawing/2014/main" id="{0ED8FDE4-65EF-0640-B0E6-ABF2319A9641}"/>
              </a:ext>
            </a:extLst>
          </p:cNvPr>
          <p:cNvSpPr/>
          <p:nvPr/>
        </p:nvSpPr>
        <p:spPr>
          <a:xfrm>
            <a:off x="10795909" y="3968091"/>
            <a:ext cx="391510" cy="650226"/>
          </a:xfrm>
          <a:prstGeom prst="upArrow">
            <a:avLst/>
          </a:prstGeom>
          <a:solidFill>
            <a:srgbClr val="5128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5" name="Up Arrow 6">
            <a:extLst>
              <a:ext uri="{FF2B5EF4-FFF2-40B4-BE49-F238E27FC236}">
                <a16:creationId xmlns:a16="http://schemas.microsoft.com/office/drawing/2014/main" id="{74E9B36C-E1D6-5E48-AAE3-B33806A151B2}"/>
              </a:ext>
            </a:extLst>
          </p:cNvPr>
          <p:cNvSpPr/>
          <p:nvPr/>
        </p:nvSpPr>
        <p:spPr>
          <a:xfrm>
            <a:off x="10810924" y="2780182"/>
            <a:ext cx="394431" cy="657443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6" name="Up Arrow 7">
            <a:extLst>
              <a:ext uri="{FF2B5EF4-FFF2-40B4-BE49-F238E27FC236}">
                <a16:creationId xmlns:a16="http://schemas.microsoft.com/office/drawing/2014/main" id="{FED8CA49-FD79-934C-AF48-07D4F17EB781}"/>
              </a:ext>
            </a:extLst>
          </p:cNvPr>
          <p:cNvSpPr/>
          <p:nvPr/>
        </p:nvSpPr>
        <p:spPr>
          <a:xfrm>
            <a:off x="10810924" y="1578542"/>
            <a:ext cx="394431" cy="638000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80AB3E4-8E99-8B4F-9704-D324FF308907}"/>
              </a:ext>
            </a:extLst>
          </p:cNvPr>
          <p:cNvSpPr txBox="1"/>
          <p:nvPr/>
        </p:nvSpPr>
        <p:spPr>
          <a:xfrm>
            <a:off x="10397344" y="4654540"/>
            <a:ext cx="1351516" cy="338554"/>
          </a:xfrm>
          <a:prstGeom prst="rect">
            <a:avLst/>
          </a:prstGeom>
          <a:solidFill>
            <a:srgbClr val="51284F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bson Semibold" panose="02000000000000000000" pitchFamily="2" charset="0"/>
                <a:ea typeface="+mn-ea"/>
                <a:cs typeface="+mn-cs"/>
              </a:rPr>
              <a:t>Self-Insured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133EF64-226C-F046-AA0B-004B82EAFE80}"/>
              </a:ext>
            </a:extLst>
          </p:cNvPr>
          <p:cNvSpPr txBox="1"/>
          <p:nvPr/>
        </p:nvSpPr>
        <p:spPr>
          <a:xfrm>
            <a:off x="10397344" y="3488779"/>
            <a:ext cx="1317767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284F"/>
                </a:solidFill>
                <a:effectLst/>
                <a:uLnTx/>
                <a:uFillTx/>
                <a:latin typeface="Gibson Semibold" panose="02000000000000000000" pitchFamily="2" charset="0"/>
                <a:ea typeface="+mn-ea"/>
                <a:cs typeface="+mn-cs"/>
              </a:rPr>
              <a:t>Captive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8C2EABB-897D-934F-BEFC-7C9163CCC370}"/>
              </a:ext>
            </a:extLst>
          </p:cNvPr>
          <p:cNvSpPr txBox="1"/>
          <p:nvPr/>
        </p:nvSpPr>
        <p:spPr>
          <a:xfrm>
            <a:off x="10395726" y="2253820"/>
            <a:ext cx="1317767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bson Semibold" panose="02000000000000000000" pitchFamily="2" charset="0"/>
                <a:ea typeface="+mn-ea"/>
                <a:cs typeface="+mn-cs"/>
              </a:rPr>
              <a:t>Sto</a:t>
            </a:r>
            <a:r>
              <a:rPr lang="en-US" sz="1600" dirty="0">
                <a:solidFill>
                  <a:schemeClr val="bg1"/>
                </a:solidFill>
                <a:latin typeface="Gibson Semibold" panose="02000000000000000000" pitchFamily="2" charset="0"/>
              </a:rPr>
              <a:t>p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bson Semibold" panose="02000000000000000000" pitchFamily="2" charset="0"/>
              <a:ea typeface="+mn-ea"/>
              <a:cs typeface="+mn-cs"/>
            </a:endParaRPr>
          </a:p>
        </p:txBody>
      </p:sp>
      <p:sp>
        <p:nvSpPr>
          <p:cNvPr id="161" name="Right Arrow 13">
            <a:extLst>
              <a:ext uri="{FF2B5EF4-FFF2-40B4-BE49-F238E27FC236}">
                <a16:creationId xmlns:a16="http://schemas.microsoft.com/office/drawing/2014/main" id="{AF95B123-3C71-DC42-831C-A29642CDEF78}"/>
              </a:ext>
            </a:extLst>
          </p:cNvPr>
          <p:cNvSpPr/>
          <p:nvPr/>
        </p:nvSpPr>
        <p:spPr>
          <a:xfrm>
            <a:off x="2417219" y="1617749"/>
            <a:ext cx="1339905" cy="10668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Theirs</a:t>
            </a:r>
          </a:p>
        </p:txBody>
      </p:sp>
      <p:sp>
        <p:nvSpPr>
          <p:cNvPr id="162" name="Right Arrow 32">
            <a:extLst>
              <a:ext uri="{FF2B5EF4-FFF2-40B4-BE49-F238E27FC236}">
                <a16:creationId xmlns:a16="http://schemas.microsoft.com/office/drawing/2014/main" id="{BAB87624-AAAB-7B4C-AE85-013AB770CE0F}"/>
              </a:ext>
            </a:extLst>
          </p:cNvPr>
          <p:cNvSpPr/>
          <p:nvPr/>
        </p:nvSpPr>
        <p:spPr>
          <a:xfrm>
            <a:off x="2417219" y="2760749"/>
            <a:ext cx="1339905" cy="10668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Ours</a:t>
            </a:r>
          </a:p>
        </p:txBody>
      </p:sp>
      <p:sp>
        <p:nvSpPr>
          <p:cNvPr id="163" name="Right Arrow 33">
            <a:extLst>
              <a:ext uri="{FF2B5EF4-FFF2-40B4-BE49-F238E27FC236}">
                <a16:creationId xmlns:a16="http://schemas.microsoft.com/office/drawing/2014/main" id="{D69C076D-073E-4A4B-8AB6-43ABDB2DAF69}"/>
              </a:ext>
            </a:extLst>
          </p:cNvPr>
          <p:cNvSpPr/>
          <p:nvPr/>
        </p:nvSpPr>
        <p:spPr>
          <a:xfrm>
            <a:off x="2417219" y="3903749"/>
            <a:ext cx="1339905" cy="10668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+mn-cs"/>
              </a:rPr>
              <a:t>Mine</a:t>
            </a:r>
          </a:p>
        </p:txBody>
      </p:sp>
    </p:spTree>
    <p:extLst>
      <p:ext uri="{BB962C8B-B14F-4D97-AF65-F5344CB8AC3E}">
        <p14:creationId xmlns:p14="http://schemas.microsoft.com/office/powerpoint/2010/main" val="140900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83EF-C7E8-5245-B999-34A341C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Insured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Captive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9283-EF3E-1344-AE67-930C1F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2020 Employee ownership Conference</a:t>
            </a:r>
            <a:endParaRPr lang="en-US" sz="8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A687FC7-A78C-D643-95DE-AC1F9509BAD7}"/>
              </a:ext>
            </a:extLst>
          </p:cNvPr>
          <p:cNvSpPr txBox="1"/>
          <p:nvPr/>
        </p:nvSpPr>
        <p:spPr>
          <a:xfrm>
            <a:off x="5271926" y="3429000"/>
            <a:ext cx="144937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$1,000,000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Fixed Expense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B1DDE4E-C90C-6D48-B5E6-6342D539B1CB}"/>
              </a:ext>
            </a:extLst>
          </p:cNvPr>
          <p:cNvGrpSpPr/>
          <p:nvPr/>
        </p:nvGrpSpPr>
        <p:grpSpPr>
          <a:xfrm>
            <a:off x="2760370" y="1334240"/>
            <a:ext cx="2859194" cy="4416363"/>
            <a:chOff x="350798" y="1378557"/>
            <a:chExt cx="2859194" cy="4416363"/>
          </a:xfrm>
        </p:grpSpPr>
        <p:pic>
          <p:nvPicPr>
            <p:cNvPr id="78" name="Graphic 77" descr="Money">
              <a:extLst>
                <a:ext uri="{FF2B5EF4-FFF2-40B4-BE49-F238E27FC236}">
                  <a16:creationId xmlns:a16="http://schemas.microsoft.com/office/drawing/2014/main" id="{AD4680C5-11CD-A946-BA05-13F118488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1666" b="16667"/>
            <a:stretch/>
          </p:blipFill>
          <p:spPr>
            <a:xfrm rot="16200000">
              <a:off x="-331055" y="2876598"/>
              <a:ext cx="4119984" cy="171665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DD1159C-EC5B-3948-A8B3-92D6B05982E0}"/>
                </a:ext>
              </a:extLst>
            </p:cNvPr>
            <p:cNvSpPr txBox="1"/>
            <p:nvPr/>
          </p:nvSpPr>
          <p:spPr>
            <a:xfrm>
              <a:off x="350798" y="1378557"/>
              <a:ext cx="2859194" cy="400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457189" hangingPunct="0"/>
              <a:r>
                <a:rPr lang="en-US" sz="2000" dirty="0">
                  <a:solidFill>
                    <a:schemeClr val="accent2"/>
                  </a:solidFill>
                  <a:latin typeface="Gibson Semibold" panose="020000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FULLY INSURED</a:t>
              </a:r>
              <a:endParaRPr lang="en-US" sz="2400" dirty="0">
                <a:solidFill>
                  <a:schemeClr val="accent2"/>
                </a:solidFill>
                <a:latin typeface="Gibson Semibold" panose="02000000000000000000" pitchFamily="2" charset="0"/>
              </a:endParaRPr>
            </a:p>
          </p:txBody>
        </p:sp>
        <p:pic>
          <p:nvPicPr>
            <p:cNvPr id="80" name="Graphic 79" descr="Dollar">
              <a:extLst>
                <a:ext uri="{FF2B5EF4-FFF2-40B4-BE49-F238E27FC236}">
                  <a16:creationId xmlns:a16="http://schemas.microsoft.com/office/drawing/2014/main" id="{2A819F23-1E94-9645-97B6-89D8B5C9F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16922" y="3407820"/>
              <a:ext cx="624029" cy="624029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E037CED-18CA-B343-96FA-9B6E9B530FE3}"/>
              </a:ext>
            </a:extLst>
          </p:cNvPr>
          <p:cNvGrpSpPr/>
          <p:nvPr/>
        </p:nvGrpSpPr>
        <p:grpSpPr>
          <a:xfrm>
            <a:off x="7326468" y="1591107"/>
            <a:ext cx="1716660" cy="4139400"/>
            <a:chOff x="4916896" y="1655520"/>
            <a:chExt cx="1716660" cy="4139400"/>
          </a:xfrm>
        </p:grpSpPr>
        <p:pic>
          <p:nvPicPr>
            <p:cNvPr id="82" name="Graphic 81" descr="Money">
              <a:extLst>
                <a:ext uri="{FF2B5EF4-FFF2-40B4-BE49-F238E27FC236}">
                  <a16:creationId xmlns:a16="http://schemas.microsoft.com/office/drawing/2014/main" id="{C90B6A33-FC68-0544-A75D-6410F7B03F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41666" r="37236" b="16667"/>
            <a:stretch/>
          </p:blipFill>
          <p:spPr>
            <a:xfrm rot="16200000">
              <a:off x="4482291" y="3643655"/>
              <a:ext cx="2585870" cy="1716660"/>
            </a:xfrm>
            <a:prstGeom prst="rect">
              <a:avLst/>
            </a:prstGeom>
          </p:spPr>
        </p:pic>
        <p:pic>
          <p:nvPicPr>
            <p:cNvPr id="83" name="Graphic 82" descr="Money">
              <a:extLst>
                <a:ext uri="{FF2B5EF4-FFF2-40B4-BE49-F238E27FC236}">
                  <a16:creationId xmlns:a16="http://schemas.microsoft.com/office/drawing/2014/main" id="{2FA91B37-4F49-054E-835B-C0CA74702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9450" t="41666" b="16667"/>
            <a:stretch/>
          </p:blipFill>
          <p:spPr>
            <a:xfrm rot="16200000">
              <a:off x="5351892" y="1220524"/>
              <a:ext cx="846668" cy="1716660"/>
            </a:xfrm>
            <a:prstGeom prst="rect">
              <a:avLst/>
            </a:prstGeom>
          </p:spPr>
        </p:pic>
        <p:pic>
          <p:nvPicPr>
            <p:cNvPr id="84" name="Graphic 83" descr="Money">
              <a:extLst>
                <a:ext uri="{FF2B5EF4-FFF2-40B4-BE49-F238E27FC236}">
                  <a16:creationId xmlns:a16="http://schemas.microsoft.com/office/drawing/2014/main" id="{96F33A03-4F4A-A04B-BA54-6BD6B98DB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2764" t="41666" r="20079" b="16667"/>
            <a:stretch/>
          </p:blipFill>
          <p:spPr>
            <a:xfrm rot="16200000">
              <a:off x="5421796" y="1997289"/>
              <a:ext cx="706860" cy="1716660"/>
            </a:xfrm>
            <a:prstGeom prst="rect">
              <a:avLst/>
            </a:prstGeom>
          </p:spPr>
        </p:pic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320BAF9-D3AC-A547-B112-7CC178C461F4}"/>
              </a:ext>
            </a:extLst>
          </p:cNvPr>
          <p:cNvSpPr txBox="1"/>
          <p:nvPr/>
        </p:nvSpPr>
        <p:spPr>
          <a:xfrm>
            <a:off x="9227365" y="4175962"/>
            <a:ext cx="171666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cs typeface="Segoe UI Semibold" panose="020B0702040204020203" pitchFamily="34" charset="0"/>
              </a:rPr>
              <a:t>$600,000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Self-Insured Claims &lt;$50k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C7FC7A6-B3F4-144A-A1B9-41D20B3D98B3}"/>
              </a:ext>
            </a:extLst>
          </p:cNvPr>
          <p:cNvSpPr txBox="1"/>
          <p:nvPr/>
        </p:nvSpPr>
        <p:spPr>
          <a:xfrm>
            <a:off x="9201957" y="1836179"/>
            <a:ext cx="170000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$200,000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Fixed Expenses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3952308-D7D3-EB4D-B0FE-F27DECC066AB}"/>
              </a:ext>
            </a:extLst>
          </p:cNvPr>
          <p:cNvSpPr txBox="1"/>
          <p:nvPr/>
        </p:nvSpPr>
        <p:spPr>
          <a:xfrm>
            <a:off x="9227365" y="2529596"/>
            <a:ext cx="164919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$200,000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Captive Funding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0E14F9D-57C0-1D4A-B6F1-25C03E6F2B12}"/>
              </a:ext>
            </a:extLst>
          </p:cNvPr>
          <p:cNvCxnSpPr>
            <a:cxnSpLocks/>
          </p:cNvCxnSpPr>
          <p:nvPr/>
        </p:nvCxnSpPr>
        <p:spPr>
          <a:xfrm>
            <a:off x="9106516" y="2752103"/>
            <a:ext cx="334932" cy="0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EECEFC2-5998-2649-BF75-5ABCA192E451}"/>
              </a:ext>
            </a:extLst>
          </p:cNvPr>
          <p:cNvCxnSpPr>
            <a:cxnSpLocks/>
          </p:cNvCxnSpPr>
          <p:nvPr/>
        </p:nvCxnSpPr>
        <p:spPr>
          <a:xfrm>
            <a:off x="9106516" y="4383693"/>
            <a:ext cx="313865" cy="0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5CE5618-9FA7-C243-8377-C8E01C614D28}"/>
              </a:ext>
            </a:extLst>
          </p:cNvPr>
          <p:cNvCxnSpPr>
            <a:cxnSpLocks/>
          </p:cNvCxnSpPr>
          <p:nvPr/>
        </p:nvCxnSpPr>
        <p:spPr>
          <a:xfrm>
            <a:off x="9106516" y="2023668"/>
            <a:ext cx="337532" cy="5624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0C2488C-A39D-584F-AE74-3157D1CF9BEA}"/>
              </a:ext>
            </a:extLst>
          </p:cNvPr>
          <p:cNvCxnSpPr>
            <a:cxnSpLocks/>
          </p:cNvCxnSpPr>
          <p:nvPr/>
        </p:nvCxnSpPr>
        <p:spPr>
          <a:xfrm flipH="1">
            <a:off x="5033901" y="3675518"/>
            <a:ext cx="357175" cy="0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49439208-14F1-E54D-B47F-4E548B9C7881}"/>
              </a:ext>
            </a:extLst>
          </p:cNvPr>
          <p:cNvSpPr txBox="1"/>
          <p:nvPr/>
        </p:nvSpPr>
        <p:spPr>
          <a:xfrm>
            <a:off x="6755201" y="1300857"/>
            <a:ext cx="2859194" cy="4001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2000" dirty="0">
                <a:solidFill>
                  <a:schemeClr val="accent2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CAPTIVE</a:t>
            </a:r>
            <a:endParaRPr lang="en-US" sz="2400" dirty="0">
              <a:solidFill>
                <a:schemeClr val="accent2"/>
              </a:solidFill>
              <a:latin typeface="Gibson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4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83EF-C7E8-5245-B999-34A341C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Insured Opportunity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9283-EF3E-1344-AE67-930C1F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2020 Employee ownership Conference</a:t>
            </a:r>
            <a:endParaRPr lang="en-US" sz="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98B312-4C97-4041-B225-46BFA29C16F0}"/>
              </a:ext>
            </a:extLst>
          </p:cNvPr>
          <p:cNvSpPr txBox="1"/>
          <p:nvPr/>
        </p:nvSpPr>
        <p:spPr>
          <a:xfrm>
            <a:off x="7613492" y="3429000"/>
            <a:ext cx="1539447" cy="738662"/>
          </a:xfrm>
          <a:prstGeom prst="rect">
            <a:avLst/>
          </a:prstGeom>
          <a:noFill/>
          <a:ln w="28575" cap="flat">
            <a:solidFill>
              <a:schemeClr val="accent6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cs typeface="Segoe UI Semibold" panose="020B0702040204020203" pitchFamily="34" charset="0"/>
              </a:rPr>
              <a:t>$500,000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Self-Insured Claims &lt;$50k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0899DC-E48A-C546-BBBA-32EF5BD67507}"/>
              </a:ext>
            </a:extLst>
          </p:cNvPr>
          <p:cNvSpPr txBox="1"/>
          <p:nvPr/>
        </p:nvSpPr>
        <p:spPr>
          <a:xfrm>
            <a:off x="7648433" y="1442694"/>
            <a:ext cx="1469568" cy="523218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$200,000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Fixed Expenses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71FCE9-565A-934B-977F-6EE93EFAB6E3}"/>
              </a:ext>
            </a:extLst>
          </p:cNvPr>
          <p:cNvSpPr txBox="1"/>
          <p:nvPr/>
        </p:nvSpPr>
        <p:spPr>
          <a:xfrm>
            <a:off x="7613492" y="2340907"/>
            <a:ext cx="1539447" cy="523218"/>
          </a:xfrm>
          <a:prstGeom prst="rect">
            <a:avLst/>
          </a:prstGeom>
          <a:noFill/>
          <a:ln w="28575" cap="flat">
            <a:solidFill>
              <a:schemeClr val="accent5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$200,000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Captive Funding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0BB795-FB6D-F947-9929-DFE95DD8F8D1}"/>
              </a:ext>
            </a:extLst>
          </p:cNvPr>
          <p:cNvSpPr/>
          <p:nvPr/>
        </p:nvSpPr>
        <p:spPr>
          <a:xfrm>
            <a:off x="7363832" y="4532295"/>
            <a:ext cx="20387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chemeClr val="accent1"/>
                </a:solidFill>
                <a:latin typeface="Gibson" panose="02000000000000000000" pitchFamily="2" charset="0"/>
              </a:rPr>
              <a:t>Total Pay In: </a:t>
            </a:r>
          </a:p>
          <a:p>
            <a:pPr lvl="0" algn="ctr"/>
            <a:r>
              <a:rPr lang="en-US" sz="2800" b="1" dirty="0">
                <a:solidFill>
                  <a:schemeClr val="accent4"/>
                </a:solidFill>
                <a:latin typeface="Gibson" panose="02000000000000000000" pitchFamily="2" charset="0"/>
              </a:rPr>
              <a:t>$900,000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14E277-5759-DB4F-BF8B-268A0829A761}"/>
              </a:ext>
            </a:extLst>
          </p:cNvPr>
          <p:cNvGrpSpPr/>
          <p:nvPr/>
        </p:nvGrpSpPr>
        <p:grpSpPr>
          <a:xfrm rot="466399">
            <a:off x="9416800" y="3596758"/>
            <a:ext cx="2323177" cy="2336347"/>
            <a:chOff x="876813" y="5841386"/>
            <a:chExt cx="2789458" cy="2789458"/>
          </a:xfrm>
        </p:grpSpPr>
        <p:pic>
          <p:nvPicPr>
            <p:cNvPr id="26" name="Graphic 25" descr="Piggy Bank">
              <a:extLst>
                <a:ext uri="{FF2B5EF4-FFF2-40B4-BE49-F238E27FC236}">
                  <a16:creationId xmlns:a16="http://schemas.microsoft.com/office/drawing/2014/main" id="{CA81E975-D424-B347-82FF-9724DDDEF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6813" y="5841386"/>
              <a:ext cx="2789458" cy="2789458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B1C0AF3-E7F3-EC46-B777-D3BCCF010843}"/>
                </a:ext>
              </a:extLst>
            </p:cNvPr>
            <p:cNvSpPr/>
            <p:nvPr/>
          </p:nvSpPr>
          <p:spPr>
            <a:xfrm>
              <a:off x="1256159" y="6870024"/>
              <a:ext cx="1772594" cy="88871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>
                  <a:ln w="0"/>
                  <a:solidFill>
                    <a:schemeClr val="accent1"/>
                  </a:solidFill>
                  <a:latin typeface="Gibson" panose="02000000000000000000" pitchFamily="2" charset="0"/>
                </a:rPr>
                <a:t>$100,000</a:t>
              </a:r>
            </a:p>
            <a:p>
              <a:pPr algn="ctr"/>
              <a:r>
                <a:rPr lang="en-US" sz="2000" b="1" dirty="0">
                  <a:ln w="0"/>
                  <a:solidFill>
                    <a:schemeClr val="accent1"/>
                  </a:solidFill>
                  <a:latin typeface="Gibson" panose="02000000000000000000" pitchFamily="2" charset="0"/>
                </a:rPr>
                <a:t>Savings</a:t>
              </a:r>
              <a:endParaRPr lang="en-US" sz="2000" b="1" cap="none" spc="0" dirty="0">
                <a:ln w="0"/>
                <a:solidFill>
                  <a:schemeClr val="accent1"/>
                </a:solidFill>
                <a:latin typeface="Gibso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E64E25-7C7F-CD4C-B6EC-FE47BEE70F73}"/>
              </a:ext>
            </a:extLst>
          </p:cNvPr>
          <p:cNvGrpSpPr/>
          <p:nvPr/>
        </p:nvGrpSpPr>
        <p:grpSpPr>
          <a:xfrm>
            <a:off x="4291559" y="1294335"/>
            <a:ext cx="1796381" cy="4217183"/>
            <a:chOff x="4740524" y="1655520"/>
            <a:chExt cx="1716663" cy="4139400"/>
          </a:xfrm>
        </p:grpSpPr>
        <p:pic>
          <p:nvPicPr>
            <p:cNvPr id="29" name="Graphic 28" descr="Money">
              <a:extLst>
                <a:ext uri="{FF2B5EF4-FFF2-40B4-BE49-F238E27FC236}">
                  <a16:creationId xmlns:a16="http://schemas.microsoft.com/office/drawing/2014/main" id="{E373D3E6-BBF5-5F48-8774-179B7FF10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1666" r="37236" b="16667"/>
            <a:stretch/>
          </p:blipFill>
          <p:spPr>
            <a:xfrm rot="16200000">
              <a:off x="4305922" y="3643655"/>
              <a:ext cx="2585870" cy="1716660"/>
            </a:xfrm>
            <a:prstGeom prst="rect">
              <a:avLst/>
            </a:prstGeom>
          </p:spPr>
        </p:pic>
        <p:pic>
          <p:nvPicPr>
            <p:cNvPr id="30" name="Graphic 29" descr="Money">
              <a:extLst>
                <a:ext uri="{FF2B5EF4-FFF2-40B4-BE49-F238E27FC236}">
                  <a16:creationId xmlns:a16="http://schemas.microsoft.com/office/drawing/2014/main" id="{A7B686F8-4B14-4F4D-BAA0-C5F86A35B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79450" t="41666" b="16667"/>
            <a:stretch/>
          </p:blipFill>
          <p:spPr>
            <a:xfrm rot="16200000">
              <a:off x="5175522" y="1220524"/>
              <a:ext cx="846668" cy="1716660"/>
            </a:xfrm>
            <a:prstGeom prst="rect">
              <a:avLst/>
            </a:prstGeom>
          </p:spPr>
        </p:pic>
        <p:pic>
          <p:nvPicPr>
            <p:cNvPr id="31" name="Graphic 30" descr="Money">
              <a:extLst>
                <a:ext uri="{FF2B5EF4-FFF2-40B4-BE49-F238E27FC236}">
                  <a16:creationId xmlns:a16="http://schemas.microsoft.com/office/drawing/2014/main" id="{6B95D113-9343-194C-9E45-34CE163DB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2764" t="41666" r="20079" b="16667"/>
            <a:stretch/>
          </p:blipFill>
          <p:spPr>
            <a:xfrm rot="16200000">
              <a:off x="5245424" y="1997289"/>
              <a:ext cx="706860" cy="17166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E38AF2A-AA28-7B44-BCD9-ADE55BE91763}"/>
              </a:ext>
            </a:extLst>
          </p:cNvPr>
          <p:cNvSpPr txBox="1"/>
          <p:nvPr/>
        </p:nvSpPr>
        <p:spPr>
          <a:xfrm>
            <a:off x="2563835" y="4026270"/>
            <a:ext cx="171666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cs typeface="Segoe UI Semibold" panose="020B0702040204020203" pitchFamily="34" charset="0"/>
              </a:rPr>
              <a:t>$600,000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Self-Insured Claims &lt;$50k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F451A4-A3AE-0F4F-8045-9FD9EB400242}"/>
              </a:ext>
            </a:extLst>
          </p:cNvPr>
          <p:cNvSpPr txBox="1"/>
          <p:nvPr/>
        </p:nvSpPr>
        <p:spPr>
          <a:xfrm>
            <a:off x="2586050" y="1551510"/>
            <a:ext cx="170000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$200,000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Fixed Expenses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614589-3B6A-B344-8ABE-B2521B3F0AFC}"/>
              </a:ext>
            </a:extLst>
          </p:cNvPr>
          <p:cNvSpPr txBox="1"/>
          <p:nvPr/>
        </p:nvSpPr>
        <p:spPr>
          <a:xfrm>
            <a:off x="2640438" y="2247968"/>
            <a:ext cx="164919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$200,000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Captive Funding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BC02E66-6822-AE48-AA9B-CBC71536BDEF}"/>
              </a:ext>
            </a:extLst>
          </p:cNvPr>
          <p:cNvCxnSpPr>
            <a:cxnSpLocks/>
          </p:cNvCxnSpPr>
          <p:nvPr/>
        </p:nvCxnSpPr>
        <p:spPr>
          <a:xfrm>
            <a:off x="3949556" y="2402379"/>
            <a:ext cx="334932" cy="0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E5B341-DB0A-E24C-B572-D61E1E2B9A37}"/>
              </a:ext>
            </a:extLst>
          </p:cNvPr>
          <p:cNvCxnSpPr>
            <a:cxnSpLocks/>
          </p:cNvCxnSpPr>
          <p:nvPr/>
        </p:nvCxnSpPr>
        <p:spPr>
          <a:xfrm>
            <a:off x="3902135" y="4175633"/>
            <a:ext cx="313865" cy="0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7A933A-690D-264C-A45B-4CD60DF01332}"/>
              </a:ext>
            </a:extLst>
          </p:cNvPr>
          <p:cNvCxnSpPr>
            <a:cxnSpLocks/>
          </p:cNvCxnSpPr>
          <p:nvPr/>
        </p:nvCxnSpPr>
        <p:spPr>
          <a:xfrm>
            <a:off x="3930306" y="1700089"/>
            <a:ext cx="337532" cy="5624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B2FC73-5DFB-3A4A-91B7-1DE5CFBED003}"/>
              </a:ext>
            </a:extLst>
          </p:cNvPr>
          <p:cNvSpPr txBox="1"/>
          <p:nvPr/>
        </p:nvSpPr>
        <p:spPr>
          <a:xfrm>
            <a:off x="4503622" y="1041345"/>
            <a:ext cx="1367380" cy="4001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2000" u="sng" dirty="0">
                <a:latin typeface="Gibson Semibold" panose="02000000000000000000" pitchFamily="2" charset="0"/>
                <a:cs typeface="Segoe UI Semibold" panose="020B0702040204020203" pitchFamily="34" charset="0"/>
              </a:rPr>
              <a:t>Expected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623FE0-36F4-B04F-95C5-31770EED4C2F}"/>
              </a:ext>
            </a:extLst>
          </p:cNvPr>
          <p:cNvSpPr txBox="1"/>
          <p:nvPr/>
        </p:nvSpPr>
        <p:spPr>
          <a:xfrm>
            <a:off x="7699527" y="1036167"/>
            <a:ext cx="1367380" cy="4001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2000" u="sng" dirty="0">
                <a:latin typeface="Gibson Semibold" panose="02000000000000000000" pitchFamily="2" charset="0"/>
                <a:cs typeface="Segoe UI Semibold" panose="020B0702040204020203" pitchFamily="34" charset="0"/>
              </a:rPr>
              <a:t>Actual</a:t>
            </a:r>
          </a:p>
        </p:txBody>
      </p:sp>
      <p:pic>
        <p:nvPicPr>
          <p:cNvPr id="40" name="Graphic 39" descr="Add">
            <a:extLst>
              <a:ext uri="{FF2B5EF4-FFF2-40B4-BE49-F238E27FC236}">
                <a16:creationId xmlns:a16="http://schemas.microsoft.com/office/drawing/2014/main" id="{F424D6C4-0972-EB4A-936B-703BC61547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6054" y="2034729"/>
            <a:ext cx="274320" cy="274320"/>
          </a:xfrm>
          <a:prstGeom prst="rect">
            <a:avLst/>
          </a:prstGeom>
        </p:spPr>
      </p:pic>
      <p:pic>
        <p:nvPicPr>
          <p:cNvPr id="41" name="Graphic 40" descr="Add">
            <a:extLst>
              <a:ext uri="{FF2B5EF4-FFF2-40B4-BE49-F238E27FC236}">
                <a16:creationId xmlns:a16="http://schemas.microsoft.com/office/drawing/2014/main" id="{3C65DCAB-2C15-E74A-A43F-117F91AF4D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6054" y="3003421"/>
            <a:ext cx="274320" cy="274320"/>
          </a:xfrm>
          <a:prstGeom prst="rect">
            <a:avLst/>
          </a:prstGeom>
        </p:spPr>
      </p:pic>
      <p:sp>
        <p:nvSpPr>
          <p:cNvPr id="42" name="Equals 1">
            <a:extLst>
              <a:ext uri="{FF2B5EF4-FFF2-40B4-BE49-F238E27FC236}">
                <a16:creationId xmlns:a16="http://schemas.microsoft.com/office/drawing/2014/main" id="{A84E23A6-88EC-8A4D-8CCC-65FEE73D1AC3}"/>
              </a:ext>
            </a:extLst>
          </p:cNvPr>
          <p:cNvSpPr/>
          <p:nvPr/>
        </p:nvSpPr>
        <p:spPr>
          <a:xfrm>
            <a:off x="8218621" y="4257068"/>
            <a:ext cx="329184" cy="347347"/>
          </a:xfrm>
          <a:prstGeom prst="mathEqual">
            <a:avLst>
              <a:gd name="adj1" fmla="val 12990"/>
              <a:gd name="adj2" fmla="val 117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0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83EF-C7E8-5245-B999-34A341C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Captive</a:t>
            </a:r>
            <a:br>
              <a:rPr lang="en-US" dirty="0"/>
            </a:br>
            <a:r>
              <a:rPr lang="en-US" dirty="0"/>
              <a:t>Opportunity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9283-EF3E-1344-AE67-930C1F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2020 Employee ownership Conference</a:t>
            </a:r>
            <a:endParaRPr lang="en-US" sz="800" dirty="0"/>
          </a:p>
        </p:txBody>
      </p:sp>
      <p:sp>
        <p:nvSpPr>
          <p:cNvPr id="43" name="TextBox 39">
            <a:extLst>
              <a:ext uri="{FF2B5EF4-FFF2-40B4-BE49-F238E27FC236}">
                <a16:creationId xmlns:a16="http://schemas.microsoft.com/office/drawing/2014/main" id="{D5DC45EA-3B93-B343-83FF-1A333954B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524" y="4632827"/>
            <a:ext cx="14432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Gibson" panose="02000000000000000000" pitchFamily="2" charset="0"/>
                <a:cs typeface="Arial" pitchFamily="34" charset="0"/>
              </a:rPr>
              <a:t>5</a:t>
            </a:r>
            <a:r>
              <a:rPr lang="en-US" sz="2400" dirty="0">
                <a:solidFill>
                  <a:srgbClr val="58595B"/>
                </a:solidFill>
                <a:latin typeface="Gibson" panose="02000000000000000000" pitchFamily="2" charset="0"/>
                <a:cs typeface="Arial" pitchFamily="34" charset="0"/>
              </a:rPr>
              <a:t>0 Captive Members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829ADC42-0F02-FC4A-99C8-C16E7908D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487118"/>
              </p:ext>
            </p:extLst>
          </p:nvPr>
        </p:nvGraphicFramePr>
        <p:xfrm>
          <a:off x="3884139" y="700385"/>
          <a:ext cx="6096000" cy="41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F111F59F-8F3F-E04A-A47B-E4EB39C3FB77}"/>
              </a:ext>
            </a:extLst>
          </p:cNvPr>
          <p:cNvSpPr/>
          <p:nvPr/>
        </p:nvSpPr>
        <p:spPr>
          <a:xfrm>
            <a:off x="5575200" y="2448333"/>
            <a:ext cx="22878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latin typeface="Gibson" panose="02000000000000000000" pitchFamily="2" charset="0"/>
              </a:rPr>
              <a:t>$</a:t>
            </a:r>
            <a:r>
              <a:rPr lang="en-US" sz="3600" dirty="0">
                <a:ln w="0"/>
                <a:solidFill>
                  <a:schemeClr val="accent1"/>
                </a:solidFill>
                <a:latin typeface="Gibson" panose="02000000000000000000" pitchFamily="2" charset="0"/>
              </a:rPr>
              <a:t>9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latin typeface="Gibson" panose="02000000000000000000" pitchFamily="2" charset="0"/>
              </a:rPr>
              <a:t>,000,000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38F1E0-D13E-9849-B859-E41C914AC72A}"/>
              </a:ext>
            </a:extLst>
          </p:cNvPr>
          <p:cNvSpPr/>
          <p:nvPr/>
        </p:nvSpPr>
        <p:spPr>
          <a:xfrm>
            <a:off x="8924010" y="1243924"/>
            <a:ext cx="2294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latin typeface="Gibson" panose="02000000000000000000" pitchFamily="2" charset="0"/>
              </a:rPr>
              <a:t>$1,000,000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18BF384-B366-8241-84A3-DD572ADB4314}"/>
              </a:ext>
            </a:extLst>
          </p:cNvPr>
          <p:cNvCxnSpPr>
            <a:stCxn id="46" idx="2"/>
          </p:cNvCxnSpPr>
          <p:nvPr/>
        </p:nvCxnSpPr>
        <p:spPr>
          <a:xfrm flipH="1">
            <a:off x="9515234" y="1890255"/>
            <a:ext cx="555885" cy="67912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D0518C9-43D1-F74C-B2A0-F26905DD474E}"/>
              </a:ext>
            </a:extLst>
          </p:cNvPr>
          <p:cNvSpPr/>
          <p:nvPr/>
        </p:nvSpPr>
        <p:spPr>
          <a:xfrm>
            <a:off x="9841505" y="966925"/>
            <a:ext cx="7794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latin typeface="Gibson" panose="02000000000000000000" pitchFamily="2" charset="0"/>
              </a:rPr>
              <a:t>Profit</a:t>
            </a:r>
            <a:endParaRPr lang="en-US" sz="2000" b="1" cap="none" spc="0" dirty="0">
              <a:ln w="0"/>
              <a:solidFill>
                <a:schemeClr val="accent1"/>
              </a:solidFill>
              <a:latin typeface="Gibson" panose="02000000000000000000" pitchFamily="2" charset="0"/>
            </a:endParaRPr>
          </a:p>
        </p:txBody>
      </p:sp>
      <p:pic>
        <p:nvPicPr>
          <p:cNvPr id="49" name="Graphic 48" descr="Social network">
            <a:extLst>
              <a:ext uri="{FF2B5EF4-FFF2-40B4-BE49-F238E27FC236}">
                <a16:creationId xmlns:a16="http://schemas.microsoft.com/office/drawing/2014/main" id="{6E05B0A4-2D08-864B-B523-C7E764E3A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834" y="3838927"/>
            <a:ext cx="640080" cy="640080"/>
          </a:xfrm>
          <a:prstGeom prst="rect">
            <a:avLst/>
          </a:prstGeom>
        </p:spPr>
      </p:pic>
      <p:pic>
        <p:nvPicPr>
          <p:cNvPr id="50" name="Graphic 49" descr="Money">
            <a:extLst>
              <a:ext uri="{FF2B5EF4-FFF2-40B4-BE49-F238E27FC236}">
                <a16:creationId xmlns:a16="http://schemas.microsoft.com/office/drawing/2014/main" id="{4760386F-1480-734E-BCB8-1CC0D8DA7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3613" y="3834652"/>
            <a:ext cx="640080" cy="640080"/>
          </a:xfrm>
          <a:prstGeom prst="rect">
            <a:avLst/>
          </a:prstGeom>
        </p:spPr>
      </p:pic>
      <p:pic>
        <p:nvPicPr>
          <p:cNvPr id="51" name="Graphic 50" descr="Piggy Bank">
            <a:extLst>
              <a:ext uri="{FF2B5EF4-FFF2-40B4-BE49-F238E27FC236}">
                <a16:creationId xmlns:a16="http://schemas.microsoft.com/office/drawing/2014/main" id="{948BF2A2-8CD2-8C41-A7E4-6342798473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5171" y="3838927"/>
            <a:ext cx="640080" cy="640080"/>
          </a:xfrm>
          <a:prstGeom prst="rect">
            <a:avLst/>
          </a:prstGeom>
        </p:spPr>
      </p:pic>
      <p:pic>
        <p:nvPicPr>
          <p:cNvPr id="52" name="Graphic 51" descr="Gauge">
            <a:extLst>
              <a:ext uri="{FF2B5EF4-FFF2-40B4-BE49-F238E27FC236}">
                <a16:creationId xmlns:a16="http://schemas.microsoft.com/office/drawing/2014/main" id="{6C6045C5-71F8-B749-8D78-90D29DC27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59392" y="3838927"/>
            <a:ext cx="640080" cy="640080"/>
          </a:xfrm>
          <a:prstGeom prst="rect">
            <a:avLst/>
          </a:prstGeom>
        </p:spPr>
      </p:pic>
      <p:sp>
        <p:nvSpPr>
          <p:cNvPr id="53" name="TextBox 39">
            <a:extLst>
              <a:ext uri="{FF2B5EF4-FFF2-40B4-BE49-F238E27FC236}">
                <a16:creationId xmlns:a16="http://schemas.microsoft.com/office/drawing/2014/main" id="{65F5D8DB-7127-F649-9D08-00C4F520B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849" y="4632746"/>
            <a:ext cx="16216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Gibson" panose="02000000000000000000" pitchFamily="2" charset="0"/>
                <a:cs typeface="Arial" pitchFamily="34" charset="0"/>
              </a:rPr>
              <a:t>$10M Captive Funding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6185C1DB-3B94-2746-8198-A145CBAB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11" y="4635378"/>
            <a:ext cx="15125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Gibson" panose="02000000000000000000" pitchFamily="2" charset="0"/>
                <a:cs typeface="Arial" pitchFamily="34" charset="0"/>
              </a:rPr>
              <a:t>90% Loss Ratio</a:t>
            </a:r>
          </a:p>
        </p:txBody>
      </p:sp>
      <p:sp>
        <p:nvSpPr>
          <p:cNvPr id="55" name="TextBox 39">
            <a:extLst>
              <a:ext uri="{FF2B5EF4-FFF2-40B4-BE49-F238E27FC236}">
                <a16:creationId xmlns:a16="http://schemas.microsoft.com/office/drawing/2014/main" id="{0EBB85D5-B566-974D-9C78-01FAE607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989" y="4520478"/>
            <a:ext cx="19744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Gibson" panose="02000000000000000000" pitchFamily="2" charset="0"/>
                <a:cs typeface="Arial" pitchFamily="34" charset="0"/>
              </a:rPr>
              <a:t>2% Pro-Rata Performance Share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Gibson" panose="02000000000000000000" pitchFamily="2" charset="0"/>
                <a:cs typeface="Arial" pitchFamily="34" charset="0"/>
              </a:rPr>
              <a:t>$20,000</a:t>
            </a:r>
          </a:p>
        </p:txBody>
      </p:sp>
    </p:spTree>
    <p:extLst>
      <p:ext uri="{BB962C8B-B14F-4D97-AF65-F5344CB8AC3E}">
        <p14:creationId xmlns:p14="http://schemas.microsoft.com/office/powerpoint/2010/main" val="1649394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83EF-C7E8-5245-B999-34A341C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Spend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9283-EF3E-1344-AE67-930C1F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2020 Employee ownership Conference</a:t>
            </a:r>
            <a:endParaRPr lang="en-US" sz="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98B312-4C97-4041-B225-46BFA29C16F0}"/>
              </a:ext>
            </a:extLst>
          </p:cNvPr>
          <p:cNvSpPr txBox="1"/>
          <p:nvPr/>
        </p:nvSpPr>
        <p:spPr>
          <a:xfrm>
            <a:off x="7613492" y="3429000"/>
            <a:ext cx="1539447" cy="738662"/>
          </a:xfrm>
          <a:prstGeom prst="rect">
            <a:avLst/>
          </a:prstGeom>
          <a:noFill/>
          <a:ln w="28575" cap="flat">
            <a:solidFill>
              <a:schemeClr val="accent6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cs typeface="Segoe UI Semibold" panose="020B0702040204020203" pitchFamily="34" charset="0"/>
              </a:rPr>
              <a:t>$500,000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Self-Insured Claims &lt;$50k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0899DC-E48A-C546-BBBA-32EF5BD67507}"/>
              </a:ext>
            </a:extLst>
          </p:cNvPr>
          <p:cNvSpPr txBox="1"/>
          <p:nvPr/>
        </p:nvSpPr>
        <p:spPr>
          <a:xfrm>
            <a:off x="7648433" y="1442694"/>
            <a:ext cx="1469568" cy="523218"/>
          </a:xfrm>
          <a:prstGeom prst="rect">
            <a:avLst/>
          </a:prstGeom>
          <a:noFill/>
          <a:ln w="28575" cap="flat">
            <a:solidFill>
              <a:schemeClr val="accent2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$200,000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Fixed Expenses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71FCE9-565A-934B-977F-6EE93EFAB6E3}"/>
              </a:ext>
            </a:extLst>
          </p:cNvPr>
          <p:cNvSpPr txBox="1"/>
          <p:nvPr/>
        </p:nvSpPr>
        <p:spPr>
          <a:xfrm>
            <a:off x="7613492" y="2340907"/>
            <a:ext cx="1539447" cy="523218"/>
          </a:xfrm>
          <a:prstGeom prst="rect">
            <a:avLst/>
          </a:prstGeom>
          <a:noFill/>
          <a:ln w="28575" cap="flat">
            <a:solidFill>
              <a:schemeClr val="accent5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$200,000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Captive Funding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0BB795-FB6D-F947-9929-DFE95DD8F8D1}"/>
              </a:ext>
            </a:extLst>
          </p:cNvPr>
          <p:cNvSpPr/>
          <p:nvPr/>
        </p:nvSpPr>
        <p:spPr>
          <a:xfrm>
            <a:off x="7363832" y="4532295"/>
            <a:ext cx="20387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chemeClr val="accent1"/>
                </a:solidFill>
                <a:latin typeface="Gibson" panose="02000000000000000000" pitchFamily="2" charset="0"/>
              </a:rPr>
              <a:t>Total Pay In: </a:t>
            </a:r>
          </a:p>
          <a:p>
            <a:pPr lvl="0" algn="ctr"/>
            <a:r>
              <a:rPr lang="en-US" sz="2800" b="1" dirty="0">
                <a:solidFill>
                  <a:schemeClr val="accent4"/>
                </a:solidFill>
                <a:latin typeface="Gibson" panose="02000000000000000000" pitchFamily="2" charset="0"/>
              </a:rPr>
              <a:t>$880,000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14E277-5759-DB4F-BF8B-268A0829A761}"/>
              </a:ext>
            </a:extLst>
          </p:cNvPr>
          <p:cNvGrpSpPr/>
          <p:nvPr/>
        </p:nvGrpSpPr>
        <p:grpSpPr>
          <a:xfrm rot="466399">
            <a:off x="9416800" y="3596758"/>
            <a:ext cx="2323177" cy="2336347"/>
            <a:chOff x="876813" y="5841386"/>
            <a:chExt cx="2789458" cy="2789458"/>
          </a:xfrm>
        </p:grpSpPr>
        <p:pic>
          <p:nvPicPr>
            <p:cNvPr id="26" name="Graphic 25" descr="Piggy Bank">
              <a:extLst>
                <a:ext uri="{FF2B5EF4-FFF2-40B4-BE49-F238E27FC236}">
                  <a16:creationId xmlns:a16="http://schemas.microsoft.com/office/drawing/2014/main" id="{CA81E975-D424-B347-82FF-9724DDDEF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6813" y="5841386"/>
              <a:ext cx="2789458" cy="2789458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B1C0AF3-E7F3-EC46-B777-D3BCCF010843}"/>
                </a:ext>
              </a:extLst>
            </p:cNvPr>
            <p:cNvSpPr/>
            <p:nvPr/>
          </p:nvSpPr>
          <p:spPr>
            <a:xfrm>
              <a:off x="1446470" y="6891793"/>
              <a:ext cx="1391973" cy="8451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>
                  <a:ln w="0"/>
                  <a:solidFill>
                    <a:schemeClr val="accent1"/>
                  </a:solidFill>
                  <a:latin typeface="Gibson" panose="02000000000000000000" pitchFamily="2" charset="0"/>
                </a:rPr>
                <a:t>$120,000</a:t>
              </a:r>
            </a:p>
            <a:p>
              <a:pPr algn="ctr"/>
              <a:r>
                <a:rPr lang="en-US" sz="2000" b="1" dirty="0">
                  <a:ln w="0"/>
                  <a:solidFill>
                    <a:schemeClr val="accent1"/>
                  </a:solidFill>
                  <a:latin typeface="Gibson" panose="02000000000000000000" pitchFamily="2" charset="0"/>
                </a:rPr>
                <a:t>Savings</a:t>
              </a:r>
              <a:endParaRPr lang="en-US" sz="2000" b="1" cap="none" spc="0" dirty="0">
                <a:ln w="0"/>
                <a:solidFill>
                  <a:schemeClr val="accent1"/>
                </a:solidFill>
                <a:latin typeface="Gibso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E64E25-7C7F-CD4C-B6EC-FE47BEE70F73}"/>
              </a:ext>
            </a:extLst>
          </p:cNvPr>
          <p:cNvGrpSpPr/>
          <p:nvPr/>
        </p:nvGrpSpPr>
        <p:grpSpPr>
          <a:xfrm>
            <a:off x="4291559" y="1294335"/>
            <a:ext cx="1796381" cy="4217183"/>
            <a:chOff x="4740524" y="1655520"/>
            <a:chExt cx="1716663" cy="4139400"/>
          </a:xfrm>
        </p:grpSpPr>
        <p:pic>
          <p:nvPicPr>
            <p:cNvPr id="29" name="Graphic 28" descr="Money">
              <a:extLst>
                <a:ext uri="{FF2B5EF4-FFF2-40B4-BE49-F238E27FC236}">
                  <a16:creationId xmlns:a16="http://schemas.microsoft.com/office/drawing/2014/main" id="{E373D3E6-BBF5-5F48-8774-179B7FF10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1666" r="37236" b="16667"/>
            <a:stretch/>
          </p:blipFill>
          <p:spPr>
            <a:xfrm rot="16200000">
              <a:off x="4305922" y="3643655"/>
              <a:ext cx="2585870" cy="1716660"/>
            </a:xfrm>
            <a:prstGeom prst="rect">
              <a:avLst/>
            </a:prstGeom>
          </p:spPr>
        </p:pic>
        <p:pic>
          <p:nvPicPr>
            <p:cNvPr id="30" name="Graphic 29" descr="Money">
              <a:extLst>
                <a:ext uri="{FF2B5EF4-FFF2-40B4-BE49-F238E27FC236}">
                  <a16:creationId xmlns:a16="http://schemas.microsoft.com/office/drawing/2014/main" id="{A7B686F8-4B14-4F4D-BAA0-C5F86A35B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79450" t="41666" b="16667"/>
            <a:stretch/>
          </p:blipFill>
          <p:spPr>
            <a:xfrm rot="16200000">
              <a:off x="5175522" y="1220524"/>
              <a:ext cx="846668" cy="1716660"/>
            </a:xfrm>
            <a:prstGeom prst="rect">
              <a:avLst/>
            </a:prstGeom>
          </p:spPr>
        </p:pic>
        <p:pic>
          <p:nvPicPr>
            <p:cNvPr id="31" name="Graphic 30" descr="Money">
              <a:extLst>
                <a:ext uri="{FF2B5EF4-FFF2-40B4-BE49-F238E27FC236}">
                  <a16:creationId xmlns:a16="http://schemas.microsoft.com/office/drawing/2014/main" id="{6B95D113-9343-194C-9E45-34CE163DB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2764" t="41666" r="20079" b="16667"/>
            <a:stretch/>
          </p:blipFill>
          <p:spPr>
            <a:xfrm rot="16200000">
              <a:off x="5245424" y="1997289"/>
              <a:ext cx="706860" cy="17166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E38AF2A-AA28-7B44-BCD9-ADE55BE91763}"/>
              </a:ext>
            </a:extLst>
          </p:cNvPr>
          <p:cNvSpPr txBox="1"/>
          <p:nvPr/>
        </p:nvSpPr>
        <p:spPr>
          <a:xfrm>
            <a:off x="2563835" y="4026270"/>
            <a:ext cx="171666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cs typeface="Segoe UI Semibold" panose="020B0702040204020203" pitchFamily="34" charset="0"/>
              </a:rPr>
              <a:t>$600,000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Self-Insured Claims &lt;$50k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F451A4-A3AE-0F4F-8045-9FD9EB400242}"/>
              </a:ext>
            </a:extLst>
          </p:cNvPr>
          <p:cNvSpPr txBox="1"/>
          <p:nvPr/>
        </p:nvSpPr>
        <p:spPr>
          <a:xfrm>
            <a:off x="2586050" y="1551510"/>
            <a:ext cx="170000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$200,000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Fixed Expenses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614589-3B6A-B344-8ABE-B2521B3F0AFC}"/>
              </a:ext>
            </a:extLst>
          </p:cNvPr>
          <p:cNvSpPr txBox="1"/>
          <p:nvPr/>
        </p:nvSpPr>
        <p:spPr>
          <a:xfrm>
            <a:off x="2640438" y="2247968"/>
            <a:ext cx="164919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$200,000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Captive Funding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BC02E66-6822-AE48-AA9B-CBC71536BDEF}"/>
              </a:ext>
            </a:extLst>
          </p:cNvPr>
          <p:cNvCxnSpPr>
            <a:cxnSpLocks/>
          </p:cNvCxnSpPr>
          <p:nvPr/>
        </p:nvCxnSpPr>
        <p:spPr>
          <a:xfrm>
            <a:off x="3949556" y="2402379"/>
            <a:ext cx="334932" cy="0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E5B341-DB0A-E24C-B572-D61E1E2B9A37}"/>
              </a:ext>
            </a:extLst>
          </p:cNvPr>
          <p:cNvCxnSpPr>
            <a:cxnSpLocks/>
          </p:cNvCxnSpPr>
          <p:nvPr/>
        </p:nvCxnSpPr>
        <p:spPr>
          <a:xfrm>
            <a:off x="3902135" y="4175633"/>
            <a:ext cx="313865" cy="0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7A933A-690D-264C-A45B-4CD60DF01332}"/>
              </a:ext>
            </a:extLst>
          </p:cNvPr>
          <p:cNvCxnSpPr>
            <a:cxnSpLocks/>
          </p:cNvCxnSpPr>
          <p:nvPr/>
        </p:nvCxnSpPr>
        <p:spPr>
          <a:xfrm>
            <a:off x="3930306" y="1700089"/>
            <a:ext cx="337532" cy="5624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B2FC73-5DFB-3A4A-91B7-1DE5CFBED003}"/>
              </a:ext>
            </a:extLst>
          </p:cNvPr>
          <p:cNvSpPr txBox="1"/>
          <p:nvPr/>
        </p:nvSpPr>
        <p:spPr>
          <a:xfrm>
            <a:off x="4503622" y="1041345"/>
            <a:ext cx="1367380" cy="4001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2000" u="sng" dirty="0">
                <a:latin typeface="Gibson Semibold" panose="02000000000000000000" pitchFamily="2" charset="0"/>
                <a:cs typeface="Segoe UI Semibold" panose="020B0702040204020203" pitchFamily="34" charset="0"/>
              </a:rPr>
              <a:t>Expected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623FE0-36F4-B04F-95C5-31770EED4C2F}"/>
              </a:ext>
            </a:extLst>
          </p:cNvPr>
          <p:cNvSpPr txBox="1"/>
          <p:nvPr/>
        </p:nvSpPr>
        <p:spPr>
          <a:xfrm>
            <a:off x="7699527" y="1036167"/>
            <a:ext cx="1367380" cy="4001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2000" u="sng" dirty="0">
                <a:latin typeface="Gibson Semibold" panose="02000000000000000000" pitchFamily="2" charset="0"/>
                <a:cs typeface="Segoe UI Semibold" panose="020B0702040204020203" pitchFamily="34" charset="0"/>
              </a:rPr>
              <a:t>Actual</a:t>
            </a:r>
          </a:p>
        </p:txBody>
      </p:sp>
      <p:pic>
        <p:nvPicPr>
          <p:cNvPr id="40" name="Graphic 39" descr="Add">
            <a:extLst>
              <a:ext uri="{FF2B5EF4-FFF2-40B4-BE49-F238E27FC236}">
                <a16:creationId xmlns:a16="http://schemas.microsoft.com/office/drawing/2014/main" id="{F424D6C4-0972-EB4A-936B-703BC61547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6054" y="2034729"/>
            <a:ext cx="274320" cy="274320"/>
          </a:xfrm>
          <a:prstGeom prst="rect">
            <a:avLst/>
          </a:prstGeom>
        </p:spPr>
      </p:pic>
      <p:pic>
        <p:nvPicPr>
          <p:cNvPr id="41" name="Graphic 40" descr="Add">
            <a:extLst>
              <a:ext uri="{FF2B5EF4-FFF2-40B4-BE49-F238E27FC236}">
                <a16:creationId xmlns:a16="http://schemas.microsoft.com/office/drawing/2014/main" id="{3C65DCAB-2C15-E74A-A43F-117F91AF4D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6054" y="3003421"/>
            <a:ext cx="274320" cy="274320"/>
          </a:xfrm>
          <a:prstGeom prst="rect">
            <a:avLst/>
          </a:prstGeom>
        </p:spPr>
      </p:pic>
      <p:sp>
        <p:nvSpPr>
          <p:cNvPr id="42" name="Equals 1">
            <a:extLst>
              <a:ext uri="{FF2B5EF4-FFF2-40B4-BE49-F238E27FC236}">
                <a16:creationId xmlns:a16="http://schemas.microsoft.com/office/drawing/2014/main" id="{A84E23A6-88EC-8A4D-8CCC-65FEE73D1AC3}"/>
              </a:ext>
            </a:extLst>
          </p:cNvPr>
          <p:cNvSpPr/>
          <p:nvPr/>
        </p:nvSpPr>
        <p:spPr>
          <a:xfrm>
            <a:off x="8218621" y="4257068"/>
            <a:ext cx="329184" cy="347347"/>
          </a:xfrm>
          <a:prstGeom prst="mathEqual">
            <a:avLst>
              <a:gd name="adj1" fmla="val 12990"/>
              <a:gd name="adj2" fmla="val 117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8125A5-D4B1-EE48-8BF4-59B3021802D5}"/>
              </a:ext>
            </a:extLst>
          </p:cNvPr>
          <p:cNvGrpSpPr/>
          <p:nvPr/>
        </p:nvGrpSpPr>
        <p:grpSpPr>
          <a:xfrm>
            <a:off x="9999125" y="2034729"/>
            <a:ext cx="1341314" cy="1301389"/>
            <a:chOff x="3643970" y="4193879"/>
            <a:chExt cx="1632957" cy="1584351"/>
          </a:xfrm>
        </p:grpSpPr>
        <p:sp>
          <p:nvSpPr>
            <p:cNvPr id="44" name="Freeform 212">
              <a:extLst>
                <a:ext uri="{FF2B5EF4-FFF2-40B4-BE49-F238E27FC236}">
                  <a16:creationId xmlns:a16="http://schemas.microsoft.com/office/drawing/2014/main" id="{C29E4605-E965-324F-8DBF-04240F564D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3795" y="4193879"/>
              <a:ext cx="1538859" cy="1584351"/>
            </a:xfrm>
            <a:custGeom>
              <a:avLst/>
              <a:gdLst/>
              <a:ahLst/>
              <a:cxnLst>
                <a:cxn ang="0">
                  <a:pos x="59" y="118"/>
                </a:cxn>
                <a:cxn ang="0">
                  <a:pos x="27" y="86"/>
                </a:cxn>
                <a:cxn ang="0">
                  <a:pos x="59" y="53"/>
                </a:cxn>
                <a:cxn ang="0">
                  <a:pos x="92" y="86"/>
                </a:cxn>
                <a:cxn ang="0">
                  <a:pos x="59" y="118"/>
                </a:cxn>
                <a:cxn ang="0">
                  <a:pos x="76" y="27"/>
                </a:cxn>
                <a:cxn ang="0">
                  <a:pos x="76" y="25"/>
                </a:cxn>
                <a:cxn ang="0">
                  <a:pos x="90" y="8"/>
                </a:cxn>
                <a:cxn ang="0">
                  <a:pos x="87" y="0"/>
                </a:cxn>
                <a:cxn ang="0">
                  <a:pos x="32" y="0"/>
                </a:cxn>
                <a:cxn ang="0">
                  <a:pos x="29" y="8"/>
                </a:cxn>
                <a:cxn ang="0">
                  <a:pos x="43" y="25"/>
                </a:cxn>
                <a:cxn ang="0">
                  <a:pos x="42" y="27"/>
                </a:cxn>
                <a:cxn ang="0">
                  <a:pos x="0" y="104"/>
                </a:cxn>
                <a:cxn ang="0">
                  <a:pos x="59" y="148"/>
                </a:cxn>
                <a:cxn ang="0">
                  <a:pos x="119" y="104"/>
                </a:cxn>
                <a:cxn ang="0">
                  <a:pos x="76" y="27"/>
                </a:cxn>
              </a:cxnLst>
              <a:rect l="0" t="0" r="r" b="b"/>
              <a:pathLst>
                <a:path w="119" h="148">
                  <a:moveTo>
                    <a:pt x="59" y="118"/>
                  </a:moveTo>
                  <a:cubicBezTo>
                    <a:pt x="41" y="118"/>
                    <a:pt x="27" y="104"/>
                    <a:pt x="27" y="86"/>
                  </a:cubicBezTo>
                  <a:cubicBezTo>
                    <a:pt x="27" y="68"/>
                    <a:pt x="41" y="53"/>
                    <a:pt x="59" y="53"/>
                  </a:cubicBezTo>
                  <a:cubicBezTo>
                    <a:pt x="78" y="53"/>
                    <a:pt x="92" y="68"/>
                    <a:pt x="92" y="86"/>
                  </a:cubicBezTo>
                  <a:cubicBezTo>
                    <a:pt x="92" y="104"/>
                    <a:pt x="78" y="118"/>
                    <a:pt x="59" y="118"/>
                  </a:cubicBezTo>
                  <a:moveTo>
                    <a:pt x="76" y="27"/>
                  </a:moveTo>
                  <a:cubicBezTo>
                    <a:pt x="76" y="26"/>
                    <a:pt x="75" y="26"/>
                    <a:pt x="76" y="25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4" y="4"/>
                    <a:pt x="92" y="0"/>
                    <a:pt x="8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5" y="4"/>
                    <a:pt x="29" y="8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6"/>
                    <a:pt x="43" y="27"/>
                    <a:pt x="42" y="27"/>
                  </a:cubicBezTo>
                  <a:cubicBezTo>
                    <a:pt x="18" y="40"/>
                    <a:pt x="0" y="78"/>
                    <a:pt x="0" y="104"/>
                  </a:cubicBezTo>
                  <a:cubicBezTo>
                    <a:pt x="0" y="137"/>
                    <a:pt x="27" y="148"/>
                    <a:pt x="59" y="148"/>
                  </a:cubicBezTo>
                  <a:cubicBezTo>
                    <a:pt x="92" y="148"/>
                    <a:pt x="119" y="137"/>
                    <a:pt x="119" y="104"/>
                  </a:cubicBezTo>
                  <a:cubicBezTo>
                    <a:pt x="119" y="77"/>
                    <a:pt x="101" y="40"/>
                    <a:pt x="76" y="27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450DA10-DD54-3649-BB44-B9FAEA1E2BBD}"/>
                </a:ext>
              </a:extLst>
            </p:cNvPr>
            <p:cNvSpPr/>
            <p:nvPr/>
          </p:nvSpPr>
          <p:spPr>
            <a:xfrm>
              <a:off x="3978614" y="4595477"/>
              <a:ext cx="946688" cy="9298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649CC0-60AB-3A44-A541-F058D5385676}"/>
                </a:ext>
              </a:extLst>
            </p:cNvPr>
            <p:cNvSpPr/>
            <p:nvPr/>
          </p:nvSpPr>
          <p:spPr>
            <a:xfrm>
              <a:off x="3792689" y="4672830"/>
              <a:ext cx="1356715" cy="4496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Gibson" panose="02000000000000000000" pitchFamily="2" charset="0"/>
                </a:rPr>
                <a:t>+$20,000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8F1E1DF-4EBB-F54F-8EB0-2CB4D333613B}"/>
                </a:ext>
              </a:extLst>
            </p:cNvPr>
            <p:cNvSpPr/>
            <p:nvPr/>
          </p:nvSpPr>
          <p:spPr>
            <a:xfrm>
              <a:off x="3643970" y="4952589"/>
              <a:ext cx="1632957" cy="636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Gibson" panose="02000000000000000000" pitchFamily="2" charset="0"/>
                </a:rPr>
                <a:t>Captive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Gibson" panose="02000000000000000000" pitchFamily="2" charset="0"/>
                </a:rPr>
                <a:t>Distribution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34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7A34-EA07-4C8F-8E04-EF2AC090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Continuing Education Credit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108132" y="6133523"/>
            <a:ext cx="609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9B077-2077-F941-BDAE-BA0130065CB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ECEF6-4D66-49A7-AAE4-0599EB094190}"/>
              </a:ext>
            </a:extLst>
          </p:cNvPr>
          <p:cNvSpPr txBox="1"/>
          <p:nvPr/>
        </p:nvSpPr>
        <p:spPr>
          <a:xfrm>
            <a:off x="1049733" y="1155455"/>
            <a:ext cx="10058399" cy="548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LT Std 55 Roman"/>
                <a:ea typeface="Tahoma" panose="020B0604030504040204" pitchFamily="34" charset="0"/>
                <a:cs typeface="Tahoma" panose="020B0604030504040204" pitchFamily="34" charset="0"/>
              </a:rPr>
              <a:t>The NCEO 2020 Employee Ownership Conference is eligible for continuing education credit.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LT Std 55 Roman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LT Std 55 Roman"/>
                <a:ea typeface="Tahoma" panose="020B0604030504040204" pitchFamily="34" charset="0"/>
                <a:cs typeface="Tahoma" panose="020B0604030504040204" pitchFamily="34" charset="0"/>
              </a:rPr>
              <a:t>To receive CE credit ensure that: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LT Std 55 Roman"/>
                <a:ea typeface="Tahoma" panose="020B0604030504040204" pitchFamily="34" charset="0"/>
                <a:cs typeface="Tahoma" panose="020B0604030504040204" pitchFamily="34" charset="0"/>
              </a:rPr>
              <a:t>you are logged into the virtual conference under your own name.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LT Std 55 Roman"/>
                <a:ea typeface="Tahoma" panose="020B0604030504040204" pitchFamily="34" charset="0"/>
                <a:cs typeface="Tahoma" panose="020B0604030504040204" pitchFamily="34" charset="0"/>
              </a:rPr>
              <a:t>you have signed in to collect CE via the NCEO’s google form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LT Std 55 Roman"/>
                <a:ea typeface="Tahoma" panose="020B0604030504040204" pitchFamily="34" charset="0"/>
                <a:cs typeface="Tahoma" panose="020B0604030504040204" pitchFamily="34" charset="0"/>
              </a:rPr>
              <a:t>you answer the required polling questions during this session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LT Std 55 Roman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LT Std 55 Roman"/>
                <a:ea typeface="Tahoma" panose="020B0604030504040204" pitchFamily="34" charset="0"/>
                <a:cs typeface="Tahoma" panose="020B0604030504040204" pitchFamily="34" charset="0"/>
              </a:rPr>
              <a:t>Have questions? Contact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LT Std 55 Roman"/>
                <a:ea typeface="Tahoma" panose="020B0604030504040204" pitchFamily="34" charset="0"/>
                <a:cs typeface="Tahoma" panose="020B0604030504040204" pitchFamily="34" charset="0"/>
              </a:rPr>
              <a:t>eventhelp@nceo.org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LT Std 55 Roman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LT Std 55 Roma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83EF-C7E8-5245-B999-34A341C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For</a:t>
            </a:r>
            <a:br>
              <a:rPr lang="en-US" dirty="0"/>
            </a:br>
            <a:r>
              <a:rPr lang="en-US" dirty="0"/>
              <a:t>Reward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9283-EF3E-1344-AE67-930C1F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2020 Employee ownership Conference</a:t>
            </a:r>
            <a:endParaRPr lang="en-US" sz="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E64E25-7C7F-CD4C-B6EC-FE47BEE70F73}"/>
              </a:ext>
            </a:extLst>
          </p:cNvPr>
          <p:cNvGrpSpPr/>
          <p:nvPr/>
        </p:nvGrpSpPr>
        <p:grpSpPr>
          <a:xfrm>
            <a:off x="4291559" y="1294335"/>
            <a:ext cx="1796381" cy="4217183"/>
            <a:chOff x="4740524" y="1655520"/>
            <a:chExt cx="1716663" cy="4139400"/>
          </a:xfrm>
        </p:grpSpPr>
        <p:pic>
          <p:nvPicPr>
            <p:cNvPr id="29" name="Graphic 28" descr="Money">
              <a:extLst>
                <a:ext uri="{FF2B5EF4-FFF2-40B4-BE49-F238E27FC236}">
                  <a16:creationId xmlns:a16="http://schemas.microsoft.com/office/drawing/2014/main" id="{E373D3E6-BBF5-5F48-8774-179B7FF10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1666" r="37236" b="16667"/>
            <a:stretch/>
          </p:blipFill>
          <p:spPr>
            <a:xfrm rot="16200000">
              <a:off x="4305922" y="3643655"/>
              <a:ext cx="2585870" cy="1716660"/>
            </a:xfrm>
            <a:prstGeom prst="rect">
              <a:avLst/>
            </a:prstGeom>
          </p:spPr>
        </p:pic>
        <p:pic>
          <p:nvPicPr>
            <p:cNvPr id="30" name="Graphic 29" descr="Money">
              <a:extLst>
                <a:ext uri="{FF2B5EF4-FFF2-40B4-BE49-F238E27FC236}">
                  <a16:creationId xmlns:a16="http://schemas.microsoft.com/office/drawing/2014/main" id="{A7B686F8-4B14-4F4D-BAA0-C5F86A35B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9450" t="41666" b="16667"/>
            <a:stretch/>
          </p:blipFill>
          <p:spPr>
            <a:xfrm rot="16200000">
              <a:off x="5175522" y="1220524"/>
              <a:ext cx="846668" cy="1716660"/>
            </a:xfrm>
            <a:prstGeom prst="rect">
              <a:avLst/>
            </a:prstGeom>
          </p:spPr>
        </p:pic>
        <p:pic>
          <p:nvPicPr>
            <p:cNvPr id="31" name="Graphic 30" descr="Money">
              <a:extLst>
                <a:ext uri="{FF2B5EF4-FFF2-40B4-BE49-F238E27FC236}">
                  <a16:creationId xmlns:a16="http://schemas.microsoft.com/office/drawing/2014/main" id="{6B95D113-9343-194C-9E45-34CE163DB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2764" t="41666" r="20079" b="16667"/>
            <a:stretch/>
          </p:blipFill>
          <p:spPr>
            <a:xfrm rot="16200000">
              <a:off x="5245424" y="1997289"/>
              <a:ext cx="706860" cy="17166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E38AF2A-AA28-7B44-BCD9-ADE55BE91763}"/>
              </a:ext>
            </a:extLst>
          </p:cNvPr>
          <p:cNvSpPr txBox="1"/>
          <p:nvPr/>
        </p:nvSpPr>
        <p:spPr>
          <a:xfrm>
            <a:off x="2563835" y="4026270"/>
            <a:ext cx="171666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cs typeface="Segoe UI Semibold" panose="020B0702040204020203" pitchFamily="34" charset="0"/>
              </a:rPr>
              <a:t>$600,000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Self-Insured Claims &lt;$50k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F451A4-A3AE-0F4F-8045-9FD9EB400242}"/>
              </a:ext>
            </a:extLst>
          </p:cNvPr>
          <p:cNvSpPr txBox="1"/>
          <p:nvPr/>
        </p:nvSpPr>
        <p:spPr>
          <a:xfrm>
            <a:off x="2586050" y="1551510"/>
            <a:ext cx="170000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$200,000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Fixed Expenses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614589-3B6A-B344-8ABE-B2521B3F0AFC}"/>
              </a:ext>
            </a:extLst>
          </p:cNvPr>
          <p:cNvSpPr txBox="1"/>
          <p:nvPr/>
        </p:nvSpPr>
        <p:spPr>
          <a:xfrm>
            <a:off x="2640438" y="2247968"/>
            <a:ext cx="164919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 Semibold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$200,000</a:t>
            </a:r>
          </a:p>
          <a:p>
            <a:pPr algn="ctr" defTabSz="457189" hangingPunct="0"/>
            <a:r>
              <a:rPr lang="en-US" sz="1400" b="1" dirty="0">
                <a:solidFill>
                  <a:schemeClr val="accent1"/>
                </a:solidFill>
                <a:latin typeface="Gibson" panose="02000000000000000000" pitchFamily="2" charset="0"/>
                <a:cs typeface="Segoe UI Semibold" panose="020B0702040204020203" pitchFamily="34" charset="0"/>
              </a:rPr>
              <a:t>Captive Funding</a:t>
            </a:r>
            <a:endParaRPr lang="en-US" sz="1600" b="1" dirty="0">
              <a:solidFill>
                <a:schemeClr val="accent1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BC02E66-6822-AE48-AA9B-CBC71536BDEF}"/>
              </a:ext>
            </a:extLst>
          </p:cNvPr>
          <p:cNvCxnSpPr>
            <a:cxnSpLocks/>
          </p:cNvCxnSpPr>
          <p:nvPr/>
        </p:nvCxnSpPr>
        <p:spPr>
          <a:xfrm>
            <a:off x="3949556" y="2402379"/>
            <a:ext cx="334932" cy="0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E5B341-DB0A-E24C-B572-D61E1E2B9A37}"/>
              </a:ext>
            </a:extLst>
          </p:cNvPr>
          <p:cNvCxnSpPr>
            <a:cxnSpLocks/>
          </p:cNvCxnSpPr>
          <p:nvPr/>
        </p:nvCxnSpPr>
        <p:spPr>
          <a:xfrm>
            <a:off x="3902135" y="4175633"/>
            <a:ext cx="313865" cy="0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7A933A-690D-264C-A45B-4CD60DF01332}"/>
              </a:ext>
            </a:extLst>
          </p:cNvPr>
          <p:cNvCxnSpPr>
            <a:cxnSpLocks/>
          </p:cNvCxnSpPr>
          <p:nvPr/>
        </p:nvCxnSpPr>
        <p:spPr>
          <a:xfrm>
            <a:off x="3930306" y="1700089"/>
            <a:ext cx="337532" cy="5624"/>
          </a:xfrm>
          <a:prstGeom prst="line">
            <a:avLst/>
          </a:prstGeom>
          <a:ln>
            <a:solidFill>
              <a:srgbClr val="D24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B2FC73-5DFB-3A4A-91B7-1DE5CFBED003}"/>
              </a:ext>
            </a:extLst>
          </p:cNvPr>
          <p:cNvSpPr txBox="1"/>
          <p:nvPr/>
        </p:nvSpPr>
        <p:spPr>
          <a:xfrm>
            <a:off x="4503622" y="1041345"/>
            <a:ext cx="1367380" cy="4001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2000" u="sng" dirty="0">
                <a:latin typeface="Gibson Semibold" panose="02000000000000000000" pitchFamily="2" charset="0"/>
                <a:cs typeface="Segoe UI Semibold" panose="020B0702040204020203" pitchFamily="34" charset="0"/>
              </a:rPr>
              <a:t>Expected</a:t>
            </a:r>
          </a:p>
        </p:txBody>
      </p:sp>
      <p:pic>
        <p:nvPicPr>
          <p:cNvPr id="48" name="Graphic 47" descr="Coins">
            <a:extLst>
              <a:ext uri="{FF2B5EF4-FFF2-40B4-BE49-F238E27FC236}">
                <a16:creationId xmlns:a16="http://schemas.microsoft.com/office/drawing/2014/main" id="{FF88A966-BB82-D348-B089-ACE8BD8CE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3495" y="4207482"/>
            <a:ext cx="643624" cy="643624"/>
          </a:xfrm>
          <a:prstGeom prst="rect">
            <a:avLst/>
          </a:prstGeom>
        </p:spPr>
      </p:pic>
      <p:sp>
        <p:nvSpPr>
          <p:cNvPr id="49" name="Arrow: Right 28">
            <a:extLst>
              <a:ext uri="{FF2B5EF4-FFF2-40B4-BE49-F238E27FC236}">
                <a16:creationId xmlns:a16="http://schemas.microsoft.com/office/drawing/2014/main" id="{FA3F372B-11E6-4541-8174-D1CF4405B7E3}"/>
              </a:ext>
            </a:extLst>
          </p:cNvPr>
          <p:cNvSpPr/>
          <p:nvPr/>
        </p:nvSpPr>
        <p:spPr>
          <a:xfrm>
            <a:off x="6909327" y="2316400"/>
            <a:ext cx="884826" cy="101496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ibson Semibold" panose="02000000000000000000" pitchFamily="2" charset="0"/>
              </a:rPr>
              <a:t>X 25%</a:t>
            </a:r>
          </a:p>
        </p:txBody>
      </p:sp>
      <p:sp>
        <p:nvSpPr>
          <p:cNvPr id="50" name="Arrow: Right 35">
            <a:extLst>
              <a:ext uri="{FF2B5EF4-FFF2-40B4-BE49-F238E27FC236}">
                <a16:creationId xmlns:a16="http://schemas.microsoft.com/office/drawing/2014/main" id="{95B97F8C-91C9-164C-A454-68D5A9FC74D6}"/>
              </a:ext>
            </a:extLst>
          </p:cNvPr>
          <p:cNvSpPr/>
          <p:nvPr/>
        </p:nvSpPr>
        <p:spPr>
          <a:xfrm>
            <a:off x="6909326" y="4002617"/>
            <a:ext cx="884826" cy="101496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ibson Semibold" panose="02000000000000000000" pitchFamily="2" charset="0"/>
              </a:rPr>
              <a:t>X 25%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C71C2A-6B44-D945-82B6-1B0FF503C32B}"/>
              </a:ext>
            </a:extLst>
          </p:cNvPr>
          <p:cNvSpPr txBox="1"/>
          <p:nvPr/>
        </p:nvSpPr>
        <p:spPr>
          <a:xfrm>
            <a:off x="8883378" y="4344629"/>
            <a:ext cx="12247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dirty="0">
                <a:solidFill>
                  <a:schemeClr val="accent4"/>
                </a:solidFill>
                <a:latin typeface="Gibson Semibold" panose="02000000000000000000" pitchFamily="2" charset="0"/>
                <a:cs typeface="Segoe UI Semibold" panose="020B0702040204020203" pitchFamily="34" charset="0"/>
              </a:rPr>
              <a:t>$150,000</a:t>
            </a:r>
            <a:endParaRPr lang="en-US" sz="2000" dirty="0">
              <a:solidFill>
                <a:schemeClr val="accent4"/>
              </a:solidFill>
              <a:latin typeface="Gibson Semibold" panose="020000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52" name="Graphic 51" descr="Coins">
            <a:extLst>
              <a:ext uri="{FF2B5EF4-FFF2-40B4-BE49-F238E27FC236}">
                <a16:creationId xmlns:a16="http://schemas.microsoft.com/office/drawing/2014/main" id="{A2891C9C-2E04-764A-A6E6-29D3F4B40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3495" y="2396296"/>
            <a:ext cx="643624" cy="64362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576EBB4-7DBC-7B4E-A7CE-6F95639DB44B}"/>
              </a:ext>
            </a:extLst>
          </p:cNvPr>
          <p:cNvSpPr txBox="1"/>
          <p:nvPr/>
        </p:nvSpPr>
        <p:spPr>
          <a:xfrm>
            <a:off x="8937119" y="2524917"/>
            <a:ext cx="10795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dirty="0">
                <a:solidFill>
                  <a:schemeClr val="accent4"/>
                </a:solidFill>
                <a:latin typeface="Gibson Semibold" panose="02000000000000000000" pitchFamily="2" charset="0"/>
                <a:cs typeface="Segoe UI Semibold" panose="020B0702040204020203" pitchFamily="34" charset="0"/>
              </a:rPr>
              <a:t>$50,000</a:t>
            </a:r>
            <a:endParaRPr lang="en-US" sz="2000" dirty="0">
              <a:solidFill>
                <a:schemeClr val="accent4"/>
              </a:solidFill>
              <a:latin typeface="Gibson Semibold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E9D7EE-E765-EA4F-86BF-5E6F4E627E0F}"/>
              </a:ext>
            </a:extLst>
          </p:cNvPr>
          <p:cNvSpPr txBox="1"/>
          <p:nvPr/>
        </p:nvSpPr>
        <p:spPr>
          <a:xfrm>
            <a:off x="8473442" y="1791663"/>
            <a:ext cx="1367380" cy="40010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sz="2000" u="sng" dirty="0">
                <a:latin typeface="Gibson Semibold" panose="02000000000000000000" pitchFamily="2" charset="0"/>
                <a:cs typeface="Segoe UI Semibold" panose="020B0702040204020203" pitchFamily="34" charset="0"/>
              </a:rPr>
              <a:t>Maximum</a:t>
            </a:r>
            <a:endParaRPr lang="en-US" sz="2400" u="sng" dirty="0">
              <a:latin typeface="Gibson Semibold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0F0A6A-AE76-DA43-8B79-6778218870CE}"/>
              </a:ext>
            </a:extLst>
          </p:cNvPr>
          <p:cNvSpPr txBox="1"/>
          <p:nvPr/>
        </p:nvSpPr>
        <p:spPr>
          <a:xfrm>
            <a:off x="8238081" y="2937485"/>
            <a:ext cx="18988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189" hangingPunct="0"/>
            <a:r>
              <a:rPr lang="en-US" dirty="0">
                <a:solidFill>
                  <a:schemeClr val="bg2"/>
                </a:solidFill>
                <a:latin typeface="Gibson" panose="02000000000000000000" pitchFamily="2" charset="0"/>
                <a:ea typeface="Segoe UI" panose="020B0502040204020203" pitchFamily="34" charset="0"/>
                <a:cs typeface="Segoe UI Semibold" panose="020B0702040204020203" pitchFamily="34" charset="0"/>
              </a:rPr>
              <a:t>(Cash Collateral)</a:t>
            </a:r>
            <a:endParaRPr lang="en-US" sz="2000" dirty="0">
              <a:solidFill>
                <a:schemeClr val="bg2"/>
              </a:solidFill>
              <a:latin typeface="Gibson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272C89-46E9-6C49-9CE3-174CD80ED995}"/>
              </a:ext>
            </a:extLst>
          </p:cNvPr>
          <p:cNvSpPr/>
          <p:nvPr/>
        </p:nvSpPr>
        <p:spPr>
          <a:xfrm>
            <a:off x="8020581" y="2379036"/>
            <a:ext cx="2273102" cy="963530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D5C7393-6191-784B-AADC-ECFE06C938DD}"/>
              </a:ext>
            </a:extLst>
          </p:cNvPr>
          <p:cNvSpPr/>
          <p:nvPr/>
        </p:nvSpPr>
        <p:spPr>
          <a:xfrm>
            <a:off x="8020581" y="4047529"/>
            <a:ext cx="2273102" cy="963530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79FAA4-8B01-5941-9C00-B9980CECB000}"/>
              </a:ext>
            </a:extLst>
          </p:cNvPr>
          <p:cNvSpPr/>
          <p:nvPr/>
        </p:nvSpPr>
        <p:spPr>
          <a:xfrm>
            <a:off x="8122152" y="709232"/>
            <a:ext cx="2273102" cy="664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/>
                </a:solidFill>
                <a:latin typeface="Gibson Semibold" panose="02000000000000000000" pitchFamily="2" charset="0"/>
              </a:rPr>
              <a:t>Past 3 Years:</a:t>
            </a:r>
          </a:p>
          <a:p>
            <a:pPr algn="r"/>
            <a:r>
              <a:rPr lang="en-US" sz="1400" dirty="0">
                <a:solidFill>
                  <a:schemeClr val="tx1"/>
                </a:solidFill>
                <a:latin typeface="Gibson" panose="02000000000000000000" pitchFamily="2" charset="0"/>
              </a:rPr>
              <a:t>No company has hit the maximum</a:t>
            </a:r>
          </a:p>
        </p:txBody>
      </p:sp>
      <p:grpSp>
        <p:nvGrpSpPr>
          <p:cNvPr id="59" name="Group 56">
            <a:extLst>
              <a:ext uri="{FF2B5EF4-FFF2-40B4-BE49-F238E27FC236}">
                <a16:creationId xmlns:a16="http://schemas.microsoft.com/office/drawing/2014/main" id="{295F0A35-F2CC-4E49-87CB-F270093A9501}"/>
              </a:ext>
            </a:extLst>
          </p:cNvPr>
          <p:cNvGrpSpPr/>
          <p:nvPr/>
        </p:nvGrpSpPr>
        <p:grpSpPr>
          <a:xfrm>
            <a:off x="7569258" y="559927"/>
            <a:ext cx="959450" cy="959448"/>
            <a:chOff x="953424" y="1486519"/>
            <a:chExt cx="2228412" cy="2228408"/>
          </a:xfrm>
          <a:solidFill>
            <a:schemeClr val="accent5"/>
          </a:solidFill>
        </p:grpSpPr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BEF99FF5-CD24-B54C-B6B1-2435BCF817A8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DDA75E6-F0DC-774E-96D1-0B3426EB0423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0D6D5DD2-B5FE-6446-8292-C9D5C114E6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8552" y="855149"/>
            <a:ext cx="417823" cy="53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0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83EF-C7E8-5245-B999-34A341C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Your Dollar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9283-EF3E-1344-AE67-930C1F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2020 Employee ownership Conference</a:t>
            </a:r>
            <a:endParaRPr lang="en-US" sz="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E64E25-7C7F-CD4C-B6EC-FE47BEE70F73}"/>
              </a:ext>
            </a:extLst>
          </p:cNvPr>
          <p:cNvGrpSpPr/>
          <p:nvPr/>
        </p:nvGrpSpPr>
        <p:grpSpPr>
          <a:xfrm>
            <a:off x="4291559" y="1294335"/>
            <a:ext cx="1796381" cy="4217183"/>
            <a:chOff x="4740524" y="1655520"/>
            <a:chExt cx="1716663" cy="4139400"/>
          </a:xfrm>
        </p:grpSpPr>
        <p:pic>
          <p:nvPicPr>
            <p:cNvPr id="29" name="Graphic 28" descr="Money">
              <a:extLst>
                <a:ext uri="{FF2B5EF4-FFF2-40B4-BE49-F238E27FC236}">
                  <a16:creationId xmlns:a16="http://schemas.microsoft.com/office/drawing/2014/main" id="{E373D3E6-BBF5-5F48-8774-179B7FF10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1666" r="37236" b="16667"/>
            <a:stretch/>
          </p:blipFill>
          <p:spPr>
            <a:xfrm rot="16200000">
              <a:off x="4305922" y="3643655"/>
              <a:ext cx="2585870" cy="1716660"/>
            </a:xfrm>
            <a:prstGeom prst="rect">
              <a:avLst/>
            </a:prstGeom>
          </p:spPr>
        </p:pic>
        <p:pic>
          <p:nvPicPr>
            <p:cNvPr id="30" name="Graphic 29" descr="Money">
              <a:extLst>
                <a:ext uri="{FF2B5EF4-FFF2-40B4-BE49-F238E27FC236}">
                  <a16:creationId xmlns:a16="http://schemas.microsoft.com/office/drawing/2014/main" id="{A7B686F8-4B14-4F4D-BAA0-C5F86A35B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9450" t="41666" b="16667"/>
            <a:stretch/>
          </p:blipFill>
          <p:spPr>
            <a:xfrm rot="16200000">
              <a:off x="5175522" y="1220524"/>
              <a:ext cx="846668" cy="1716660"/>
            </a:xfrm>
            <a:prstGeom prst="rect">
              <a:avLst/>
            </a:prstGeom>
          </p:spPr>
        </p:pic>
        <p:pic>
          <p:nvPicPr>
            <p:cNvPr id="31" name="Graphic 30" descr="Money">
              <a:extLst>
                <a:ext uri="{FF2B5EF4-FFF2-40B4-BE49-F238E27FC236}">
                  <a16:creationId xmlns:a16="http://schemas.microsoft.com/office/drawing/2014/main" id="{6B95D113-9343-194C-9E45-34CE163DB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2764" t="41666" r="20079" b="16667"/>
            <a:stretch/>
          </p:blipFill>
          <p:spPr>
            <a:xfrm rot="16200000">
              <a:off x="5245424" y="1997289"/>
              <a:ext cx="706860" cy="1716660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D93F88D-9D2B-114C-8C9D-1EF6E48067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02500">
            <a:off x="8343704" y="1844073"/>
            <a:ext cx="1223681" cy="6292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4BFA7DC-A9F9-4146-903A-FB4E4079D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2271" y="2070237"/>
            <a:ext cx="3055485" cy="230316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0C54C83-9324-5740-849E-525BA533B994}"/>
              </a:ext>
            </a:extLst>
          </p:cNvPr>
          <p:cNvSpPr txBox="1"/>
          <p:nvPr/>
        </p:nvSpPr>
        <p:spPr>
          <a:xfrm>
            <a:off x="8584763" y="2807601"/>
            <a:ext cx="212608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Segoe UI Semibold" panose="020B0702040204020203" pitchFamily="34" charset="0"/>
              </a:rPr>
              <a:t>Opportunity</a:t>
            </a:r>
          </a:p>
          <a:p>
            <a:pPr marL="0" marR="0" lvl="0" indent="0" algn="l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Segoe UI Semibold" panose="020B0702040204020203" pitchFamily="34" charset="0"/>
              </a:rPr>
              <a:t>Self-Insured Claims </a:t>
            </a:r>
          </a:p>
          <a:p>
            <a:pPr marL="0" marR="0" lvl="0" indent="0" algn="l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bson" panose="02000000000000000000" pitchFamily="2" charset="0"/>
                <a:ea typeface="+mn-ea"/>
                <a:cs typeface="Segoe UI Semibold" panose="020B0702040204020203" pitchFamily="34" charset="0"/>
              </a:rPr>
              <a:t>&amp; Captive Funding</a:t>
            </a: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D42EBDF5-7BDD-9D49-8619-08B98F96C78D}"/>
              </a:ext>
            </a:extLst>
          </p:cNvPr>
          <p:cNvSpPr/>
          <p:nvPr/>
        </p:nvSpPr>
        <p:spPr>
          <a:xfrm>
            <a:off x="6310928" y="1943007"/>
            <a:ext cx="1045442" cy="3066879"/>
          </a:xfrm>
          <a:prstGeom prst="rightBrace">
            <a:avLst>
              <a:gd name="adj1" fmla="val 40300"/>
              <a:gd name="adj2" fmla="val 26274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838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83EF-C7E8-5245-B999-34A341C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Risk</a:t>
            </a:r>
            <a:br>
              <a:rPr lang="en-US" dirty="0"/>
            </a:br>
            <a:r>
              <a:rPr lang="en-US" dirty="0"/>
              <a:t>1-2-3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9283-EF3E-1344-AE67-930C1F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2020 Employee ownership Conference</a:t>
            </a:r>
            <a:endParaRPr lang="en-US" sz="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9E2E6A-9125-5E44-A1C8-B7ABE8ADD0F1}"/>
              </a:ext>
            </a:extLst>
          </p:cNvPr>
          <p:cNvSpPr/>
          <p:nvPr/>
        </p:nvSpPr>
        <p:spPr>
          <a:xfrm>
            <a:off x="2647098" y="1550770"/>
            <a:ext cx="9141248" cy="403070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200519-7559-C043-A21E-B5615431E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792623"/>
              </p:ext>
            </p:extLst>
          </p:nvPr>
        </p:nvGraphicFramePr>
        <p:xfrm>
          <a:off x="4580953" y="1503006"/>
          <a:ext cx="6166458" cy="411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229">
                  <a:extLst>
                    <a:ext uri="{9D8B030D-6E8A-4147-A177-3AD203B41FA5}">
                      <a16:colId xmlns:a16="http://schemas.microsoft.com/office/drawing/2014/main" val="1142446712"/>
                    </a:ext>
                  </a:extLst>
                </a:gridCol>
                <a:gridCol w="3083229">
                  <a:extLst>
                    <a:ext uri="{9D8B030D-6E8A-4147-A177-3AD203B41FA5}">
                      <a16:colId xmlns:a16="http://schemas.microsoft.com/office/drawing/2014/main" val="2526349623"/>
                    </a:ext>
                  </a:extLst>
                </a:gridCol>
              </a:tblGrid>
              <a:tr h="137292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279F89"/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279F89"/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384596"/>
                  </a:ext>
                </a:extLst>
              </a:tr>
              <a:tr h="137292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279F89"/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279F89"/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37842"/>
                  </a:ext>
                </a:extLst>
              </a:tr>
              <a:tr h="137292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279F89"/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279F89"/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96096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3139F1B-CE74-884B-A361-2C2A9DED311F}"/>
              </a:ext>
            </a:extLst>
          </p:cNvPr>
          <p:cNvSpPr txBox="1"/>
          <p:nvPr/>
        </p:nvSpPr>
        <p:spPr>
          <a:xfrm>
            <a:off x="5338541" y="1150957"/>
            <a:ext cx="155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Gibson" panose="02000000000000000000" pitchFamily="2" charset="0"/>
              </a:rPr>
              <a:t>What is it?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BBA449-067F-AB4A-8A8C-2FCCEFF2E7FB}"/>
              </a:ext>
            </a:extLst>
          </p:cNvPr>
          <p:cNvSpPr txBox="1"/>
          <p:nvPr/>
        </p:nvSpPr>
        <p:spPr>
          <a:xfrm>
            <a:off x="7879480" y="1145292"/>
            <a:ext cx="262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Gibson" panose="02000000000000000000" pitchFamily="2" charset="0"/>
              </a:rPr>
              <a:t>Why do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88C3D6-3DD7-064D-8A5E-06ACE4F89514}"/>
              </a:ext>
            </a:extLst>
          </p:cNvPr>
          <p:cNvSpPr txBox="1"/>
          <p:nvPr/>
        </p:nvSpPr>
        <p:spPr>
          <a:xfrm>
            <a:off x="4915626" y="1768745"/>
            <a:ext cx="30740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Gibson" panose="02000000000000000000" pitchFamily="2" charset="0"/>
              </a:rPr>
              <a:t>Rx Carveout (20-25% Savings)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Gibson" panose="02000000000000000000" pitchFamily="2" charset="0"/>
              </a:rPr>
              <a:t>Rx Rebates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Gibson" panose="02000000000000000000" pitchFamily="2" charset="0"/>
              </a:rPr>
              <a:t>Employee Tools:  Price Transparency &amp; Concierge</a:t>
            </a:r>
          </a:p>
          <a:p>
            <a:pPr algn="ctr"/>
            <a:endParaRPr lang="en-US" sz="1400" dirty="0">
              <a:latin typeface="Gibson Light" panose="02000000000000000000" pitchFamily="2" charset="0"/>
            </a:endParaRPr>
          </a:p>
          <a:p>
            <a:pPr algn="ctr"/>
            <a:endParaRPr lang="en-US" sz="1200" dirty="0">
              <a:solidFill>
                <a:srgbClr val="58585B"/>
              </a:solidFill>
              <a:latin typeface="Gibso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6D1CA7-38FF-BE40-A295-81F89F0D217E}"/>
              </a:ext>
            </a:extLst>
          </p:cNvPr>
          <p:cNvSpPr txBox="1"/>
          <p:nvPr/>
        </p:nvSpPr>
        <p:spPr>
          <a:xfrm>
            <a:off x="7653666" y="1725343"/>
            <a:ext cx="3074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bson" panose="02000000000000000000" pitchFamily="2" charset="0"/>
              </a:rPr>
              <a:t>Drive Down Cost/</a:t>
            </a:r>
            <a:br>
              <a:rPr lang="en-US" sz="2000" b="1" dirty="0">
                <a:latin typeface="Gibson" panose="02000000000000000000" pitchFamily="2" charset="0"/>
              </a:rPr>
            </a:br>
            <a:r>
              <a:rPr lang="en-US" sz="2000" b="1" dirty="0">
                <a:latin typeface="Gibson" panose="02000000000000000000" pitchFamily="2" charset="0"/>
              </a:rPr>
              <a:t>Create Employee </a:t>
            </a:r>
          </a:p>
          <a:p>
            <a:pPr algn="ctr"/>
            <a:r>
              <a:rPr lang="en-US" sz="2000" b="1" dirty="0">
                <a:latin typeface="Gibson" panose="02000000000000000000" pitchFamily="2" charset="0"/>
              </a:rPr>
              <a:t>“Skin in the Game”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A1B780-6A92-BB4F-AA51-BDC3E97F7A77}"/>
              </a:ext>
            </a:extLst>
          </p:cNvPr>
          <p:cNvSpPr txBox="1"/>
          <p:nvPr/>
        </p:nvSpPr>
        <p:spPr>
          <a:xfrm>
            <a:off x="4911290" y="3182729"/>
            <a:ext cx="259888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Gibson" panose="02000000000000000000" pitchFamily="2" charset="0"/>
              </a:rPr>
              <a:t>Data Analytics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Gibson" panose="02000000000000000000" pitchFamily="2" charset="0"/>
              </a:rPr>
              <a:t>Biometric Screenings or Physician Forms</a:t>
            </a:r>
          </a:p>
          <a:p>
            <a:pPr algn="ctr"/>
            <a:endParaRPr lang="en-US" sz="1400" dirty="0">
              <a:latin typeface="Gibson" panose="02000000000000000000" pitchFamily="2" charset="0"/>
            </a:endParaRPr>
          </a:p>
          <a:p>
            <a:pPr algn="ctr"/>
            <a:endParaRPr lang="en-US" sz="1100" dirty="0">
              <a:solidFill>
                <a:srgbClr val="58585B"/>
              </a:solidFill>
              <a:latin typeface="Gibson Ligh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AB19F-3DD4-A843-B0F4-3496AEA41E1B}"/>
              </a:ext>
            </a:extLst>
          </p:cNvPr>
          <p:cNvSpPr txBox="1"/>
          <p:nvPr/>
        </p:nvSpPr>
        <p:spPr>
          <a:xfrm>
            <a:off x="7663491" y="3064300"/>
            <a:ext cx="3074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bson" panose="02000000000000000000" pitchFamily="2" charset="0"/>
              </a:rPr>
              <a:t>Identifying </a:t>
            </a:r>
          </a:p>
          <a:p>
            <a:pPr algn="ctr"/>
            <a:r>
              <a:rPr lang="en-US" sz="2000" b="1" dirty="0">
                <a:latin typeface="Gibson" panose="02000000000000000000" pitchFamily="2" charset="0"/>
              </a:rPr>
              <a:t>Those Who </a:t>
            </a:r>
          </a:p>
          <a:p>
            <a:pPr algn="ctr"/>
            <a:r>
              <a:rPr lang="en-US" sz="2000" b="1" dirty="0">
                <a:latin typeface="Gibson" panose="02000000000000000000" pitchFamily="2" charset="0"/>
              </a:rPr>
              <a:t>Are At-Risk</a:t>
            </a:r>
            <a:endParaRPr lang="en-US" sz="1600" b="1" dirty="0">
              <a:latin typeface="Gibson Light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0E64CA-1F84-5743-A766-59DF0DFBB536}"/>
              </a:ext>
            </a:extLst>
          </p:cNvPr>
          <p:cNvSpPr txBox="1"/>
          <p:nvPr/>
        </p:nvSpPr>
        <p:spPr>
          <a:xfrm>
            <a:off x="4911290" y="4473231"/>
            <a:ext cx="2343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Gibson" panose="02000000000000000000" pitchFamily="2" charset="0"/>
              </a:rPr>
              <a:t>Targeted Clinical Programs to Improve Health Factor(s) with Incentives</a:t>
            </a:r>
            <a:endParaRPr lang="en-US" sz="1100" dirty="0">
              <a:latin typeface="Gibson Light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6C2A2B-F75E-4243-AE05-B675DF17BED1}"/>
              </a:ext>
            </a:extLst>
          </p:cNvPr>
          <p:cNvSpPr txBox="1"/>
          <p:nvPr/>
        </p:nvSpPr>
        <p:spPr>
          <a:xfrm>
            <a:off x="7711293" y="4395456"/>
            <a:ext cx="3065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bson" panose="02000000000000000000" pitchFamily="2" charset="0"/>
              </a:rPr>
              <a:t>Targeting &amp; </a:t>
            </a:r>
          </a:p>
          <a:p>
            <a:pPr algn="ctr"/>
            <a:r>
              <a:rPr lang="en-US" sz="2000" b="1" dirty="0">
                <a:latin typeface="Gibson" panose="02000000000000000000" pitchFamily="2" charset="0"/>
              </a:rPr>
              <a:t>Improving Those </a:t>
            </a:r>
          </a:p>
          <a:p>
            <a:pPr algn="ctr"/>
            <a:r>
              <a:rPr lang="en-US" sz="2000" b="1" dirty="0">
                <a:latin typeface="Gibson" panose="02000000000000000000" pitchFamily="2" charset="0"/>
              </a:rPr>
              <a:t>Who Are At-Risk</a:t>
            </a:r>
            <a:endParaRPr lang="en-US" sz="2000" b="1" dirty="0">
              <a:latin typeface="Gibson Light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935F0F-75FF-2E47-A9AB-DFA3A68F85BA}"/>
              </a:ext>
            </a:extLst>
          </p:cNvPr>
          <p:cNvSpPr/>
          <p:nvPr/>
        </p:nvSpPr>
        <p:spPr>
          <a:xfrm>
            <a:off x="2643135" y="14877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5"/>
                </a:solidFill>
                <a:latin typeface="Gibson Semibold" panose="02000000000000000000" pitchFamily="2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8F77FC-FBDD-1B47-BF18-A8F129470DBA}"/>
              </a:ext>
            </a:extLst>
          </p:cNvPr>
          <p:cNvSpPr/>
          <p:nvPr/>
        </p:nvSpPr>
        <p:spPr>
          <a:xfrm>
            <a:off x="2662739" y="283273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5"/>
                </a:solidFill>
                <a:latin typeface="Gibson Semibold" panose="02000000000000000000" pitchFamily="2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1D094A-E66F-1D46-9441-8EB99F0ED997}"/>
              </a:ext>
            </a:extLst>
          </p:cNvPr>
          <p:cNvSpPr/>
          <p:nvPr/>
        </p:nvSpPr>
        <p:spPr>
          <a:xfrm>
            <a:off x="2673666" y="423561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5"/>
                </a:solidFill>
                <a:latin typeface="Gibson Semibold" panose="02000000000000000000" pitchFamily="2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D912F2-1C87-3446-B172-FAC9EF9A410F}"/>
              </a:ext>
            </a:extLst>
          </p:cNvPr>
          <p:cNvSpPr txBox="1"/>
          <p:nvPr/>
        </p:nvSpPr>
        <p:spPr>
          <a:xfrm>
            <a:off x="2763864" y="2253160"/>
            <a:ext cx="175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ibson" panose="02000000000000000000" pitchFamily="2" charset="0"/>
              </a:rPr>
              <a:t>Cost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Gibson" panose="02000000000000000000" pitchFamily="2" charset="0"/>
              </a:rPr>
              <a:t>Containment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4E17C7-4A2F-F640-B320-9FC854509E6F}"/>
              </a:ext>
            </a:extLst>
          </p:cNvPr>
          <p:cNvSpPr txBox="1"/>
          <p:nvPr/>
        </p:nvSpPr>
        <p:spPr>
          <a:xfrm>
            <a:off x="2740104" y="3605312"/>
            <a:ext cx="175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ibson" panose="02000000000000000000" pitchFamily="2" charset="0"/>
              </a:rPr>
              <a:t>Risk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Gibson" panose="02000000000000000000" pitchFamily="2" charset="0"/>
              </a:rPr>
              <a:t>Identification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FAD23-9EAE-B444-85E2-EF00F54F2CB9}"/>
              </a:ext>
            </a:extLst>
          </p:cNvPr>
          <p:cNvSpPr txBox="1"/>
          <p:nvPr/>
        </p:nvSpPr>
        <p:spPr>
          <a:xfrm>
            <a:off x="2763865" y="4981134"/>
            <a:ext cx="175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ibson" panose="02000000000000000000" pitchFamily="2" charset="0"/>
              </a:rPr>
              <a:t>Incentivized Risk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Gibson" panose="02000000000000000000" pitchFamily="2" charset="0"/>
              </a:rPr>
              <a:t>Reduction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7A3AB86-3FA6-624E-8C8F-0F1ACDAA3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039" y="1673647"/>
            <a:ext cx="711856" cy="63889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7F05D00-002B-574F-B1B1-93AD93E05BF6}"/>
              </a:ext>
            </a:extLst>
          </p:cNvPr>
          <p:cNvSpPr txBox="1"/>
          <p:nvPr/>
        </p:nvSpPr>
        <p:spPr>
          <a:xfrm>
            <a:off x="3462670" y="1835035"/>
            <a:ext cx="331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ibson" panose="02000000000000000000" pitchFamily="2" charset="0"/>
              </a:rPr>
              <a:t>$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7425685-F05D-7F4C-948F-ABD67964B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5515" y="3067751"/>
            <a:ext cx="673832" cy="5747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B60F3-5DF9-3A40-AE8C-9FE40A72F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452" y="4396996"/>
            <a:ext cx="468955" cy="6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7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83EF-C7E8-5245-B999-34A341C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 Results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9283-EF3E-1344-AE67-930C1F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2020 Employee ownership Conference</a:t>
            </a:r>
            <a:endParaRPr lang="en-US" sz="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D9E83F-001A-4546-A3FA-9496C42BFCF1}"/>
              </a:ext>
            </a:extLst>
          </p:cNvPr>
          <p:cNvGrpSpPr/>
          <p:nvPr/>
        </p:nvGrpSpPr>
        <p:grpSpPr>
          <a:xfrm>
            <a:off x="3483276" y="2587030"/>
            <a:ext cx="7643192" cy="2371077"/>
            <a:chOff x="346752" y="2364311"/>
            <a:chExt cx="8587632" cy="24572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EF8CA61-D68F-634B-9E85-6315150787D2}"/>
                </a:ext>
              </a:extLst>
            </p:cNvPr>
            <p:cNvGrpSpPr/>
            <p:nvPr/>
          </p:nvGrpSpPr>
          <p:grpSpPr>
            <a:xfrm>
              <a:off x="346752" y="2704566"/>
              <a:ext cx="1782468" cy="2116945"/>
              <a:chOff x="413581" y="3479552"/>
              <a:chExt cx="1899919" cy="300596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0618C02-EC72-614D-9735-6DFAE80AF4B3}"/>
                  </a:ext>
                </a:extLst>
              </p:cNvPr>
              <p:cNvGrpSpPr/>
              <p:nvPr/>
            </p:nvGrpSpPr>
            <p:grpSpPr>
              <a:xfrm>
                <a:off x="413581" y="4278227"/>
                <a:ext cx="1899919" cy="2207291"/>
                <a:chOff x="3783109" y="4060937"/>
                <a:chExt cx="1899919" cy="2207291"/>
              </a:xfrm>
            </p:grpSpPr>
            <p:sp>
              <p:nvSpPr>
                <p:cNvPr id="51" name="Down Arrow 12">
                  <a:extLst>
                    <a:ext uri="{FF2B5EF4-FFF2-40B4-BE49-F238E27FC236}">
                      <a16:creationId xmlns:a16="http://schemas.microsoft.com/office/drawing/2014/main" id="{CB2F93E1-0F77-1042-BCE0-92E3E394152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83109" y="4060937"/>
                  <a:ext cx="1899919" cy="2207291"/>
                </a:xfrm>
                <a:prstGeom prst="downArrow">
                  <a:avLst/>
                </a:prstGeom>
                <a:solidFill>
                  <a:schemeClr val="accent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1284F"/>
                    </a:solidFill>
                    <a:effectLst/>
                    <a:uLnTx/>
                    <a:uFillTx/>
                    <a:latin typeface="Arial" pitchFamily="-123" charset="0"/>
                    <a:ea typeface="ＭＳ Ｐゴシック" pitchFamily="1" charset="-128"/>
                    <a:cs typeface="ＭＳ Ｐゴシック" pitchFamily="1" charset="-128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257C0EA-F9EC-BB46-A351-DC747C362F47}"/>
                    </a:ext>
                  </a:extLst>
                </p:cNvPr>
                <p:cNvSpPr txBox="1"/>
                <p:nvPr/>
              </p:nvSpPr>
              <p:spPr>
                <a:xfrm>
                  <a:off x="4130799" y="4976620"/>
                  <a:ext cx="1340375" cy="860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200" b="1" kern="0" dirty="0">
                      <a:solidFill>
                        <a:srgbClr val="FFFFFF"/>
                      </a:solidFill>
                      <a:latin typeface="Gibson bold" panose="02000000000000000000" pitchFamily="2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38</a:t>
                  </a: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bson bold" panose="02000000000000000000" pitchFamily="2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DF5772-6291-7D44-A8FE-08B92AE64231}"/>
                  </a:ext>
                </a:extLst>
              </p:cNvPr>
              <p:cNvSpPr txBox="1"/>
              <p:nvPr/>
            </p:nvSpPr>
            <p:spPr>
              <a:xfrm>
                <a:off x="600217" y="3479552"/>
                <a:ext cx="1515072" cy="679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Gibson bold" panose="02000000000000000000" pitchFamily="2" charset="0"/>
                    <a:ea typeface="Tahoma" panose="020B0604030504040204" pitchFamily="34" charset="0"/>
                    <a:cs typeface="Tahoma" panose="020B0604030504040204" pitchFamily="34" charset="0"/>
                  </a:rPr>
                  <a:t>ER Visits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F7C985E-E97E-5E4E-B5FD-70F7F24B6EAA}"/>
                </a:ext>
              </a:extLst>
            </p:cNvPr>
            <p:cNvGrpSpPr/>
            <p:nvPr/>
          </p:nvGrpSpPr>
          <p:grpSpPr>
            <a:xfrm>
              <a:off x="2661663" y="2436034"/>
              <a:ext cx="1790571" cy="2343937"/>
              <a:chOff x="3002576" y="4079675"/>
              <a:chExt cx="1790571" cy="234393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13D7BC2-2C5A-404E-AA2A-07870518C603}"/>
                  </a:ext>
                </a:extLst>
              </p:cNvPr>
              <p:cNvGrpSpPr/>
              <p:nvPr/>
            </p:nvGrpSpPr>
            <p:grpSpPr>
              <a:xfrm>
                <a:off x="3002576" y="4869132"/>
                <a:ext cx="1790571" cy="1554480"/>
                <a:chOff x="3783112" y="4001951"/>
                <a:chExt cx="1908555" cy="2207286"/>
              </a:xfrm>
            </p:grpSpPr>
            <p:sp>
              <p:nvSpPr>
                <p:cNvPr id="47" name="Down Arrow 17">
                  <a:extLst>
                    <a:ext uri="{FF2B5EF4-FFF2-40B4-BE49-F238E27FC236}">
                      <a16:creationId xmlns:a16="http://schemas.microsoft.com/office/drawing/2014/main" id="{C9C3F501-2041-7F4B-B3AE-33A03644F2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83112" y="4001951"/>
                  <a:ext cx="1908555" cy="2207286"/>
                </a:xfrm>
                <a:prstGeom prst="downArrow">
                  <a:avLst/>
                </a:prstGeom>
                <a:solidFill>
                  <a:schemeClr val="accent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1284F"/>
                    </a:solidFill>
                    <a:effectLst/>
                    <a:uLnTx/>
                    <a:uFillTx/>
                    <a:latin typeface="Arial" pitchFamily="-123" charset="0"/>
                    <a:ea typeface="ＭＳ Ｐゴシック" pitchFamily="1" charset="-128"/>
                    <a:cs typeface="ＭＳ Ｐゴシック" pitchFamily="1" charset="-128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F4DAEB8-68D9-D845-8244-553C28F0E73D}"/>
                    </a:ext>
                  </a:extLst>
                </p:cNvPr>
                <p:cNvSpPr txBox="1"/>
                <p:nvPr/>
              </p:nvSpPr>
              <p:spPr>
                <a:xfrm>
                  <a:off x="4147909" y="4967942"/>
                  <a:ext cx="1079288" cy="8605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200" b="1" kern="0" dirty="0">
                      <a:solidFill>
                        <a:schemeClr val="bg1"/>
                      </a:solidFill>
                      <a:latin typeface="Gibson bold" panose="02000000000000000000" pitchFamily="2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</a:t>
                  </a: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Gibson bold" panose="02000000000000000000" pitchFamily="2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0B9CC46-0F67-0C41-B653-916CD4737380}"/>
                  </a:ext>
                </a:extLst>
              </p:cNvPr>
              <p:cNvSpPr txBox="1"/>
              <p:nvPr/>
            </p:nvSpPr>
            <p:spPr>
              <a:xfrm>
                <a:off x="3267303" y="4079675"/>
                <a:ext cx="1261116" cy="86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Gibson bold" panose="02000000000000000000" pitchFamily="2" charset="0"/>
                    <a:ea typeface="Tahoma" panose="020B0604030504040204" pitchFamily="34" charset="0"/>
                    <a:cs typeface="Tahoma" panose="020B0604030504040204" pitchFamily="34" charset="0"/>
                  </a:rPr>
                  <a:t>Doctor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Gibson bold" panose="02000000000000000000" pitchFamily="2" charset="0"/>
                    <a:ea typeface="Tahoma" panose="020B0604030504040204" pitchFamily="34" charset="0"/>
                    <a:cs typeface="Tahoma" panose="020B0604030504040204" pitchFamily="34" charset="0"/>
                  </a:rPr>
                  <a:t>Visits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2C198AA-62CC-E343-958E-E0B9758EF1C7}"/>
                </a:ext>
              </a:extLst>
            </p:cNvPr>
            <p:cNvGrpSpPr/>
            <p:nvPr/>
          </p:nvGrpSpPr>
          <p:grpSpPr>
            <a:xfrm>
              <a:off x="4906789" y="2704566"/>
              <a:ext cx="1782469" cy="2094955"/>
              <a:chOff x="413581" y="3510778"/>
              <a:chExt cx="1899920" cy="297473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E90F286-F5B3-624F-ACAB-86B2FA3B0D83}"/>
                  </a:ext>
                </a:extLst>
              </p:cNvPr>
              <p:cNvGrpSpPr/>
              <p:nvPr/>
            </p:nvGrpSpPr>
            <p:grpSpPr>
              <a:xfrm>
                <a:off x="413581" y="4278226"/>
                <a:ext cx="1899920" cy="2207286"/>
                <a:chOff x="3783109" y="4060936"/>
                <a:chExt cx="1899920" cy="2207286"/>
              </a:xfrm>
            </p:grpSpPr>
            <p:sp>
              <p:nvSpPr>
                <p:cNvPr id="43" name="Down Arrow 22">
                  <a:extLst>
                    <a:ext uri="{FF2B5EF4-FFF2-40B4-BE49-F238E27FC236}">
                      <a16:creationId xmlns:a16="http://schemas.microsoft.com/office/drawing/2014/main" id="{DE0A75DE-6E09-374C-8178-6D7491EE21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83109" y="4060936"/>
                  <a:ext cx="1899920" cy="2207286"/>
                </a:xfrm>
                <a:prstGeom prst="downArrow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Arial" pitchFamily="-123" charset="0"/>
                    <a:ea typeface="ＭＳ Ｐゴシック" pitchFamily="1" charset="-128"/>
                    <a:cs typeface="ＭＳ Ｐゴシック" pitchFamily="1" charset="-128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3FA5E5D-F5EB-194F-8DD3-3C1444723332}"/>
                    </a:ext>
                  </a:extLst>
                </p:cNvPr>
                <p:cNvSpPr txBox="1"/>
                <p:nvPr/>
              </p:nvSpPr>
              <p:spPr>
                <a:xfrm>
                  <a:off x="4226059" y="4999166"/>
                  <a:ext cx="1014017" cy="860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bson bold" panose="02000000000000000000" pitchFamily="2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5%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1095668-30F9-6D4D-857B-CCCF4F3ADCB0}"/>
                  </a:ext>
                </a:extLst>
              </p:cNvPr>
              <p:cNvSpPr txBox="1"/>
              <p:nvPr/>
            </p:nvSpPr>
            <p:spPr>
              <a:xfrm>
                <a:off x="582008" y="3510778"/>
                <a:ext cx="1563065" cy="679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Gibson bold" panose="02000000000000000000" pitchFamily="2" charset="0"/>
                    <a:ea typeface="Tahoma" panose="020B0604030504040204" pitchFamily="34" charset="0"/>
                    <a:cs typeface="Tahoma" panose="020B0604030504040204" pitchFamily="34" charset="0"/>
                  </a:rPr>
                  <a:t>Rx Drugs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C0B493F-CAE6-6D4A-A9AC-ADFBA73CFFA3}"/>
                </a:ext>
              </a:extLst>
            </p:cNvPr>
            <p:cNvGrpSpPr/>
            <p:nvPr/>
          </p:nvGrpSpPr>
          <p:grpSpPr>
            <a:xfrm>
              <a:off x="7143813" y="2364311"/>
              <a:ext cx="1790571" cy="2415660"/>
              <a:chOff x="413582" y="3055391"/>
              <a:chExt cx="1908554" cy="343012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F8615CA-76C3-F14B-8D14-10952A044355}"/>
                  </a:ext>
                </a:extLst>
              </p:cNvPr>
              <p:cNvGrpSpPr/>
              <p:nvPr/>
            </p:nvGrpSpPr>
            <p:grpSpPr>
              <a:xfrm>
                <a:off x="413582" y="4278225"/>
                <a:ext cx="1908554" cy="2207286"/>
                <a:chOff x="3783110" y="4060935"/>
                <a:chExt cx="1908554" cy="2207286"/>
              </a:xfrm>
            </p:grpSpPr>
            <p:sp>
              <p:nvSpPr>
                <p:cNvPr id="39" name="Down Arrow 27">
                  <a:extLst>
                    <a:ext uri="{FF2B5EF4-FFF2-40B4-BE49-F238E27FC236}">
                      <a16:creationId xmlns:a16="http://schemas.microsoft.com/office/drawing/2014/main" id="{9D496067-C2BA-8046-A212-1F738A2436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83110" y="4060935"/>
                  <a:ext cx="1908554" cy="2207286"/>
                </a:xfrm>
                <a:prstGeom prst="downArrow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51284F"/>
                    </a:solidFill>
                    <a:effectLst/>
                    <a:uLnTx/>
                    <a:uFillTx/>
                    <a:latin typeface="Arial" pitchFamily="-123" charset="0"/>
                    <a:ea typeface="ＭＳ Ｐゴシック" pitchFamily="1" charset="-128"/>
                    <a:cs typeface="ＭＳ Ｐゴシック" pitchFamily="1" charset="-128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857BC69-0DBF-BF4B-BBC6-8398F1CCACA2}"/>
                    </a:ext>
                  </a:extLst>
                </p:cNvPr>
                <p:cNvSpPr txBox="1"/>
                <p:nvPr/>
              </p:nvSpPr>
              <p:spPr>
                <a:xfrm>
                  <a:off x="4289162" y="5028332"/>
                  <a:ext cx="1259744" cy="8605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bson bold" panose="02000000000000000000" pitchFamily="2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21%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9C1D18C-92D2-C74E-817E-4CAADDCAC8DC}"/>
                  </a:ext>
                </a:extLst>
              </p:cNvPr>
              <p:cNvSpPr txBox="1"/>
              <p:nvPr/>
            </p:nvSpPr>
            <p:spPr>
              <a:xfrm>
                <a:off x="664075" y="3055391"/>
                <a:ext cx="1407565" cy="122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bson bold" panose="02000000000000000000" pitchFamily="2" charset="0"/>
                    <a:ea typeface="Tahoma" panose="020B0604030504040204" pitchFamily="34" charset="0"/>
                    <a:cs typeface="Tahoma" panose="020B0604030504040204" pitchFamily="34" charset="0"/>
                  </a:rPr>
                  <a:t>Overall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bson bold" panose="02000000000000000000" pitchFamily="2" charset="0"/>
                    <a:ea typeface="Tahoma" panose="020B0604030504040204" pitchFamily="34" charset="0"/>
                    <a:cs typeface="Tahoma" panose="020B0604030504040204" pitchFamily="34" charset="0"/>
                  </a:rPr>
                  <a:t>Claims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A648F88-25FD-B049-BC7F-04A61C9DD831}"/>
              </a:ext>
            </a:extLst>
          </p:cNvPr>
          <p:cNvSpPr txBox="1"/>
          <p:nvPr/>
        </p:nvSpPr>
        <p:spPr>
          <a:xfrm>
            <a:off x="2855863" y="1263184"/>
            <a:ext cx="815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Gibson bold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Those in the Top 5% Engaged with Clinical Support </a:t>
            </a:r>
          </a:p>
        </p:txBody>
      </p:sp>
    </p:spTree>
    <p:extLst>
      <p:ext uri="{BB962C8B-B14F-4D97-AF65-F5344CB8AC3E}">
        <p14:creationId xmlns:p14="http://schemas.microsoft.com/office/powerpoint/2010/main" val="3148293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83EF-C7E8-5245-B999-34A341C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9283-EF3E-1344-AE67-930C1F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2020 Employee ownership Conference</a:t>
            </a:r>
            <a:endParaRPr lang="en-US" sz="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53C6E4B-8BDF-724E-9738-95DB065FDD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2673" y="2294875"/>
            <a:ext cx="1298532" cy="14641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7DA341-F07D-954C-9084-B4006EF9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6595" y="2296015"/>
            <a:ext cx="1297858" cy="146304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:a16="http://schemas.microsoft.com/office/drawing/2014/main" id="{C57F9AA2-55E0-9F4C-8DE2-DA3E1DDB7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0800" y="2392856"/>
            <a:ext cx="841781" cy="8417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785EA75-23C0-9C4E-97C3-CFFB21617563}"/>
              </a:ext>
            </a:extLst>
          </p:cNvPr>
          <p:cNvSpPr txBox="1"/>
          <p:nvPr/>
        </p:nvSpPr>
        <p:spPr>
          <a:xfrm>
            <a:off x="3585949" y="3076897"/>
            <a:ext cx="2371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Gibson" panose="02000000000000000000" pitchFamily="2" charset="0"/>
              </a:rPr>
              <a:t>Employee</a:t>
            </a:r>
          </a:p>
          <a:p>
            <a:pPr algn="ctr"/>
            <a:r>
              <a:rPr lang="en-US" sz="1600" dirty="0">
                <a:solidFill>
                  <a:schemeClr val="accent2"/>
                </a:solidFill>
                <a:latin typeface="Gibson" panose="02000000000000000000" pitchFamily="2" charset="0"/>
              </a:rPr>
              <a:t>ID Card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BE9ABD-C6FB-6448-9511-69A70943127B}"/>
              </a:ext>
            </a:extLst>
          </p:cNvPr>
          <p:cNvSpPr txBox="1"/>
          <p:nvPr/>
        </p:nvSpPr>
        <p:spPr>
          <a:xfrm>
            <a:off x="6274415" y="2991442"/>
            <a:ext cx="2371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ibson" panose="02000000000000000000" pitchFamily="2" charset="0"/>
              </a:rPr>
              <a:t>Nationwide</a:t>
            </a:r>
          </a:p>
          <a:p>
            <a:pPr algn="ctr"/>
            <a:r>
              <a:rPr lang="en-US" sz="1600" dirty="0">
                <a:latin typeface="Gibson" panose="02000000000000000000" pitchFamily="2" charset="0"/>
              </a:rPr>
              <a:t>Networks</a:t>
            </a:r>
          </a:p>
        </p:txBody>
      </p:sp>
      <p:pic>
        <p:nvPicPr>
          <p:cNvPr id="35" name="Graphic 34" descr="Hospital">
            <a:extLst>
              <a:ext uri="{FF2B5EF4-FFF2-40B4-BE49-F238E27FC236}">
                <a16:creationId xmlns:a16="http://schemas.microsoft.com/office/drawing/2014/main" id="{98915248-C1C5-B847-B1BE-EA375DB75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1031" y="2268993"/>
            <a:ext cx="914400" cy="914400"/>
          </a:xfrm>
          <a:prstGeom prst="rect">
            <a:avLst/>
          </a:prstGeom>
        </p:spPr>
      </p:pic>
      <p:pic>
        <p:nvPicPr>
          <p:cNvPr id="54" name="Graphic 53" descr="Map with pin">
            <a:extLst>
              <a:ext uri="{FF2B5EF4-FFF2-40B4-BE49-F238E27FC236}">
                <a16:creationId xmlns:a16="http://schemas.microsoft.com/office/drawing/2014/main" id="{2765B52D-AE45-184C-AFCE-69FAB8706B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2908" y="4667596"/>
            <a:ext cx="914400" cy="9144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CAC952A-8663-834F-83B1-F71DCEE36DA7}"/>
              </a:ext>
            </a:extLst>
          </p:cNvPr>
          <p:cNvSpPr txBox="1"/>
          <p:nvPr/>
        </p:nvSpPr>
        <p:spPr>
          <a:xfrm>
            <a:off x="4914367" y="5359542"/>
            <a:ext cx="2371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bson" panose="02000000000000000000" pitchFamily="2" charset="0"/>
              </a:rPr>
              <a:t>Plan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  <a:latin typeface="Gibson" panose="02000000000000000000" pitchFamily="2" charset="0"/>
              </a:rPr>
              <a:t>Design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61ECEDA-FC13-3D45-B4C5-257BB079D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0361" y="3466896"/>
            <a:ext cx="1291622" cy="14630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140D5CC-C630-DC4D-8BA5-96D504FB9B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021642">
            <a:off x="3464009" y="3469861"/>
            <a:ext cx="1297858" cy="14630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71B5784-A698-9E44-BD29-33BA883C6C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2056" y="3450406"/>
            <a:ext cx="1291621" cy="14630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D8159AE-6F3F-2B48-9740-A70D81B6A3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745" y="1113423"/>
            <a:ext cx="1291621" cy="146304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AA24BCD-6C81-D44E-ADA0-0872C5B942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0027" y="2244781"/>
            <a:ext cx="1291622" cy="14630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5E7E678-BE21-F642-8AE1-04105610D4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4378">
            <a:off x="5489299" y="2259921"/>
            <a:ext cx="1297858" cy="146304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A9E9BFD-C433-8149-9DEC-783C78A612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1792" y="3477239"/>
            <a:ext cx="1291622" cy="146304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D61FCB-20BF-1848-8109-2BDF4C3581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4378">
            <a:off x="7465049" y="3477238"/>
            <a:ext cx="1297858" cy="146304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C9D8C7A-35C4-3340-97B1-FD3DDF59D3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6405" y="3451245"/>
            <a:ext cx="1291621" cy="146304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4A08FB8-4AFA-9C48-B1BC-4875635CA5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5760" y="1145870"/>
            <a:ext cx="1291621" cy="1463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04C8F5B-E8F2-104B-A6AF-31F6C3CBFF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9382" y="2309800"/>
            <a:ext cx="1291621" cy="146304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EFABA73-4C3D-BC45-9515-23EA618F6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11" y="3466896"/>
            <a:ext cx="1297858" cy="146304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33A373E-C136-D547-96FE-5422C5638554}"/>
              </a:ext>
            </a:extLst>
          </p:cNvPr>
          <p:cNvSpPr txBox="1"/>
          <p:nvPr/>
        </p:nvSpPr>
        <p:spPr>
          <a:xfrm>
            <a:off x="2950654" y="3953449"/>
            <a:ext cx="237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ibson" panose="02000000000000000000" pitchFamily="2" charset="0"/>
              </a:rPr>
              <a:t>SAME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E9FB78F-F052-8644-888E-B6C019B672FD}"/>
              </a:ext>
            </a:extLst>
          </p:cNvPr>
          <p:cNvSpPr txBox="1"/>
          <p:nvPr/>
        </p:nvSpPr>
        <p:spPr>
          <a:xfrm>
            <a:off x="4902024" y="2710200"/>
            <a:ext cx="237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ibson" panose="02000000000000000000" pitchFamily="2" charset="0"/>
              </a:rPr>
              <a:t>DAY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D5D298E-4368-5341-B9A2-2D53053F7CE1}"/>
              </a:ext>
            </a:extLst>
          </p:cNvPr>
          <p:cNvSpPr txBox="1"/>
          <p:nvPr/>
        </p:nvSpPr>
        <p:spPr>
          <a:xfrm>
            <a:off x="6928237" y="3927781"/>
            <a:ext cx="237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ibson" panose="02000000000000000000" pitchFamily="2" charset="0"/>
              </a:rPr>
              <a:t>TO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F3531C0-60DB-0344-85F1-FFC98E5E8951}"/>
              </a:ext>
            </a:extLst>
          </p:cNvPr>
          <p:cNvGrpSpPr/>
          <p:nvPr/>
        </p:nvGrpSpPr>
        <p:grpSpPr>
          <a:xfrm>
            <a:off x="8954975" y="2319325"/>
            <a:ext cx="2371481" cy="1478180"/>
            <a:chOff x="7272077" y="3332856"/>
            <a:chExt cx="2371481" cy="1478180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F030A57-58B9-1744-8740-7E637129F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36326" y="3332856"/>
              <a:ext cx="1291622" cy="146304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02289BDA-E702-B84B-A640-807870C24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4378">
              <a:off x="7865598" y="3347996"/>
              <a:ext cx="1297858" cy="146304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7D22152-2D18-F242-990A-EC180DA69CE6}"/>
                </a:ext>
              </a:extLst>
            </p:cNvPr>
            <p:cNvSpPr txBox="1"/>
            <p:nvPr/>
          </p:nvSpPr>
          <p:spPr>
            <a:xfrm>
              <a:off x="7272077" y="3833725"/>
              <a:ext cx="23714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ibson" panose="02000000000000000000" pitchFamily="2" charset="0"/>
                </a:rPr>
                <a:t>DAY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C2826AA6-F9FB-2E47-9FC9-94C6F003FAD1}"/>
              </a:ext>
            </a:extLst>
          </p:cNvPr>
          <p:cNvSpPr txBox="1"/>
          <p:nvPr/>
        </p:nvSpPr>
        <p:spPr>
          <a:xfrm>
            <a:off x="8855579" y="4221009"/>
            <a:ext cx="123192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>
                <a:solidFill>
                  <a:schemeClr val="tx2"/>
                </a:solidFill>
                <a:latin typeface="Gibson" panose="02000000000000000000" pitchFamily="2" charset="0"/>
              </a:rPr>
              <a:t>Broker Support</a:t>
            </a:r>
          </a:p>
        </p:txBody>
      </p:sp>
      <p:pic>
        <p:nvPicPr>
          <p:cNvPr id="76" name="Graphic 75" descr="Group brainstorm">
            <a:extLst>
              <a:ext uri="{FF2B5EF4-FFF2-40B4-BE49-F238E27FC236}">
                <a16:creationId xmlns:a16="http://schemas.microsoft.com/office/drawing/2014/main" id="{1CB47591-2A3B-594D-8CD1-E5C2C45703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13374" y="3470581"/>
            <a:ext cx="914400" cy="9144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2C2EB30-2F69-754A-B5EC-D1AF60CCA8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79396" y="4597286"/>
            <a:ext cx="1298532" cy="14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03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83EF-C7E8-5245-B999-34A341C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Performance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9283-EF3E-1344-AE67-930C1F6E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2020 Employee ownership Conference</a:t>
            </a:r>
            <a:endParaRPr lang="en-US" sz="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33A373E-C136-D547-96FE-5422C5638554}"/>
              </a:ext>
            </a:extLst>
          </p:cNvPr>
          <p:cNvSpPr txBox="1"/>
          <p:nvPr/>
        </p:nvSpPr>
        <p:spPr>
          <a:xfrm>
            <a:off x="2950654" y="3953449"/>
            <a:ext cx="237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ibson" panose="02000000000000000000" pitchFamily="2" charset="0"/>
              </a:rPr>
              <a:t>SAME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6B04B1-1CC3-D444-8F19-25EFCADB7CF8}"/>
              </a:ext>
            </a:extLst>
          </p:cNvPr>
          <p:cNvGrpSpPr/>
          <p:nvPr/>
        </p:nvGrpSpPr>
        <p:grpSpPr>
          <a:xfrm>
            <a:off x="2987523" y="1452095"/>
            <a:ext cx="3725681" cy="1406975"/>
            <a:chOff x="478300" y="1825801"/>
            <a:chExt cx="3725681" cy="140697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5D5912F-CE25-504E-967C-D9914591CBC5}"/>
                </a:ext>
              </a:extLst>
            </p:cNvPr>
            <p:cNvSpPr txBox="1"/>
            <p:nvPr/>
          </p:nvSpPr>
          <p:spPr>
            <a:xfrm>
              <a:off x="478300" y="1825801"/>
              <a:ext cx="3725681" cy="83099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Gibson Semibold" panose="02000000000000000000" pitchFamily="2" charset="0"/>
                </a:rPr>
                <a:t>Self Insured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Gibson Semibold" panose="02000000000000000000" pitchFamily="2" charset="0"/>
                </a:rPr>
                <a:t>Performance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4FDD48-A326-874E-9653-2CA000B6D7D9}"/>
                </a:ext>
              </a:extLst>
            </p:cNvPr>
            <p:cNvSpPr txBox="1"/>
            <p:nvPr/>
          </p:nvSpPr>
          <p:spPr>
            <a:xfrm>
              <a:off x="478301" y="2586445"/>
              <a:ext cx="3725680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bson" panose="02000000000000000000" pitchFamily="2" charset="0"/>
                </a:rPr>
                <a:t>Average savings of $1,270 per employee per year.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A4BF04-3EB5-AF4C-964E-5C1911A0C4DA}"/>
              </a:ext>
            </a:extLst>
          </p:cNvPr>
          <p:cNvGrpSpPr/>
          <p:nvPr/>
        </p:nvGrpSpPr>
        <p:grpSpPr>
          <a:xfrm>
            <a:off x="6937921" y="4044641"/>
            <a:ext cx="3495170" cy="1715130"/>
            <a:chOff x="4515641" y="3322559"/>
            <a:chExt cx="4082143" cy="17151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000B260-1730-1F4B-AD1B-AF47F75C15D5}"/>
                </a:ext>
              </a:extLst>
            </p:cNvPr>
            <p:cNvSpPr txBox="1"/>
            <p:nvPr/>
          </p:nvSpPr>
          <p:spPr>
            <a:xfrm>
              <a:off x="4515641" y="3322559"/>
              <a:ext cx="4082143" cy="83099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Gibson Semibold" panose="02000000000000000000" pitchFamily="2" charset="0"/>
                </a:rPr>
                <a:t>Captive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Gibson Semibold" panose="02000000000000000000" pitchFamily="2" charset="0"/>
                </a:rPr>
                <a:t>Performance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E929F4-B84E-3B4B-9DCA-F2CC05706536}"/>
                </a:ext>
              </a:extLst>
            </p:cNvPr>
            <p:cNvSpPr txBox="1"/>
            <p:nvPr/>
          </p:nvSpPr>
          <p:spPr>
            <a:xfrm>
              <a:off x="4515641" y="4114359"/>
              <a:ext cx="4082143" cy="92333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1"/>
                  </a:solidFill>
                  <a:latin typeface="Gibson" panose="02000000000000000000" pitchFamily="2" charset="0"/>
                </a:rPr>
                <a:t>Average profit distribution </a:t>
              </a:r>
              <a:r>
                <a:rPr lang="en-US" b="1" dirty="0">
                  <a:solidFill>
                    <a:schemeClr val="accent3"/>
                  </a:solidFill>
                  <a:latin typeface="Gibson" panose="02000000000000000000" pitchFamily="2" charset="0"/>
                </a:rPr>
                <a:t>$20,000 </a:t>
              </a:r>
              <a:r>
                <a:rPr lang="en-US" dirty="0">
                  <a:solidFill>
                    <a:schemeClr val="bg1"/>
                  </a:solidFill>
                  <a:latin typeface="Gibson" panose="02000000000000000000" pitchFamily="2" charset="0"/>
                </a:rPr>
                <a:t>with a range of </a:t>
              </a:r>
            </a:p>
            <a:p>
              <a:pPr algn="r"/>
              <a:r>
                <a:rPr lang="en-US" b="1" dirty="0">
                  <a:solidFill>
                    <a:srgbClr val="DBDE70"/>
                  </a:solidFill>
                  <a:latin typeface="Gibson Semibold" panose="02000000000000000000" pitchFamily="2" charset="0"/>
                </a:rPr>
                <a:t>$700-$105k </a:t>
              </a:r>
              <a:r>
                <a:rPr lang="en-US" dirty="0">
                  <a:solidFill>
                    <a:schemeClr val="bg1"/>
                  </a:solidFill>
                  <a:latin typeface="Gibson" panose="02000000000000000000" pitchFamily="2" charset="0"/>
                </a:rPr>
                <a:t>per company.</a:t>
              </a:r>
              <a:endParaRPr lang="en-US" b="1" dirty="0">
                <a:solidFill>
                  <a:schemeClr val="accent3"/>
                </a:solidFill>
                <a:latin typeface="Gibson" panose="02000000000000000000" pitchFamily="2" charset="0"/>
              </a:endParaRPr>
            </a:p>
          </p:txBody>
        </p:sp>
      </p:grpSp>
      <p:pic>
        <p:nvPicPr>
          <p:cNvPr id="42" name="Graphic 41" descr="Piggy Bank">
            <a:extLst>
              <a:ext uri="{FF2B5EF4-FFF2-40B4-BE49-F238E27FC236}">
                <a16:creationId xmlns:a16="http://schemas.microsoft.com/office/drawing/2014/main" id="{A6108A86-9460-DB49-B2E8-C4F36D694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8335" y="1436133"/>
            <a:ext cx="2780290" cy="2764575"/>
          </a:xfrm>
          <a:prstGeom prst="rect">
            <a:avLst/>
          </a:prstGeom>
        </p:spPr>
      </p:pic>
      <p:pic>
        <p:nvPicPr>
          <p:cNvPr id="43" name="Graphic 42" descr="Chevron arrows">
            <a:extLst>
              <a:ext uri="{FF2B5EF4-FFF2-40B4-BE49-F238E27FC236}">
                <a16:creationId xmlns:a16="http://schemas.microsoft.com/office/drawing/2014/main" id="{12E9AAF5-F5D9-A844-B85B-9F15191C5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6040" y="1220795"/>
            <a:ext cx="914400" cy="9144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5ABC39D-E188-534A-9DB7-06CD07DDD743}"/>
              </a:ext>
            </a:extLst>
          </p:cNvPr>
          <p:cNvSpPr/>
          <p:nvPr/>
        </p:nvSpPr>
        <p:spPr>
          <a:xfrm>
            <a:off x="7433275" y="1235304"/>
            <a:ext cx="165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bson Semibold" panose="02000000000000000000" pitchFamily="2" charset="0"/>
              </a:rPr>
              <a:t>84%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8DA54D-A693-5842-8834-D53989D69411}"/>
              </a:ext>
            </a:extLst>
          </p:cNvPr>
          <p:cNvSpPr/>
          <p:nvPr/>
        </p:nvSpPr>
        <p:spPr>
          <a:xfrm>
            <a:off x="9021277" y="1354100"/>
            <a:ext cx="2780291" cy="8771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700" dirty="0">
                <a:ln w="0"/>
                <a:solidFill>
                  <a:schemeClr val="accent1"/>
                </a:solidFill>
                <a:latin typeface="Gibson" panose="02000000000000000000" pitchFamily="2" charset="0"/>
              </a:rPr>
              <a:t>3-year average o</a:t>
            </a:r>
            <a:r>
              <a:rPr lang="en-US" sz="1700" cap="none" spc="0" dirty="0">
                <a:ln w="0"/>
                <a:solidFill>
                  <a:schemeClr val="accent1"/>
                </a:solidFill>
                <a:latin typeface="Gibson" panose="02000000000000000000" pitchFamily="2" charset="0"/>
              </a:rPr>
              <a:t>f companies performing under expected</a:t>
            </a:r>
            <a:endParaRPr lang="en-US" sz="1700" cap="none" spc="0" dirty="0">
              <a:ln w="0"/>
              <a:solidFill>
                <a:schemeClr val="accent1"/>
              </a:solidFill>
              <a:latin typeface="Gibson Light" panose="02000000000000000000" pitchFamily="2" charset="0"/>
            </a:endParaRPr>
          </a:p>
        </p:txBody>
      </p:sp>
      <p:pic>
        <p:nvPicPr>
          <p:cNvPr id="46" name="Graphic 45" descr="Chevron arrows">
            <a:extLst>
              <a:ext uri="{FF2B5EF4-FFF2-40B4-BE49-F238E27FC236}">
                <a16:creationId xmlns:a16="http://schemas.microsoft.com/office/drawing/2014/main" id="{FBAFE4B2-B22F-4248-87B7-E9F6841FF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297229" y="3888055"/>
            <a:ext cx="914400" cy="9144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155BD1F-3739-1F4C-91C6-B068CE9AB7D5}"/>
              </a:ext>
            </a:extLst>
          </p:cNvPr>
          <p:cNvSpPr/>
          <p:nvPr/>
        </p:nvSpPr>
        <p:spPr>
          <a:xfrm>
            <a:off x="4566440" y="3978876"/>
            <a:ext cx="165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bson Semibold" panose="02000000000000000000" pitchFamily="2" charset="0"/>
              </a:rPr>
              <a:t>89%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2E38D7-F3B4-0547-A5DC-7B4AFA9CC164}"/>
              </a:ext>
            </a:extLst>
          </p:cNvPr>
          <p:cNvSpPr/>
          <p:nvPr/>
        </p:nvSpPr>
        <p:spPr>
          <a:xfrm>
            <a:off x="4643401" y="4747743"/>
            <a:ext cx="2009424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700" dirty="0">
                <a:ln w="0"/>
                <a:solidFill>
                  <a:schemeClr val="accent1"/>
                </a:solidFill>
                <a:latin typeface="Gibson" panose="02000000000000000000" pitchFamily="2" charset="0"/>
              </a:rPr>
              <a:t>3-year average captive loss ratio</a:t>
            </a:r>
            <a:endParaRPr lang="en-US" sz="1700" cap="none" spc="0" dirty="0">
              <a:ln w="0"/>
              <a:solidFill>
                <a:schemeClr val="accent1"/>
              </a:solidFill>
              <a:latin typeface="Gibson Light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4F474BF-6FB1-9947-A1B5-5F77CDA74A68}"/>
              </a:ext>
            </a:extLst>
          </p:cNvPr>
          <p:cNvSpPr/>
          <p:nvPr/>
        </p:nvSpPr>
        <p:spPr>
          <a:xfrm>
            <a:off x="8348168" y="2449128"/>
            <a:ext cx="192100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1"/>
                </a:solidFill>
                <a:latin typeface="Gibson" panose="02000000000000000000" pitchFamily="2" charset="0"/>
              </a:rPr>
              <a:t>$</a:t>
            </a:r>
            <a:r>
              <a:rPr lang="en-US" sz="2800" b="1" cap="none" spc="0" dirty="0">
                <a:ln w="0"/>
                <a:solidFill>
                  <a:schemeClr val="bg1"/>
                </a:solidFill>
                <a:latin typeface="Gibson" panose="02000000000000000000" pitchFamily="2" charset="0"/>
              </a:rPr>
              <a:t>127,000</a:t>
            </a:r>
          </a:p>
          <a:p>
            <a:pPr algn="ctr"/>
            <a:r>
              <a:rPr lang="en-US" sz="1400" dirty="0">
                <a:ln w="0"/>
                <a:solidFill>
                  <a:schemeClr val="bg1"/>
                </a:solidFill>
                <a:latin typeface="Gibson Light" panose="02000000000000000000" pitchFamily="2" charset="0"/>
              </a:rPr>
              <a:t>Average amount saved per 100 lives</a:t>
            </a:r>
            <a:endParaRPr lang="en-US" sz="1400" cap="none" spc="0" dirty="0">
              <a:ln w="0"/>
              <a:solidFill>
                <a:schemeClr val="bg1"/>
              </a:solidFill>
              <a:latin typeface="Gibson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6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Captive Goals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A390BFB-A0CB-1243-8D87-5900CCA01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502910"/>
              </p:ext>
            </p:extLst>
          </p:nvPr>
        </p:nvGraphicFramePr>
        <p:xfrm>
          <a:off x="2882624" y="633421"/>
          <a:ext cx="8386737" cy="559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228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P&amp;C Captive Structure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pic>
        <p:nvPicPr>
          <p:cNvPr id="6" name="Picture 2" descr="C:\Users\Djohnson\AppData\Local\Microsoft\Windows\Temporary Internet Files\Content.Outlook\WK1DWSKC\Funding Structure_ICS_Umbrella_Captive Insurance Company_no UF-01 (3).png">
            <a:extLst>
              <a:ext uri="{FF2B5EF4-FFF2-40B4-BE49-F238E27FC236}">
                <a16:creationId xmlns:a16="http://schemas.microsoft.com/office/drawing/2014/main" id="{7AE7441D-4E34-1740-A672-035BDDC00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>
            <a:off x="2607011" y="485499"/>
            <a:ext cx="8485649" cy="552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24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P&amp;C Captive Structure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FB45A75A-36A3-C64E-863A-32601E54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431" y="1596081"/>
            <a:ext cx="633413" cy="1582738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50" name="Rectangle 27">
            <a:extLst>
              <a:ext uri="{FF2B5EF4-FFF2-40B4-BE49-F238E27FC236}">
                <a16:creationId xmlns:a16="http://schemas.microsoft.com/office/drawing/2014/main" id="{EDE73066-113A-4443-9715-2AC112893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844" y="1596081"/>
            <a:ext cx="635000" cy="1582738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4B6AE9EB-2DA2-504F-A6FB-7B0F88D26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844" y="1596081"/>
            <a:ext cx="635000" cy="1582738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52" name="Rectangle 29">
            <a:extLst>
              <a:ext uri="{FF2B5EF4-FFF2-40B4-BE49-F238E27FC236}">
                <a16:creationId xmlns:a16="http://schemas.microsoft.com/office/drawing/2014/main" id="{35B33588-741F-384F-A60E-3C629476E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844" y="1596081"/>
            <a:ext cx="631825" cy="1582738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DB6FF9B1-E0E2-3149-A7AF-78442931D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669" y="1596081"/>
            <a:ext cx="633412" cy="1582738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54" name="Rectangle 31">
            <a:extLst>
              <a:ext uri="{FF2B5EF4-FFF2-40B4-BE49-F238E27FC236}">
                <a16:creationId xmlns:a16="http://schemas.microsoft.com/office/drawing/2014/main" id="{B96E2D9B-FD27-4A46-9FE0-A287488D9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431" y="3178819"/>
            <a:ext cx="633413" cy="15827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55" name="Rectangle 32">
            <a:extLst>
              <a:ext uri="{FF2B5EF4-FFF2-40B4-BE49-F238E27FC236}">
                <a16:creationId xmlns:a16="http://schemas.microsoft.com/office/drawing/2014/main" id="{4DE7FA31-7DFE-E94A-B41C-5F3587BE8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844" y="3178819"/>
            <a:ext cx="635000" cy="15827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56" name="Rectangle 33">
            <a:extLst>
              <a:ext uri="{FF2B5EF4-FFF2-40B4-BE49-F238E27FC236}">
                <a16:creationId xmlns:a16="http://schemas.microsoft.com/office/drawing/2014/main" id="{339890AD-CFD9-234D-81AF-69D485985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844" y="3178819"/>
            <a:ext cx="635000" cy="15827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57" name="Rectangle 34">
            <a:extLst>
              <a:ext uri="{FF2B5EF4-FFF2-40B4-BE49-F238E27FC236}">
                <a16:creationId xmlns:a16="http://schemas.microsoft.com/office/drawing/2014/main" id="{9BCA0E66-1E3A-D44A-A505-300BEF524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844" y="3178819"/>
            <a:ext cx="631825" cy="15827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58" name="Rectangle 35">
            <a:extLst>
              <a:ext uri="{FF2B5EF4-FFF2-40B4-BE49-F238E27FC236}">
                <a16:creationId xmlns:a16="http://schemas.microsoft.com/office/drawing/2014/main" id="{219C6361-0273-FB49-A9EF-745833E74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669" y="3178819"/>
            <a:ext cx="633412" cy="15827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59" name="Rectangle 36">
            <a:extLst>
              <a:ext uri="{FF2B5EF4-FFF2-40B4-BE49-F238E27FC236}">
                <a16:creationId xmlns:a16="http://schemas.microsoft.com/office/drawing/2014/main" id="{6766703B-91B0-054F-B801-59253E814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494" y="1596081"/>
            <a:ext cx="635000" cy="1582738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60" name="Rectangle 37">
            <a:extLst>
              <a:ext uri="{FF2B5EF4-FFF2-40B4-BE49-F238E27FC236}">
                <a16:creationId xmlns:a16="http://schemas.microsoft.com/office/drawing/2014/main" id="{34AFAB06-8915-834F-A07F-055C45632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494" y="3178819"/>
            <a:ext cx="635000" cy="15827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61" name="Rectangle 38">
            <a:extLst>
              <a:ext uri="{FF2B5EF4-FFF2-40B4-BE49-F238E27FC236}">
                <a16:creationId xmlns:a16="http://schemas.microsoft.com/office/drawing/2014/main" id="{354280DA-4251-ED4F-92B0-18B9AEE86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794" y="1596081"/>
            <a:ext cx="635000" cy="1582738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62" name="Rectangle 39">
            <a:extLst>
              <a:ext uri="{FF2B5EF4-FFF2-40B4-BE49-F238E27FC236}">
                <a16:creationId xmlns:a16="http://schemas.microsoft.com/office/drawing/2014/main" id="{D4EB49CD-C677-5B42-8A31-C9BA72574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794" y="1596081"/>
            <a:ext cx="635000" cy="1582738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63" name="Rectangle 40">
            <a:extLst>
              <a:ext uri="{FF2B5EF4-FFF2-40B4-BE49-F238E27FC236}">
                <a16:creationId xmlns:a16="http://schemas.microsoft.com/office/drawing/2014/main" id="{A1D9AC20-D88F-E347-A557-052A9A04F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794" y="1596081"/>
            <a:ext cx="631825" cy="1582738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64" name="Rectangle 41">
            <a:extLst>
              <a:ext uri="{FF2B5EF4-FFF2-40B4-BE49-F238E27FC236}">
                <a16:creationId xmlns:a16="http://schemas.microsoft.com/office/drawing/2014/main" id="{D0054DE1-4418-BD40-AB24-8F24C6050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619" y="1596081"/>
            <a:ext cx="635000" cy="1582738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65" name="Rectangle 42">
            <a:extLst>
              <a:ext uri="{FF2B5EF4-FFF2-40B4-BE49-F238E27FC236}">
                <a16:creationId xmlns:a16="http://schemas.microsoft.com/office/drawing/2014/main" id="{0F83E8D0-7C92-1346-83FE-F73B77EF7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619" y="1596081"/>
            <a:ext cx="633412" cy="1582738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66" name="Rectangle 43">
            <a:extLst>
              <a:ext uri="{FF2B5EF4-FFF2-40B4-BE49-F238E27FC236}">
                <a16:creationId xmlns:a16="http://schemas.microsoft.com/office/drawing/2014/main" id="{FF2B2879-18CD-B845-9A87-F241933E0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794" y="3178819"/>
            <a:ext cx="635000" cy="15827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67" name="Rectangle 44">
            <a:extLst>
              <a:ext uri="{FF2B5EF4-FFF2-40B4-BE49-F238E27FC236}">
                <a16:creationId xmlns:a16="http://schemas.microsoft.com/office/drawing/2014/main" id="{312B22BC-1659-1348-BDEA-3D24CCF3A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794" y="3178819"/>
            <a:ext cx="635000" cy="15827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68" name="Rectangle 45">
            <a:extLst>
              <a:ext uri="{FF2B5EF4-FFF2-40B4-BE49-F238E27FC236}">
                <a16:creationId xmlns:a16="http://schemas.microsoft.com/office/drawing/2014/main" id="{A2D848DE-BC29-154E-89E3-2E656DE6F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794" y="3178819"/>
            <a:ext cx="631825" cy="15827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69" name="Rectangle 46">
            <a:extLst>
              <a:ext uri="{FF2B5EF4-FFF2-40B4-BE49-F238E27FC236}">
                <a16:creationId xmlns:a16="http://schemas.microsoft.com/office/drawing/2014/main" id="{DCC4D435-2847-9E4D-8775-BB31C9E67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794" y="3178819"/>
            <a:ext cx="635000" cy="15827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70" name="Rectangle 47">
            <a:extLst>
              <a:ext uri="{FF2B5EF4-FFF2-40B4-BE49-F238E27FC236}">
                <a16:creationId xmlns:a16="http://schemas.microsoft.com/office/drawing/2014/main" id="{CA0F318A-C100-0845-8021-3B5B42AD5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619" y="3178819"/>
            <a:ext cx="633412" cy="158273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3E397D"/>
            </a:outerShdw>
          </a:effec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71" name="Text Box 48">
            <a:extLst>
              <a:ext uri="{FF2B5EF4-FFF2-40B4-BE49-F238E27FC236}">
                <a16:creationId xmlns:a16="http://schemas.microsoft.com/office/drawing/2014/main" id="{3A1DF303-8983-4245-B239-F8C7A90C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831" y="4415481"/>
            <a:ext cx="5334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$0</a:t>
            </a:r>
          </a:p>
        </p:txBody>
      </p:sp>
      <p:sp>
        <p:nvSpPr>
          <p:cNvPr id="72" name="Text Box 49">
            <a:extLst>
              <a:ext uri="{FF2B5EF4-FFF2-40B4-BE49-F238E27FC236}">
                <a16:creationId xmlns:a16="http://schemas.microsoft.com/office/drawing/2014/main" id="{14D6956F-E457-B04C-9B2F-6B3661937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219" y="2813694"/>
            <a:ext cx="4762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rPr>
              <a:t>A</a:t>
            </a:r>
          </a:p>
        </p:txBody>
      </p:sp>
      <p:sp>
        <p:nvSpPr>
          <p:cNvPr id="73" name="Text Box 50">
            <a:extLst>
              <a:ext uri="{FF2B5EF4-FFF2-40B4-BE49-F238E27FC236}">
                <a16:creationId xmlns:a16="http://schemas.microsoft.com/office/drawing/2014/main" id="{DA56289F-C6E1-5D41-90C1-568D217F1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219" y="2813694"/>
            <a:ext cx="47466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rPr>
              <a:t>B</a:t>
            </a:r>
          </a:p>
        </p:txBody>
      </p:sp>
      <p:sp>
        <p:nvSpPr>
          <p:cNvPr id="74" name="Text Box 51">
            <a:extLst>
              <a:ext uri="{FF2B5EF4-FFF2-40B4-BE49-F238E27FC236}">
                <a16:creationId xmlns:a16="http://schemas.microsoft.com/office/drawing/2014/main" id="{696E6992-6C61-B046-AB1D-2DA474555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631" y="2813694"/>
            <a:ext cx="4762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rPr>
              <a:t>C</a:t>
            </a:r>
          </a:p>
        </p:txBody>
      </p:sp>
      <p:sp>
        <p:nvSpPr>
          <p:cNvPr id="75" name="Text Box 52">
            <a:extLst>
              <a:ext uri="{FF2B5EF4-FFF2-40B4-BE49-F238E27FC236}">
                <a16:creationId xmlns:a16="http://schemas.microsoft.com/office/drawing/2014/main" id="{EEA7B912-0F84-2045-9158-E3F0CFE92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631" y="2813694"/>
            <a:ext cx="47466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rPr>
              <a:t>D</a:t>
            </a:r>
          </a:p>
        </p:txBody>
      </p:sp>
      <p:sp>
        <p:nvSpPr>
          <p:cNvPr id="76" name="Text Box 53">
            <a:extLst>
              <a:ext uri="{FF2B5EF4-FFF2-40B4-BE49-F238E27FC236}">
                <a16:creationId xmlns:a16="http://schemas.microsoft.com/office/drawing/2014/main" id="{42581E60-4267-7145-99D1-B61D84B6F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044" y="2813694"/>
            <a:ext cx="4762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rPr>
              <a:t>E</a:t>
            </a:r>
          </a:p>
        </p:txBody>
      </p:sp>
      <p:sp>
        <p:nvSpPr>
          <p:cNvPr id="77" name="Text Box 54">
            <a:extLst>
              <a:ext uri="{FF2B5EF4-FFF2-40B4-BE49-F238E27FC236}">
                <a16:creationId xmlns:a16="http://schemas.microsoft.com/office/drawing/2014/main" id="{284ABACC-9929-4844-80FD-19145CE79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169" y="2813694"/>
            <a:ext cx="4762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rPr>
              <a:t>F</a:t>
            </a:r>
          </a:p>
        </p:txBody>
      </p:sp>
      <p:sp>
        <p:nvSpPr>
          <p:cNvPr id="78" name="Text Box 55">
            <a:extLst>
              <a:ext uri="{FF2B5EF4-FFF2-40B4-BE49-F238E27FC236}">
                <a16:creationId xmlns:a16="http://schemas.microsoft.com/office/drawing/2014/main" id="{25BC03A2-BC9C-BA49-A7F0-844821CA3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169" y="2813694"/>
            <a:ext cx="47466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rPr>
              <a:t>G</a:t>
            </a:r>
          </a:p>
        </p:txBody>
      </p:sp>
      <p:sp>
        <p:nvSpPr>
          <p:cNvPr id="79" name="Text Box 56">
            <a:extLst>
              <a:ext uri="{FF2B5EF4-FFF2-40B4-BE49-F238E27FC236}">
                <a16:creationId xmlns:a16="http://schemas.microsoft.com/office/drawing/2014/main" id="{F6C26966-0EFC-484E-BF56-41AB6822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581" y="2813694"/>
            <a:ext cx="47466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rPr>
              <a:t>H</a:t>
            </a:r>
          </a:p>
        </p:txBody>
      </p:sp>
      <p:sp>
        <p:nvSpPr>
          <p:cNvPr id="80" name="Text Box 57">
            <a:extLst>
              <a:ext uri="{FF2B5EF4-FFF2-40B4-BE49-F238E27FC236}">
                <a16:creationId xmlns:a16="http://schemas.microsoft.com/office/drawing/2014/main" id="{E43F6FC0-4C32-FE4C-AB00-19986F36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994" y="2813694"/>
            <a:ext cx="4762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rPr>
              <a:t>I</a:t>
            </a:r>
          </a:p>
        </p:txBody>
      </p:sp>
      <p:sp>
        <p:nvSpPr>
          <p:cNvPr id="81" name="Text Box 58">
            <a:extLst>
              <a:ext uri="{FF2B5EF4-FFF2-40B4-BE49-F238E27FC236}">
                <a16:creationId xmlns:a16="http://schemas.microsoft.com/office/drawing/2014/main" id="{697D050F-9997-BD42-8C16-9FB3ECFE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994" y="2813694"/>
            <a:ext cx="4762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rPr>
              <a:t>J</a:t>
            </a:r>
          </a:p>
        </p:txBody>
      </p:sp>
      <p:sp>
        <p:nvSpPr>
          <p:cNvPr id="82" name="Line 59">
            <a:extLst>
              <a:ext uri="{FF2B5EF4-FFF2-40B4-BE49-F238E27FC236}">
                <a16:creationId xmlns:a16="http://schemas.microsoft.com/office/drawing/2014/main" id="{0A7F757E-9D72-BE41-A7B2-4C660FE2C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231" y="2129481"/>
            <a:ext cx="6323013" cy="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83" name="Text Box 60">
            <a:extLst>
              <a:ext uri="{FF2B5EF4-FFF2-40B4-BE49-F238E27FC236}">
                <a16:creationId xmlns:a16="http://schemas.microsoft.com/office/drawing/2014/main" id="{2031C228-B612-3849-8843-00C7EAAC2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631" y="5237806"/>
            <a:ext cx="77724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   Captive Layer of Insurance</a:t>
            </a:r>
          </a:p>
        </p:txBody>
      </p:sp>
      <p:sp>
        <p:nvSpPr>
          <p:cNvPr id="84" name="Text Box 62">
            <a:extLst>
              <a:ext uri="{FF2B5EF4-FFF2-40B4-BE49-F238E27FC236}">
                <a16:creationId xmlns:a16="http://schemas.microsoft.com/office/drawing/2014/main" id="{9491D036-C8BF-7540-92D6-31557D6A9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031" y="4186881"/>
            <a:ext cx="56388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Century Gothic" pitchFamily="34" charset="0"/>
                <a:ea typeface="ＭＳ Ｐゴシック" pitchFamily="34" charset="-128"/>
              </a:rPr>
              <a:t>ESOP Company Responsibility</a:t>
            </a:r>
            <a:endParaRPr lang="en-US" sz="2400" b="1" dirty="0">
              <a:solidFill>
                <a:prstClr val="white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85" name="Text Box 63">
            <a:extLst>
              <a:ext uri="{FF2B5EF4-FFF2-40B4-BE49-F238E27FC236}">
                <a16:creationId xmlns:a16="http://schemas.microsoft.com/office/drawing/2014/main" id="{B61FFD2C-0FC7-164A-8F5D-009B02563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031" y="1610368"/>
            <a:ext cx="5867400" cy="523220"/>
          </a:xfrm>
          <a:prstGeom prst="rect">
            <a:avLst/>
          </a:prstGeom>
          <a:solidFill>
            <a:schemeClr val="accent5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rPr>
              <a:t>Shared Layer</a:t>
            </a:r>
            <a:endParaRPr lang="en-US" sz="2000" b="1" dirty="0">
              <a:solidFill>
                <a:srgbClr val="000000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86" name="Arc 67">
            <a:extLst>
              <a:ext uri="{FF2B5EF4-FFF2-40B4-BE49-F238E27FC236}">
                <a16:creationId xmlns:a16="http://schemas.microsoft.com/office/drawing/2014/main" id="{85DB5865-E051-B842-B389-381E55E683DD}"/>
              </a:ext>
            </a:extLst>
          </p:cNvPr>
          <p:cNvSpPr>
            <a:spLocks/>
          </p:cNvSpPr>
          <p:nvPr/>
        </p:nvSpPr>
        <p:spPr bwMode="auto">
          <a:xfrm flipH="1" flipV="1">
            <a:off x="2625431" y="4167831"/>
            <a:ext cx="609600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87" name="Arc 68">
            <a:extLst>
              <a:ext uri="{FF2B5EF4-FFF2-40B4-BE49-F238E27FC236}">
                <a16:creationId xmlns:a16="http://schemas.microsoft.com/office/drawing/2014/main" id="{F150AB97-376C-F443-B55C-E6657A77B8FF}"/>
              </a:ext>
            </a:extLst>
          </p:cNvPr>
          <p:cNvSpPr>
            <a:spLocks/>
          </p:cNvSpPr>
          <p:nvPr/>
        </p:nvSpPr>
        <p:spPr bwMode="auto">
          <a:xfrm flipH="1">
            <a:off x="2625431" y="2737493"/>
            <a:ext cx="609600" cy="1582738"/>
          </a:xfrm>
          <a:custGeom>
            <a:avLst/>
            <a:gdLst>
              <a:gd name="T0" fmla="*/ 2147483647 w 21600"/>
              <a:gd name="T1" fmla="*/ 0 h 21281"/>
              <a:gd name="T2" fmla="*/ 2147483647 w 21600"/>
              <a:gd name="T3" fmla="*/ 2147483647 h 21281"/>
              <a:gd name="T4" fmla="*/ 0 w 21600"/>
              <a:gd name="T5" fmla="*/ 2147483647 h 21281"/>
              <a:gd name="T6" fmla="*/ 0 60000 65536"/>
              <a:gd name="T7" fmla="*/ 0 60000 65536"/>
              <a:gd name="T8" fmla="*/ 0 60000 65536"/>
              <a:gd name="T9" fmla="*/ 0 w 21600"/>
              <a:gd name="T10" fmla="*/ 0 h 21281"/>
              <a:gd name="T11" fmla="*/ 21600 w 21600"/>
              <a:gd name="T12" fmla="*/ 21281 h 21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81" fill="none" extrusionOk="0">
                <a:moveTo>
                  <a:pt x="3698" y="-1"/>
                </a:moveTo>
                <a:cubicBezTo>
                  <a:pt x="14045" y="1797"/>
                  <a:pt x="21600" y="10778"/>
                  <a:pt x="21600" y="21281"/>
                </a:cubicBezTo>
              </a:path>
              <a:path w="21600" h="21281" stroke="0" extrusionOk="0">
                <a:moveTo>
                  <a:pt x="3698" y="-1"/>
                </a:moveTo>
                <a:cubicBezTo>
                  <a:pt x="14045" y="1797"/>
                  <a:pt x="21600" y="10778"/>
                  <a:pt x="21600" y="21281"/>
                </a:cubicBezTo>
                <a:lnTo>
                  <a:pt x="0" y="21281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88" name="Text Box 71">
            <a:extLst>
              <a:ext uri="{FF2B5EF4-FFF2-40B4-BE49-F238E27FC236}">
                <a16:creationId xmlns:a16="http://schemas.microsoft.com/office/drawing/2014/main" id="{4E181966-407F-934D-9659-B7005D220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1631" y="1519881"/>
            <a:ext cx="12954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$200,000</a:t>
            </a:r>
          </a:p>
        </p:txBody>
      </p:sp>
      <p:sp>
        <p:nvSpPr>
          <p:cNvPr id="89" name="Text Box 72">
            <a:extLst>
              <a:ext uri="{FF2B5EF4-FFF2-40B4-BE49-F238E27FC236}">
                <a16:creationId xmlns:a16="http://schemas.microsoft.com/office/drawing/2014/main" id="{A2CF35F3-A761-8F4B-9690-1210A4607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6719" y="2954981"/>
            <a:ext cx="1458912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$75,000</a:t>
            </a:r>
          </a:p>
        </p:txBody>
      </p:sp>
    </p:spTree>
    <p:extLst>
      <p:ext uri="{BB962C8B-B14F-4D97-AF65-F5344CB8AC3E}">
        <p14:creationId xmlns:p14="http://schemas.microsoft.com/office/powerpoint/2010/main" val="2074901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P&amp;C Captive Structure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2120DF54-D088-DE49-8A01-1D4B3BC79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684676"/>
              </p:ext>
            </p:extLst>
          </p:nvPr>
        </p:nvGraphicFramePr>
        <p:xfrm>
          <a:off x="3305020" y="485499"/>
          <a:ext cx="7818120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63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8CB633-B932-4BDB-87FC-6B82E514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6059"/>
          </a:xfrm>
        </p:spPr>
        <p:txBody>
          <a:bodyPr/>
          <a:lstStyle/>
          <a:p>
            <a:r>
              <a:rPr lang="en-US" dirty="0"/>
              <a:t>NCEO Group Captive Concept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A872AD-A04C-467A-A1F8-916AA0486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Know</a:t>
            </a:r>
            <a:endParaRPr lang="en-US" sz="105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ESOP companies hire, train, communicate and retain employees better than </a:t>
            </a:r>
            <a:br>
              <a:rPr lang="en-US" sz="2000" dirty="0"/>
            </a:br>
            <a:r>
              <a:rPr lang="en-US" sz="2000" dirty="0"/>
              <a:t>non-ESOP companies.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ESOPs are more generous with benefits and more attuned to employee wellness and safety.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ESOPs are constantly looking for innovative ways to control costs and improve valuation.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These characteristics lead to stronger cultures, better loss performance, and better than average risk profiles.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Captives allow ESOPs to benefit from these advantages and retain and return more of their premium to their ESOP each year.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32B24-E64D-4FD9-8EF7-05E3B4C8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5078" y="6484690"/>
            <a:ext cx="4822804" cy="334549"/>
          </a:xfrm>
        </p:spPr>
        <p:txBody>
          <a:bodyPr/>
          <a:lstStyle/>
          <a:p>
            <a:r>
              <a:rPr lang="en-US" dirty="0"/>
              <a:t>2020 Employee ownership Conference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23694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Captive Premium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pic>
        <p:nvPicPr>
          <p:cNvPr id="6" name="Picture 2" descr="Dollar Bill_green">
            <a:extLst>
              <a:ext uri="{FF2B5EF4-FFF2-40B4-BE49-F238E27FC236}">
                <a16:creationId xmlns:a16="http://schemas.microsoft.com/office/drawing/2014/main" id="{C63CE492-414B-044B-BEC0-119F1E8B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64" y="830287"/>
            <a:ext cx="4182939" cy="213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3" descr="Dollar Bill">
            <a:extLst>
              <a:ext uri="{FF2B5EF4-FFF2-40B4-BE49-F238E27FC236}">
                <a16:creationId xmlns:a16="http://schemas.microsoft.com/office/drawing/2014/main" id="{DEA68575-C6AD-C24E-B55C-B23A5B8D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4"/>
          <a:stretch>
            <a:fillRect/>
          </a:stretch>
        </p:blipFill>
        <p:spPr bwMode="auto">
          <a:xfrm>
            <a:off x="7542138" y="828199"/>
            <a:ext cx="1563108" cy="212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9" name="AutoShape 4">
            <a:extLst>
              <a:ext uri="{FF2B5EF4-FFF2-40B4-BE49-F238E27FC236}">
                <a16:creationId xmlns:a16="http://schemas.microsoft.com/office/drawing/2014/main" id="{11CC9414-815F-044C-AF63-C5D064E097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0704" y="3186801"/>
            <a:ext cx="457200" cy="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" name="AutoShape 5">
            <a:extLst>
              <a:ext uri="{FF2B5EF4-FFF2-40B4-BE49-F238E27FC236}">
                <a16:creationId xmlns:a16="http://schemas.microsoft.com/office/drawing/2014/main" id="{F20B0C9A-A601-604A-8467-5D4821B350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5940" y="3086787"/>
            <a:ext cx="0" cy="182563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1" name="AutoShape 6">
            <a:extLst>
              <a:ext uri="{FF2B5EF4-FFF2-40B4-BE49-F238E27FC236}">
                <a16:creationId xmlns:a16="http://schemas.microsoft.com/office/drawing/2014/main" id="{F8A0A7B1-DCEE-0343-AE56-B6D962ECD9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9080" y="3176042"/>
            <a:ext cx="457200" cy="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2" name="Text Box 7">
            <a:extLst>
              <a:ext uri="{FF2B5EF4-FFF2-40B4-BE49-F238E27FC236}">
                <a16:creationId xmlns:a16="http://schemas.microsoft.com/office/drawing/2014/main" id="{6C8A9F4A-389A-4C46-AEDD-E2B0B488C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911" y="3018256"/>
            <a:ext cx="1643063" cy="336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accent1"/>
                </a:solidFill>
                <a:latin typeface="Gibson Semibold" panose="02000000000000000000" pitchFamily="2" charset="0"/>
              </a:rPr>
              <a:t>Fixed Expenses</a:t>
            </a:r>
            <a:endParaRPr lang="en-US" altLang="en-US" sz="2000" dirty="0">
              <a:solidFill>
                <a:schemeClr val="accent1"/>
              </a:solidFill>
              <a:latin typeface="Gibson Semibold" panose="02000000000000000000" pitchFamily="2" charset="0"/>
            </a:endParaRPr>
          </a:p>
        </p:txBody>
      </p:sp>
      <p:cxnSp>
        <p:nvCxnSpPr>
          <p:cNvPr id="13" name="AutoShape 8">
            <a:extLst>
              <a:ext uri="{FF2B5EF4-FFF2-40B4-BE49-F238E27FC236}">
                <a16:creationId xmlns:a16="http://schemas.microsoft.com/office/drawing/2014/main" id="{322F84E7-D450-8E49-B5F5-E73DBDDA47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07392" y="3083968"/>
            <a:ext cx="0" cy="184151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4" name="AutoShape 4">
            <a:extLst>
              <a:ext uri="{FF2B5EF4-FFF2-40B4-BE49-F238E27FC236}">
                <a16:creationId xmlns:a16="http://schemas.microsoft.com/office/drawing/2014/main" id="{6E501065-0092-DC4D-9F67-00E9B0CE64D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82504" y="3176042"/>
            <a:ext cx="91440" cy="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5" name="AutoShape 5">
            <a:extLst>
              <a:ext uri="{FF2B5EF4-FFF2-40B4-BE49-F238E27FC236}">
                <a16:creationId xmlns:a16="http://schemas.microsoft.com/office/drawing/2014/main" id="{8681CCE1-7CBD-EA4B-8C79-CBD5945286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87680" y="3086175"/>
            <a:ext cx="0" cy="182563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6" name="Text Box 7">
            <a:extLst>
              <a:ext uri="{FF2B5EF4-FFF2-40B4-BE49-F238E27FC236}">
                <a16:creationId xmlns:a16="http://schemas.microsoft.com/office/drawing/2014/main" id="{730123A5-F87E-A949-B99F-E61905DDB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667" y="3015796"/>
            <a:ext cx="1018751" cy="336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accent1"/>
                </a:solidFill>
                <a:latin typeface="Gibson Semibold" panose="02000000000000000000" pitchFamily="2" charset="0"/>
              </a:rPr>
              <a:t>Loss</a:t>
            </a:r>
            <a:r>
              <a:rPr lang="en-US" altLang="en-US" sz="1600" dirty="0">
                <a:solidFill>
                  <a:srgbClr val="51284F"/>
                </a:solidFill>
                <a:latin typeface="Gibson Semibold" panose="02000000000000000000" pitchFamily="2" charset="0"/>
              </a:rPr>
              <a:t> </a:t>
            </a:r>
            <a:r>
              <a:rPr lang="en-US" altLang="en-US" sz="1600" dirty="0">
                <a:solidFill>
                  <a:schemeClr val="accent1"/>
                </a:solidFill>
                <a:latin typeface="Gibson Semibold" panose="02000000000000000000" pitchFamily="2" charset="0"/>
              </a:rPr>
              <a:t>Fund</a:t>
            </a:r>
            <a:endParaRPr lang="en-US" altLang="en-US" sz="2000" dirty="0">
              <a:solidFill>
                <a:schemeClr val="accent1"/>
              </a:solidFill>
              <a:latin typeface="Gibson Semibold" panose="02000000000000000000" pitchFamily="2" charset="0"/>
            </a:endParaRPr>
          </a:p>
        </p:txBody>
      </p:sp>
      <p:cxnSp>
        <p:nvCxnSpPr>
          <p:cNvPr id="17" name="AutoShape 6">
            <a:extLst>
              <a:ext uri="{FF2B5EF4-FFF2-40B4-BE49-F238E27FC236}">
                <a16:creationId xmlns:a16="http://schemas.microsoft.com/office/drawing/2014/main" id="{42AC2082-8671-2846-9D5E-ECCA7F9B56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20184" y="3181487"/>
            <a:ext cx="91440" cy="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8" name="AutoShape 8">
            <a:extLst>
              <a:ext uri="{FF2B5EF4-FFF2-40B4-BE49-F238E27FC236}">
                <a16:creationId xmlns:a16="http://schemas.microsoft.com/office/drawing/2014/main" id="{CFF7F81F-5B6C-B24C-95EA-D5AF5C9BF6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22628" y="3094725"/>
            <a:ext cx="0" cy="184151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F0EFB3-84BF-B848-8B85-469E3A5DBFC3}"/>
              </a:ext>
            </a:extLst>
          </p:cNvPr>
          <p:cNvGrpSpPr/>
          <p:nvPr/>
        </p:nvGrpSpPr>
        <p:grpSpPr>
          <a:xfrm>
            <a:off x="8054313" y="4516617"/>
            <a:ext cx="2468880" cy="548640"/>
            <a:chOff x="3352799" y="0"/>
            <a:chExt cx="2743200" cy="548640"/>
          </a:xfrm>
          <a:solidFill>
            <a:schemeClr val="accent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6FE999-7421-D949-83AE-631003C829E6}"/>
                </a:ext>
              </a:extLst>
            </p:cNvPr>
            <p:cNvSpPr/>
            <p:nvPr/>
          </p:nvSpPr>
          <p:spPr>
            <a:xfrm>
              <a:off x="3352799" y="0"/>
              <a:ext cx="2743200" cy="5486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5C00FC2-3950-1F40-84C1-4C9243447CA1}"/>
                </a:ext>
              </a:extLst>
            </p:cNvPr>
            <p:cNvSpPr/>
            <p:nvPr/>
          </p:nvSpPr>
          <p:spPr>
            <a:xfrm>
              <a:off x="3352799" y="0"/>
              <a:ext cx="2743200" cy="548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1" tIns="95251" rIns="95251" bIns="95251" numCol="1" spcCol="1270" anchor="ctr" anchorCtr="0">
              <a:noAutofit/>
            </a:bodyPr>
            <a:lstStyle/>
            <a:p>
              <a:pPr algn="ctr" defTabSz="11112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Gibson Light" pitchFamily="50" charset="0"/>
                </a:rPr>
                <a:t>Claims/Loss Control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DA081C5-EF43-2D47-B678-67F98C2B125D}"/>
              </a:ext>
            </a:extLst>
          </p:cNvPr>
          <p:cNvSpPr/>
          <p:nvPr/>
        </p:nvSpPr>
        <p:spPr>
          <a:xfrm>
            <a:off x="8054313" y="5161735"/>
            <a:ext cx="2468880" cy="548640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1" tIns="95251" rIns="95251" bIns="95251" numCol="1" spcCol="1270" anchor="ctr" anchorCtr="0">
            <a:noAutofit/>
          </a:bodyPr>
          <a:lstStyle/>
          <a:p>
            <a:pPr algn="ctr" defTabSz="11112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FFFFFF"/>
                </a:solidFill>
                <a:latin typeface="Gibson Light" pitchFamily="50" charset="0"/>
              </a:rPr>
              <a:t>Captive Management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001159-9237-9948-9DB1-16117A6ECE5D}"/>
              </a:ext>
            </a:extLst>
          </p:cNvPr>
          <p:cNvSpPr/>
          <p:nvPr/>
        </p:nvSpPr>
        <p:spPr>
          <a:xfrm>
            <a:off x="8054313" y="3891142"/>
            <a:ext cx="2468880" cy="548640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1" tIns="95251" rIns="95251" bIns="95251" numCol="1" spcCol="1270" anchor="ctr" anchorCtr="0">
            <a:noAutofit/>
          </a:bodyPr>
          <a:lstStyle/>
          <a:p>
            <a:pPr algn="ctr" defTabSz="11112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FFFFFF"/>
                </a:solidFill>
                <a:latin typeface="Gibson Light" pitchFamily="50" charset="0"/>
              </a:rPr>
              <a:t>Fronting &amp; Reinsurance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3EEA4-BB3B-1F40-883F-EC68624107A5}"/>
              </a:ext>
            </a:extLst>
          </p:cNvPr>
          <p:cNvGrpSpPr/>
          <p:nvPr/>
        </p:nvGrpSpPr>
        <p:grpSpPr>
          <a:xfrm>
            <a:off x="3492604" y="4516617"/>
            <a:ext cx="2468880" cy="548640"/>
            <a:chOff x="3352799" y="0"/>
            <a:chExt cx="2743200" cy="548640"/>
          </a:xfrm>
          <a:solidFill>
            <a:schemeClr val="accent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9B79C4-7A79-4A4C-89DE-CFAD8B00B426}"/>
                </a:ext>
              </a:extLst>
            </p:cNvPr>
            <p:cNvSpPr/>
            <p:nvPr/>
          </p:nvSpPr>
          <p:spPr>
            <a:xfrm>
              <a:off x="3352799" y="0"/>
              <a:ext cx="2743200" cy="5486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F9D88C-6008-E54E-BA72-5199E41F61FF}"/>
                </a:ext>
              </a:extLst>
            </p:cNvPr>
            <p:cNvSpPr/>
            <p:nvPr/>
          </p:nvSpPr>
          <p:spPr>
            <a:xfrm>
              <a:off x="3352799" y="0"/>
              <a:ext cx="2743200" cy="548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1" tIns="95251" rIns="95251" bIns="95251" numCol="1" spcCol="1270" anchor="ctr" anchorCtr="0">
              <a:noAutofit/>
            </a:bodyPr>
            <a:lstStyle/>
            <a:p>
              <a:pPr algn="ctr" defTabSz="11112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Gibson Light" pitchFamily="50" charset="0"/>
                </a:rPr>
                <a:t>Based on Exposures &amp; Claims History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9A5A23F-E252-1C43-9CCF-0A809183E3F7}"/>
              </a:ext>
            </a:extLst>
          </p:cNvPr>
          <p:cNvSpPr/>
          <p:nvPr/>
        </p:nvSpPr>
        <p:spPr>
          <a:xfrm>
            <a:off x="3492604" y="5161735"/>
            <a:ext cx="2468880" cy="548640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1" tIns="95251" rIns="95251" bIns="95251" numCol="1" spcCol="1270" anchor="ctr" anchorCtr="0">
            <a:noAutofit/>
          </a:bodyPr>
          <a:lstStyle/>
          <a:p>
            <a:pPr algn="ctr" defTabSz="11112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FFFFFF"/>
                </a:solidFill>
                <a:latin typeface="Gibson Light" pitchFamily="50" charset="0"/>
              </a:rPr>
              <a:t>Unique to Each Member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34CACD-6D7B-C447-A5E4-7EDFA6B77454}"/>
              </a:ext>
            </a:extLst>
          </p:cNvPr>
          <p:cNvSpPr/>
          <p:nvPr/>
        </p:nvSpPr>
        <p:spPr>
          <a:xfrm>
            <a:off x="3492604" y="3891142"/>
            <a:ext cx="2468880" cy="548640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1" tIns="95251" rIns="95251" bIns="95251" numCol="1" spcCol="1270" anchor="ctr" anchorCtr="0">
            <a:noAutofit/>
          </a:bodyPr>
          <a:lstStyle/>
          <a:p>
            <a:pPr algn="ctr" defTabSz="111122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FFFFFF"/>
                </a:solidFill>
                <a:latin typeface="Gibson Light" pitchFamily="50" charset="0"/>
              </a:rPr>
              <a:t>Actuary Determines</a:t>
            </a:r>
          </a:p>
        </p:txBody>
      </p:sp>
      <p:sp>
        <p:nvSpPr>
          <p:cNvPr id="29" name="Line 54">
            <a:extLst>
              <a:ext uri="{FF2B5EF4-FFF2-40B4-BE49-F238E27FC236}">
                <a16:creationId xmlns:a16="http://schemas.microsoft.com/office/drawing/2014/main" id="{7C83093A-E0D4-3940-903A-813E60633F30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653786" y="3016989"/>
            <a:ext cx="344719" cy="1056964"/>
          </a:xfrm>
          <a:prstGeom prst="line">
            <a:avLst/>
          </a:prstGeom>
          <a:noFill/>
          <a:ln w="76200" cap="sq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defTabSz="914377"/>
            <a:endParaRPr lang="en-US">
              <a:solidFill>
                <a:srgbClr val="51284F"/>
              </a:solidFill>
              <a:latin typeface="Franklin Gothic Book" panose="020B0503020102020204"/>
            </a:endParaRPr>
          </a:p>
        </p:txBody>
      </p:sp>
      <p:sp>
        <p:nvSpPr>
          <p:cNvPr id="30" name="Line 54">
            <a:extLst>
              <a:ext uri="{FF2B5EF4-FFF2-40B4-BE49-F238E27FC236}">
                <a16:creationId xmlns:a16="http://schemas.microsoft.com/office/drawing/2014/main" id="{A0E8068D-BF51-2E4E-8E94-E258D467B415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5260643" y="3009705"/>
            <a:ext cx="344719" cy="1056964"/>
          </a:xfrm>
          <a:prstGeom prst="line">
            <a:avLst/>
          </a:prstGeom>
          <a:noFill/>
          <a:ln w="76200" cap="sq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defTabSz="914377"/>
            <a:endParaRPr lang="en-US">
              <a:solidFill>
                <a:srgbClr val="51284F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28074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Sample Company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ED4FC3-2B8F-9048-AF4A-3FBCB69029B5}"/>
              </a:ext>
            </a:extLst>
          </p:cNvPr>
          <p:cNvSpPr txBox="1"/>
          <p:nvPr/>
        </p:nvSpPr>
        <p:spPr>
          <a:xfrm>
            <a:off x="2669061" y="5316499"/>
            <a:ext cx="9144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Gibson Light" charset="0"/>
                <a:ea typeface="Gibson Light" charset="0"/>
                <a:cs typeface="Gibson Light" charset="0"/>
              </a:rPr>
              <a:t>Total Premium = $400,000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E6F4FF-337C-D94B-98ED-2044DF9AEC3D}"/>
              </a:ext>
            </a:extLst>
          </p:cNvPr>
          <p:cNvSpPr txBox="1"/>
          <p:nvPr/>
        </p:nvSpPr>
        <p:spPr>
          <a:xfrm>
            <a:off x="8996923" y="1742394"/>
            <a:ext cx="1701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Gibson Light" panose="02000000000000000000" pitchFamily="2" charset="0"/>
              </a:rPr>
              <a:t>Fixed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Gibson Light" panose="02000000000000000000" pitchFamily="2" charset="0"/>
              </a:rPr>
              <a:t>$140,000</a:t>
            </a: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75C34DA7-5F95-A240-9E65-61B21EBA7D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180895"/>
              </p:ext>
            </p:extLst>
          </p:nvPr>
        </p:nvGraphicFramePr>
        <p:xfrm>
          <a:off x="4529523" y="875929"/>
          <a:ext cx="4743455" cy="409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55E7D867-1EAF-864E-B328-DD20EB5110C0}"/>
              </a:ext>
            </a:extLst>
          </p:cNvPr>
          <p:cNvSpPr txBox="1"/>
          <p:nvPr/>
        </p:nvSpPr>
        <p:spPr>
          <a:xfrm>
            <a:off x="3365749" y="2696735"/>
            <a:ext cx="1471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Gibson Light" panose="02000000000000000000" pitchFamily="2" charset="0"/>
              </a:rPr>
              <a:t>Loss Fund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Gibson Light" panose="02000000000000000000" pitchFamily="2" charset="0"/>
              </a:rPr>
              <a:t>$260,000</a:t>
            </a:r>
          </a:p>
        </p:txBody>
      </p:sp>
    </p:spTree>
    <p:extLst>
      <p:ext uri="{BB962C8B-B14F-4D97-AF65-F5344CB8AC3E}">
        <p14:creationId xmlns:p14="http://schemas.microsoft.com/office/powerpoint/2010/main" val="1418227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Benefits of Captive Ownership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FB93C13-8219-F948-8F3F-21502253E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49769"/>
              </p:ext>
            </p:extLst>
          </p:nvPr>
        </p:nvGraphicFramePr>
        <p:xfrm>
          <a:off x="3216299" y="485499"/>
          <a:ext cx="7818120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258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sp>
        <p:nvSpPr>
          <p:cNvPr id="6" name="Line 38">
            <a:extLst>
              <a:ext uri="{FF2B5EF4-FFF2-40B4-BE49-F238E27FC236}">
                <a16:creationId xmlns:a16="http://schemas.microsoft.com/office/drawing/2014/main" id="{26DA650C-9846-D646-ABE6-C985394A0D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5076" y="5918149"/>
            <a:ext cx="547116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D007799-8392-8248-A7FA-499B0FBB5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35513"/>
              </p:ext>
            </p:extLst>
          </p:nvPr>
        </p:nvGraphicFramePr>
        <p:xfrm>
          <a:off x="3293076" y="340223"/>
          <a:ext cx="7818120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AutoShape 36">
            <a:extLst>
              <a:ext uri="{FF2B5EF4-FFF2-40B4-BE49-F238E27FC236}">
                <a16:creationId xmlns:a16="http://schemas.microsoft.com/office/drawing/2014/main" id="{6A507CA9-9000-084A-8AA3-A40D33090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60476" y="4696046"/>
            <a:ext cx="731520" cy="731520"/>
          </a:xfrm>
          <a:prstGeom prst="star5">
            <a:avLst/>
          </a:prstGeom>
          <a:solidFill>
            <a:schemeClr val="accent5"/>
          </a:solidFill>
          <a:ln w="1905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-112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9628F-A1CB-D544-83AB-A3F4EF67BF50}"/>
              </a:ext>
            </a:extLst>
          </p:cNvPr>
          <p:cNvSpPr txBox="1"/>
          <p:nvPr/>
        </p:nvSpPr>
        <p:spPr>
          <a:xfrm>
            <a:off x="8383236" y="4232755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02F77"/>
                </a:solidFill>
                <a:latin typeface="Century Gothic" pitchFamily="34" charset="0"/>
                <a:ea typeface="ＭＳ Ｐゴシック" pitchFamily="-112" charset="-128"/>
              </a:rPr>
              <a:t>DISTRIBUTIONS BEGIN</a:t>
            </a:r>
          </a:p>
        </p:txBody>
      </p:sp>
      <p:sp>
        <p:nvSpPr>
          <p:cNvPr id="12" name="Line 39">
            <a:extLst>
              <a:ext uri="{FF2B5EF4-FFF2-40B4-BE49-F238E27FC236}">
                <a16:creationId xmlns:a16="http://schemas.microsoft.com/office/drawing/2014/main" id="{8099FBF2-3E50-F347-B9E6-C6F37B1CBF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2327" y="4201886"/>
            <a:ext cx="0" cy="1719839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3" name="Line 37">
            <a:extLst>
              <a:ext uri="{FF2B5EF4-FFF2-40B4-BE49-F238E27FC236}">
                <a16:creationId xmlns:a16="http://schemas.microsoft.com/office/drawing/2014/main" id="{07C8BB80-E8AD-FF4B-AA19-5660370BD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6236" y="5460949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378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Captive</a:t>
            </a:r>
            <a:r>
              <a:rPr lang="en-US" sz="2400" dirty="0"/>
              <a:t> Considerations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2C4C434-A6ED-5B47-9238-A6081AF32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015212"/>
              </p:ext>
            </p:extLst>
          </p:nvPr>
        </p:nvGraphicFramePr>
        <p:xfrm>
          <a:off x="3443518" y="936519"/>
          <a:ext cx="7232719" cy="464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023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D007799-8392-8248-A7FA-499B0FBB5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928518"/>
              </p:ext>
            </p:extLst>
          </p:nvPr>
        </p:nvGraphicFramePr>
        <p:xfrm>
          <a:off x="3293076" y="340223"/>
          <a:ext cx="7818120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001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38BAB-DF02-48C7-AFCC-7D82FB8D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1BFEC8-4B9E-FE49-BD5B-E3F633E4FF8A}"/>
              </a:ext>
            </a:extLst>
          </p:cNvPr>
          <p:cNvSpPr txBox="1"/>
          <p:nvPr/>
        </p:nvSpPr>
        <p:spPr>
          <a:xfrm>
            <a:off x="2648558" y="1482811"/>
            <a:ext cx="74716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“We</a:t>
            </a:r>
            <a:r>
              <a:rPr lang="en-US" sz="4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learn</a:t>
            </a:r>
            <a:r>
              <a:rPr lang="en-US" sz="4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accent1"/>
                </a:solidFill>
                <a:latin typeface="+mj-lt"/>
              </a:rPr>
              <a:t>from each other, so you know more about the industry and how to </a:t>
            </a:r>
            <a:r>
              <a:rPr lang="en-US" sz="4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protect your workers </a:t>
            </a:r>
            <a:r>
              <a:rPr lang="en-US" sz="4000" dirty="0">
                <a:solidFill>
                  <a:schemeClr val="accent1"/>
                </a:solidFill>
                <a:latin typeface="+mj-lt"/>
              </a:rPr>
              <a:t>and your </a:t>
            </a:r>
            <a:r>
              <a:rPr lang="en-US" sz="4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company</a:t>
            </a:r>
            <a:r>
              <a:rPr lang="en-US" sz="4000" dirty="0">
                <a:solidFill>
                  <a:schemeClr val="accent1"/>
                </a:solidFill>
                <a:latin typeface="+mj-lt"/>
              </a:rPr>
              <a:t>.” – Captive Member</a:t>
            </a:r>
          </a:p>
        </p:txBody>
      </p:sp>
    </p:spTree>
    <p:extLst>
      <p:ext uri="{BB962C8B-B14F-4D97-AF65-F5344CB8AC3E}">
        <p14:creationId xmlns:p14="http://schemas.microsoft.com/office/powerpoint/2010/main" val="4230235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38BAB-DF02-48C7-AFCC-7D82FB8D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1BFEC8-4B9E-FE49-BD5B-E3F633E4FF8A}"/>
              </a:ext>
            </a:extLst>
          </p:cNvPr>
          <p:cNvSpPr txBox="1"/>
          <p:nvPr/>
        </p:nvSpPr>
        <p:spPr>
          <a:xfrm>
            <a:off x="2648558" y="1235676"/>
            <a:ext cx="7471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“Our </a:t>
            </a:r>
            <a:r>
              <a:rPr lang="en-US" sz="4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safety performance</a:t>
            </a:r>
            <a:r>
              <a:rPr lang="en-US" sz="40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accent1"/>
                </a:solidFill>
                <a:latin typeface="+mj-lt"/>
              </a:rPr>
              <a:t>is better than it ever was.  We do a better job of </a:t>
            </a:r>
            <a:r>
              <a:rPr lang="en-US" sz="4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managing risk </a:t>
            </a:r>
            <a:r>
              <a:rPr lang="en-US" sz="4000" dirty="0">
                <a:solidFill>
                  <a:schemeClr val="accent1"/>
                </a:solidFill>
                <a:latin typeface="+mj-lt"/>
              </a:rPr>
              <a:t>when we do have incidents and it’s certainly been </a:t>
            </a:r>
            <a:r>
              <a:rPr lang="en-US" sz="4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financially beneficial</a:t>
            </a:r>
            <a:r>
              <a:rPr lang="en-US" sz="4000" dirty="0">
                <a:solidFill>
                  <a:schemeClr val="accent1"/>
                </a:solidFill>
                <a:latin typeface="+mj-lt"/>
              </a:rPr>
              <a:t>.” – Captive Member</a:t>
            </a:r>
          </a:p>
        </p:txBody>
      </p:sp>
    </p:spTree>
    <p:extLst>
      <p:ext uri="{BB962C8B-B14F-4D97-AF65-F5344CB8AC3E}">
        <p14:creationId xmlns:p14="http://schemas.microsoft.com/office/powerpoint/2010/main" val="1262866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38BAB-DF02-48C7-AFCC-7D82FB8D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Employee ownership Conference</a:t>
            </a:r>
            <a:endParaRPr lang="en-US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1BFEC8-4B9E-FE49-BD5B-E3F633E4FF8A}"/>
              </a:ext>
            </a:extLst>
          </p:cNvPr>
          <p:cNvSpPr txBox="1"/>
          <p:nvPr/>
        </p:nvSpPr>
        <p:spPr>
          <a:xfrm>
            <a:off x="2277855" y="1080116"/>
            <a:ext cx="86825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“If you have a </a:t>
            </a:r>
            <a:r>
              <a:rPr lang="en-US" sz="4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strong safety company</a:t>
            </a:r>
            <a:r>
              <a:rPr lang="en-US" sz="4000" dirty="0">
                <a:solidFill>
                  <a:schemeClr val="accent1"/>
                </a:solidFill>
                <a:latin typeface="+mj-lt"/>
              </a:rPr>
              <a:t>, you are subsidizing the weaker performers with the traditional insurance market.  With captive insurance, we can </a:t>
            </a:r>
            <a:r>
              <a:rPr lang="en-US" sz="4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capitalize</a:t>
            </a:r>
            <a:r>
              <a:rPr lang="en-US" sz="4000" dirty="0">
                <a:solidFill>
                  <a:schemeClr val="accent1"/>
                </a:solidFill>
                <a:latin typeface="+mj-lt"/>
              </a:rPr>
              <a:t> on our strong safety performance.” – Captive Member</a:t>
            </a:r>
          </a:p>
        </p:txBody>
      </p:sp>
    </p:spTree>
    <p:extLst>
      <p:ext uri="{BB962C8B-B14F-4D97-AF65-F5344CB8AC3E}">
        <p14:creationId xmlns:p14="http://schemas.microsoft.com/office/powerpoint/2010/main" val="244885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4578A22-1F9C-1147-BFF9-F419FD58C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688460"/>
              </p:ext>
            </p:extLst>
          </p:nvPr>
        </p:nvGraphicFramePr>
        <p:xfrm>
          <a:off x="2881183" y="691686"/>
          <a:ext cx="768096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3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8CB633-B932-4BDB-87FC-6B82E514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6059"/>
          </a:xfrm>
        </p:spPr>
        <p:txBody>
          <a:bodyPr/>
          <a:lstStyle/>
          <a:p>
            <a:r>
              <a:rPr lang="en-US" dirty="0"/>
              <a:t>NCEO &amp; Scott Partnership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A872AD-A04C-467A-A1F8-916AA0486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Scott?</a:t>
            </a:r>
            <a:endParaRPr lang="en-US" sz="10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Established in 1864; 100% employee owned since 1975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One of the largest independent insurance brokerage firms in the Southeast; 53rd largest broker in the U.S.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Nine offices across 4 states and a Best Practices Agency for 25 consecutive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Clients with operations throughout the U.S. and internationally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Our Mission:  </a:t>
            </a:r>
            <a:r>
              <a:rPr lang="en-US" sz="1700" i="1" dirty="0"/>
              <a:t>To serve, protect and improve the lives of our colleagues and clients</a:t>
            </a:r>
          </a:p>
          <a:p>
            <a:r>
              <a:rPr lang="en-US" dirty="0"/>
              <a:t>How Did We Get 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Brief discussion with NCEO leadership at 2019 annual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Provided a basic “Captive 101” education and strategic roadmap for captive timing and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Development of education and communication deliverables such as newsletters, blog posts, video, FAQ and webinars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b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32B24-E64D-4FD9-8EF7-05E3B4C8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5078" y="6484690"/>
            <a:ext cx="4822804" cy="334549"/>
          </a:xfrm>
        </p:spPr>
        <p:txBody>
          <a:bodyPr/>
          <a:lstStyle/>
          <a:p>
            <a:r>
              <a:rPr lang="en-US" dirty="0"/>
              <a:t>2020 Employee ownership Conference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2880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84A23B-F558-4605-B19A-FAC358EE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3" y="880914"/>
            <a:ext cx="3200400" cy="3369809"/>
          </a:xfrm>
        </p:spPr>
        <p:txBody>
          <a:bodyPr>
            <a:normAutofit/>
          </a:bodyPr>
          <a:lstStyle/>
          <a:p>
            <a:r>
              <a:rPr lang="en-US" dirty="0"/>
              <a:t>Thank you for attending “A Better Way Forward: NCEO Group Captive Solutions”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C4A7B-F927-48BB-803E-9FF3FA363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850" y="3109515"/>
            <a:ext cx="7711440" cy="2876204"/>
          </a:xfrm>
        </p:spPr>
        <p:txBody>
          <a:bodyPr/>
          <a:lstStyle/>
          <a:p>
            <a:pPr algn="ctr"/>
            <a:r>
              <a:rPr lang="en-US" dirty="0"/>
              <a:t>Visit </a:t>
            </a:r>
            <a:r>
              <a:rPr lang="en-US" dirty="0">
                <a:hlinkClick r:id="rId2"/>
              </a:rPr>
              <a:t>https://www.nceo.org/insurance</a:t>
            </a:r>
            <a:r>
              <a:rPr lang="en-US" dirty="0"/>
              <a:t> for more information.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20D71-99C9-4E40-8312-9BD839DD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2020" y="6421056"/>
            <a:ext cx="4648200" cy="365125"/>
          </a:xfrm>
        </p:spPr>
        <p:txBody>
          <a:bodyPr/>
          <a:lstStyle/>
          <a:p>
            <a:r>
              <a:rPr lang="en-US" sz="1050" dirty="0"/>
              <a:t>                           2020 Employee ownership Conference</a:t>
            </a:r>
            <a:endParaRPr lang="en-US" sz="800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B247203-C266-5C4D-9167-4B5A79B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0" y="1682578"/>
            <a:ext cx="5753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8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7A34-EA07-4C8F-8E04-EF2AC090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We want to hear from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108132" y="6133523"/>
            <a:ext cx="609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9B077-2077-F941-BDAE-BA0130065CB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55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ECEF6-4D66-49A7-AAE4-0599EB094190}"/>
              </a:ext>
            </a:extLst>
          </p:cNvPr>
          <p:cNvSpPr txBox="1"/>
          <p:nvPr/>
        </p:nvSpPr>
        <p:spPr>
          <a:xfrm>
            <a:off x="1097280" y="1577563"/>
            <a:ext cx="10010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venir LT Std 55 Roman"/>
                <a:ea typeface="Tahoma" panose="020B0604030504040204" pitchFamily="34" charset="0"/>
                <a:cs typeface="Tahoma" panose="020B0604030504040204" pitchFamily="34" charset="0"/>
              </a:rPr>
              <a:t>Thank you for attending this session.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002060"/>
              </a:solidFill>
              <a:latin typeface="Avenir LT Std 55 Roman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venir LT Std 55 Roman"/>
                <a:ea typeface="Tahoma" panose="020B0604030504040204" pitchFamily="34" charset="0"/>
                <a:cs typeface="Tahoma" panose="020B0604030504040204" pitchFamily="34" charset="0"/>
              </a:rPr>
              <a:t>Complete the session evaluation via the button on your screen.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LT Std 55 Roman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LT Std 55 Roman"/>
                <a:ea typeface="Tahoma" panose="020B0604030504040204" pitchFamily="34" charset="0"/>
                <a:cs typeface="Tahoma" panose="020B0604030504040204" pitchFamily="34" charset="0"/>
              </a:rPr>
              <a:t>Your feedback is greatly appreciated.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A7DBF-20FD-4549-997F-BE27393E0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21" y="2550247"/>
            <a:ext cx="4226011" cy="422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9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8CB633-B932-4BDB-87FC-6B82E514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6059"/>
          </a:xfrm>
        </p:spPr>
        <p:txBody>
          <a:bodyPr/>
          <a:lstStyle/>
          <a:p>
            <a:r>
              <a:rPr lang="en-US" dirty="0"/>
              <a:t>NCEO Group Captive Concept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A872AD-A04C-467A-A1F8-916AA0486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trying to accomplish today?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Introduction to group captives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Discuss captive opportunity and ideal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Basic “Captive 101” education for both Health Benefits and Casualty group captives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High-level discussion of the education and feasibility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Provide timing and next steps</a:t>
            </a:r>
          </a:p>
          <a:p>
            <a:r>
              <a:rPr lang="en-US" dirty="0"/>
              <a:t>Where are we headed?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This is a process - exploring a captive takes time and each company will move at a different 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Future educational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Future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b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32B24-E64D-4FD9-8EF7-05E3B4C8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5078" y="6484690"/>
            <a:ext cx="4822804" cy="334549"/>
          </a:xfrm>
        </p:spPr>
        <p:txBody>
          <a:bodyPr/>
          <a:lstStyle/>
          <a:p>
            <a:r>
              <a:rPr lang="en-US" dirty="0"/>
              <a:t>2020 Employee ownership Conference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6477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Do Companies Buy Insurance?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A390BFB-A0CB-1243-8D87-5900CCA01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943621"/>
              </p:ext>
            </p:extLst>
          </p:nvPr>
        </p:nvGraphicFramePr>
        <p:xfrm>
          <a:off x="2882624" y="633421"/>
          <a:ext cx="8386737" cy="559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021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a Group Captive?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BF4EB1-DA3F-3D4C-A810-EEE5C02C04DE}"/>
              </a:ext>
            </a:extLst>
          </p:cNvPr>
          <p:cNvSpPr/>
          <p:nvPr/>
        </p:nvSpPr>
        <p:spPr>
          <a:xfrm>
            <a:off x="5264362" y="1179335"/>
            <a:ext cx="1161825" cy="11295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AF1264-E949-8F4D-AD5B-BF17F2913222}"/>
              </a:ext>
            </a:extLst>
          </p:cNvPr>
          <p:cNvSpPr/>
          <p:nvPr/>
        </p:nvSpPr>
        <p:spPr>
          <a:xfrm>
            <a:off x="6769338" y="1179335"/>
            <a:ext cx="1161825" cy="11295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2EC51-90A2-1D49-8B8D-F1DF898F205B}"/>
              </a:ext>
            </a:extLst>
          </p:cNvPr>
          <p:cNvSpPr/>
          <p:nvPr/>
        </p:nvSpPr>
        <p:spPr>
          <a:xfrm>
            <a:off x="8274314" y="1224274"/>
            <a:ext cx="1161825" cy="11295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EC0A7C-4245-0B48-9AFD-C7B149B11AA5}"/>
              </a:ext>
            </a:extLst>
          </p:cNvPr>
          <p:cNvSpPr/>
          <p:nvPr/>
        </p:nvSpPr>
        <p:spPr>
          <a:xfrm>
            <a:off x="9472117" y="2686573"/>
            <a:ext cx="1161825" cy="11295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EE56E7-3B43-124D-BA70-B0618ADC62D6}"/>
              </a:ext>
            </a:extLst>
          </p:cNvPr>
          <p:cNvSpPr/>
          <p:nvPr/>
        </p:nvSpPr>
        <p:spPr>
          <a:xfrm>
            <a:off x="6769338" y="4204888"/>
            <a:ext cx="1161825" cy="11295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79EB30-49CD-024F-A348-B944181EC9BA}"/>
              </a:ext>
            </a:extLst>
          </p:cNvPr>
          <p:cNvSpPr/>
          <p:nvPr/>
        </p:nvSpPr>
        <p:spPr>
          <a:xfrm>
            <a:off x="8274313" y="4204888"/>
            <a:ext cx="1161825" cy="11295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FF97F8-720E-E347-95FE-C6C4E04A338D}"/>
              </a:ext>
            </a:extLst>
          </p:cNvPr>
          <p:cNvSpPr/>
          <p:nvPr/>
        </p:nvSpPr>
        <p:spPr>
          <a:xfrm>
            <a:off x="5271030" y="4204887"/>
            <a:ext cx="1161825" cy="11295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E8F467-7308-1F4E-BF0E-D6881E4CFF1D}"/>
              </a:ext>
            </a:extLst>
          </p:cNvPr>
          <p:cNvSpPr/>
          <p:nvPr/>
        </p:nvSpPr>
        <p:spPr>
          <a:xfrm>
            <a:off x="4043114" y="2687026"/>
            <a:ext cx="1161825" cy="11295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72EF6B-0C26-4A4B-955E-49A6DDD5E5F4}"/>
              </a:ext>
            </a:extLst>
          </p:cNvPr>
          <p:cNvSpPr/>
          <p:nvPr/>
        </p:nvSpPr>
        <p:spPr>
          <a:xfrm>
            <a:off x="5529367" y="2694042"/>
            <a:ext cx="3651999" cy="11295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j-lt"/>
              </a:rPr>
              <a:t>Group Captive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DE6DEA-3B12-454F-8A83-1529A3C5EB6E}"/>
              </a:ext>
            </a:extLst>
          </p:cNvPr>
          <p:cNvCxnSpPr>
            <a:stCxn id="7" idx="4"/>
            <a:endCxn id="15" idx="0"/>
          </p:cNvCxnSpPr>
          <p:nvPr/>
        </p:nvCxnSpPr>
        <p:spPr>
          <a:xfrm>
            <a:off x="7350251" y="2308888"/>
            <a:ext cx="0" cy="385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21CA75-A87E-3B41-B65D-71E820A737D2}"/>
              </a:ext>
            </a:extLst>
          </p:cNvPr>
          <p:cNvCxnSpPr/>
          <p:nvPr/>
        </p:nvCxnSpPr>
        <p:spPr>
          <a:xfrm>
            <a:off x="7350251" y="3813204"/>
            <a:ext cx="0" cy="385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D36967-DFBD-DB47-92E3-E6D82FE9E056}"/>
              </a:ext>
            </a:extLst>
          </p:cNvPr>
          <p:cNvCxnSpPr/>
          <p:nvPr/>
        </p:nvCxnSpPr>
        <p:spPr>
          <a:xfrm>
            <a:off x="8853469" y="2353827"/>
            <a:ext cx="0" cy="385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FC050C-5CE5-D942-817A-24843738CFE7}"/>
              </a:ext>
            </a:extLst>
          </p:cNvPr>
          <p:cNvCxnSpPr/>
          <p:nvPr/>
        </p:nvCxnSpPr>
        <p:spPr>
          <a:xfrm>
            <a:off x="5840105" y="2308888"/>
            <a:ext cx="0" cy="385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BFC38E-5F1D-694F-AABD-538AB7325470}"/>
              </a:ext>
            </a:extLst>
          </p:cNvPr>
          <p:cNvCxnSpPr/>
          <p:nvPr/>
        </p:nvCxnSpPr>
        <p:spPr>
          <a:xfrm>
            <a:off x="5859898" y="3810391"/>
            <a:ext cx="0" cy="385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3DE93B-7C2E-C647-BDCA-0740BF1564A8}"/>
              </a:ext>
            </a:extLst>
          </p:cNvPr>
          <p:cNvCxnSpPr/>
          <p:nvPr/>
        </p:nvCxnSpPr>
        <p:spPr>
          <a:xfrm>
            <a:off x="8853469" y="3813204"/>
            <a:ext cx="0" cy="385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B7DDEE-F525-5647-9B6A-3EF47977F765}"/>
              </a:ext>
            </a:extLst>
          </p:cNvPr>
          <p:cNvCxnSpPr>
            <a:cxnSpLocks/>
          </p:cNvCxnSpPr>
          <p:nvPr/>
        </p:nvCxnSpPr>
        <p:spPr>
          <a:xfrm rot="5400000">
            <a:off x="9279540" y="3054868"/>
            <a:ext cx="0" cy="385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2DA0B4-FAAB-1B4C-8A9F-BDA12EA3A7E8}"/>
              </a:ext>
            </a:extLst>
          </p:cNvPr>
          <p:cNvCxnSpPr>
            <a:cxnSpLocks/>
          </p:cNvCxnSpPr>
          <p:nvPr/>
        </p:nvCxnSpPr>
        <p:spPr>
          <a:xfrm rot="5400000">
            <a:off x="5376068" y="3054868"/>
            <a:ext cx="0" cy="385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9450E4EA-FE1D-164C-A2E5-6413B33BA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7352" y="1501134"/>
            <a:ext cx="969264" cy="52868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0CA6E71-2ED7-1E44-855A-2463CC42A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7509" y="4477980"/>
            <a:ext cx="923661" cy="58336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8533217-0D01-2B4F-9022-C1AC70A60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7210" y="1289495"/>
            <a:ext cx="945790" cy="822960"/>
          </a:xfrm>
          <a:prstGeom prst="rect">
            <a:avLst/>
          </a:prstGeom>
        </p:spPr>
      </p:pic>
      <p:sp>
        <p:nvSpPr>
          <p:cNvPr id="28" name="Freeform 41">
            <a:extLst>
              <a:ext uri="{FF2B5EF4-FFF2-40B4-BE49-F238E27FC236}">
                <a16:creationId xmlns:a16="http://schemas.microsoft.com/office/drawing/2014/main" id="{FA8DEFEC-17F2-5F49-B691-14DC295CD836}"/>
              </a:ext>
            </a:extLst>
          </p:cNvPr>
          <p:cNvSpPr>
            <a:spLocks noEditPoints="1"/>
          </p:cNvSpPr>
          <p:nvPr/>
        </p:nvSpPr>
        <p:spPr bwMode="auto">
          <a:xfrm>
            <a:off x="8501621" y="4466522"/>
            <a:ext cx="707224" cy="606280"/>
          </a:xfrm>
          <a:custGeom>
            <a:avLst/>
            <a:gdLst/>
            <a:ahLst/>
            <a:cxnLst>
              <a:cxn ang="0">
                <a:pos x="660" y="562"/>
              </a:cxn>
              <a:cxn ang="0">
                <a:pos x="498" y="400"/>
              </a:cxn>
              <a:cxn ang="0">
                <a:pos x="630" y="268"/>
              </a:cxn>
              <a:cxn ang="0">
                <a:pos x="753" y="233"/>
              </a:cxn>
              <a:cxn ang="0">
                <a:pos x="784" y="98"/>
              </a:cxn>
              <a:cxn ang="0">
                <a:pos x="722" y="160"/>
              </a:cxn>
              <a:cxn ang="0">
                <a:pos x="641" y="158"/>
              </a:cxn>
              <a:cxn ang="0">
                <a:pos x="639" y="77"/>
              </a:cxn>
              <a:cxn ang="0">
                <a:pos x="701" y="15"/>
              </a:cxn>
              <a:cxn ang="0">
                <a:pos x="566" y="46"/>
              </a:cxn>
              <a:cxn ang="0">
                <a:pos x="532" y="169"/>
              </a:cxn>
              <a:cxn ang="0">
                <a:pos x="400" y="301"/>
              </a:cxn>
              <a:cxn ang="0">
                <a:pos x="268" y="169"/>
              </a:cxn>
              <a:cxn ang="0">
                <a:pos x="233" y="46"/>
              </a:cxn>
              <a:cxn ang="0">
                <a:pos x="98" y="15"/>
              </a:cxn>
              <a:cxn ang="0">
                <a:pos x="160" y="77"/>
              </a:cxn>
              <a:cxn ang="0">
                <a:pos x="158" y="158"/>
              </a:cxn>
              <a:cxn ang="0">
                <a:pos x="77" y="160"/>
              </a:cxn>
              <a:cxn ang="0">
                <a:pos x="15" y="98"/>
              </a:cxn>
              <a:cxn ang="0">
                <a:pos x="46" y="233"/>
              </a:cxn>
              <a:cxn ang="0">
                <a:pos x="170" y="268"/>
              </a:cxn>
              <a:cxn ang="0">
                <a:pos x="301" y="400"/>
              </a:cxn>
              <a:cxn ang="0">
                <a:pos x="139" y="562"/>
              </a:cxn>
              <a:cxn ang="0">
                <a:pos x="57" y="592"/>
              </a:cxn>
              <a:cxn ang="0">
                <a:pos x="57" y="743"/>
              </a:cxn>
              <a:cxn ang="0">
                <a:pos x="207" y="743"/>
              </a:cxn>
              <a:cxn ang="0">
                <a:pos x="237" y="660"/>
              </a:cxn>
              <a:cxn ang="0">
                <a:pos x="400" y="498"/>
              </a:cxn>
              <a:cxn ang="0">
                <a:pos x="562" y="660"/>
              </a:cxn>
              <a:cxn ang="0">
                <a:pos x="593" y="743"/>
              </a:cxn>
              <a:cxn ang="0">
                <a:pos x="743" y="743"/>
              </a:cxn>
              <a:cxn ang="0">
                <a:pos x="743" y="593"/>
              </a:cxn>
              <a:cxn ang="0">
                <a:pos x="660" y="562"/>
              </a:cxn>
              <a:cxn ang="0">
                <a:pos x="146" y="722"/>
              </a:cxn>
              <a:cxn ang="0">
                <a:pos x="92" y="707"/>
              </a:cxn>
              <a:cxn ang="0">
                <a:pos x="78" y="653"/>
              </a:cxn>
              <a:cxn ang="0">
                <a:pos x="117" y="614"/>
              </a:cxn>
              <a:cxn ang="0">
                <a:pos x="171" y="628"/>
              </a:cxn>
              <a:cxn ang="0">
                <a:pos x="186" y="682"/>
              </a:cxn>
              <a:cxn ang="0">
                <a:pos x="146" y="722"/>
              </a:cxn>
              <a:cxn ang="0">
                <a:pos x="707" y="707"/>
              </a:cxn>
              <a:cxn ang="0">
                <a:pos x="653" y="722"/>
              </a:cxn>
              <a:cxn ang="0">
                <a:pos x="614" y="682"/>
              </a:cxn>
              <a:cxn ang="0">
                <a:pos x="628" y="628"/>
              </a:cxn>
              <a:cxn ang="0">
                <a:pos x="682" y="614"/>
              </a:cxn>
              <a:cxn ang="0">
                <a:pos x="722" y="653"/>
              </a:cxn>
              <a:cxn ang="0">
                <a:pos x="707" y="707"/>
              </a:cxn>
              <a:cxn ang="0">
                <a:pos x="707" y="707"/>
              </a:cxn>
              <a:cxn ang="0">
                <a:pos x="707" y="707"/>
              </a:cxn>
            </a:cxnLst>
            <a:rect l="0" t="0" r="r" b="b"/>
            <a:pathLst>
              <a:path w="800" h="784">
                <a:moveTo>
                  <a:pt x="660" y="562"/>
                </a:moveTo>
                <a:cubicBezTo>
                  <a:pt x="498" y="400"/>
                  <a:pt x="498" y="400"/>
                  <a:pt x="498" y="400"/>
                </a:cubicBezTo>
                <a:cubicBezTo>
                  <a:pt x="630" y="268"/>
                  <a:pt x="630" y="268"/>
                  <a:pt x="630" y="268"/>
                </a:cubicBezTo>
                <a:cubicBezTo>
                  <a:pt x="673" y="278"/>
                  <a:pt x="720" y="266"/>
                  <a:pt x="753" y="233"/>
                </a:cubicBezTo>
                <a:cubicBezTo>
                  <a:pt x="790" y="196"/>
                  <a:pt x="800" y="144"/>
                  <a:pt x="784" y="98"/>
                </a:cubicBezTo>
                <a:cubicBezTo>
                  <a:pt x="722" y="160"/>
                  <a:pt x="722" y="160"/>
                  <a:pt x="722" y="160"/>
                </a:cubicBezTo>
                <a:cubicBezTo>
                  <a:pt x="700" y="182"/>
                  <a:pt x="664" y="181"/>
                  <a:pt x="641" y="158"/>
                </a:cubicBezTo>
                <a:cubicBezTo>
                  <a:pt x="618" y="135"/>
                  <a:pt x="617" y="99"/>
                  <a:pt x="639" y="77"/>
                </a:cubicBezTo>
                <a:cubicBezTo>
                  <a:pt x="701" y="15"/>
                  <a:pt x="701" y="15"/>
                  <a:pt x="701" y="15"/>
                </a:cubicBezTo>
                <a:cubicBezTo>
                  <a:pt x="656" y="0"/>
                  <a:pt x="603" y="10"/>
                  <a:pt x="566" y="46"/>
                </a:cubicBezTo>
                <a:cubicBezTo>
                  <a:pt x="533" y="80"/>
                  <a:pt x="522" y="126"/>
                  <a:pt x="532" y="169"/>
                </a:cubicBezTo>
                <a:cubicBezTo>
                  <a:pt x="400" y="301"/>
                  <a:pt x="400" y="301"/>
                  <a:pt x="400" y="301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78" y="127"/>
                  <a:pt x="266" y="80"/>
                  <a:pt x="233" y="46"/>
                </a:cubicBezTo>
                <a:cubicBezTo>
                  <a:pt x="196" y="10"/>
                  <a:pt x="144" y="0"/>
                  <a:pt x="98" y="15"/>
                </a:cubicBezTo>
                <a:cubicBezTo>
                  <a:pt x="160" y="77"/>
                  <a:pt x="160" y="77"/>
                  <a:pt x="160" y="77"/>
                </a:cubicBezTo>
                <a:cubicBezTo>
                  <a:pt x="182" y="99"/>
                  <a:pt x="181" y="135"/>
                  <a:pt x="158" y="158"/>
                </a:cubicBezTo>
                <a:cubicBezTo>
                  <a:pt x="135" y="181"/>
                  <a:pt x="99" y="182"/>
                  <a:pt x="77" y="160"/>
                </a:cubicBezTo>
                <a:cubicBezTo>
                  <a:pt x="15" y="98"/>
                  <a:pt x="15" y="98"/>
                  <a:pt x="15" y="98"/>
                </a:cubicBezTo>
                <a:cubicBezTo>
                  <a:pt x="0" y="144"/>
                  <a:pt x="10" y="196"/>
                  <a:pt x="46" y="233"/>
                </a:cubicBezTo>
                <a:cubicBezTo>
                  <a:pt x="80" y="266"/>
                  <a:pt x="127" y="278"/>
                  <a:pt x="170" y="268"/>
                </a:cubicBezTo>
                <a:cubicBezTo>
                  <a:pt x="301" y="400"/>
                  <a:pt x="301" y="400"/>
                  <a:pt x="301" y="400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09" y="560"/>
                  <a:pt x="79" y="570"/>
                  <a:pt x="57" y="592"/>
                </a:cubicBezTo>
                <a:cubicBezTo>
                  <a:pt x="15" y="634"/>
                  <a:pt x="15" y="701"/>
                  <a:pt x="57" y="743"/>
                </a:cubicBezTo>
                <a:cubicBezTo>
                  <a:pt x="98" y="784"/>
                  <a:pt x="165" y="784"/>
                  <a:pt x="207" y="743"/>
                </a:cubicBezTo>
                <a:cubicBezTo>
                  <a:pt x="229" y="720"/>
                  <a:pt x="239" y="690"/>
                  <a:pt x="237" y="660"/>
                </a:cubicBezTo>
                <a:cubicBezTo>
                  <a:pt x="400" y="498"/>
                  <a:pt x="400" y="498"/>
                  <a:pt x="400" y="498"/>
                </a:cubicBezTo>
                <a:cubicBezTo>
                  <a:pt x="562" y="660"/>
                  <a:pt x="562" y="660"/>
                  <a:pt x="562" y="660"/>
                </a:cubicBezTo>
                <a:cubicBezTo>
                  <a:pt x="560" y="690"/>
                  <a:pt x="570" y="720"/>
                  <a:pt x="593" y="743"/>
                </a:cubicBezTo>
                <a:cubicBezTo>
                  <a:pt x="634" y="784"/>
                  <a:pt x="701" y="784"/>
                  <a:pt x="743" y="743"/>
                </a:cubicBezTo>
                <a:cubicBezTo>
                  <a:pt x="784" y="701"/>
                  <a:pt x="784" y="634"/>
                  <a:pt x="743" y="593"/>
                </a:cubicBezTo>
                <a:cubicBezTo>
                  <a:pt x="720" y="570"/>
                  <a:pt x="690" y="560"/>
                  <a:pt x="660" y="562"/>
                </a:cubicBezTo>
                <a:close/>
                <a:moveTo>
                  <a:pt x="146" y="722"/>
                </a:moveTo>
                <a:cubicBezTo>
                  <a:pt x="92" y="707"/>
                  <a:pt x="92" y="707"/>
                  <a:pt x="92" y="707"/>
                </a:cubicBezTo>
                <a:cubicBezTo>
                  <a:pt x="78" y="653"/>
                  <a:pt x="78" y="653"/>
                  <a:pt x="78" y="653"/>
                </a:cubicBezTo>
                <a:cubicBezTo>
                  <a:pt x="117" y="614"/>
                  <a:pt x="117" y="614"/>
                  <a:pt x="117" y="614"/>
                </a:cubicBezTo>
                <a:cubicBezTo>
                  <a:pt x="171" y="628"/>
                  <a:pt x="171" y="628"/>
                  <a:pt x="171" y="628"/>
                </a:cubicBezTo>
                <a:cubicBezTo>
                  <a:pt x="186" y="682"/>
                  <a:pt x="186" y="682"/>
                  <a:pt x="186" y="682"/>
                </a:cubicBezTo>
                <a:lnTo>
                  <a:pt x="146" y="722"/>
                </a:lnTo>
                <a:close/>
                <a:moveTo>
                  <a:pt x="707" y="707"/>
                </a:moveTo>
                <a:cubicBezTo>
                  <a:pt x="653" y="722"/>
                  <a:pt x="653" y="722"/>
                  <a:pt x="653" y="722"/>
                </a:cubicBezTo>
                <a:cubicBezTo>
                  <a:pt x="614" y="682"/>
                  <a:pt x="614" y="682"/>
                  <a:pt x="614" y="682"/>
                </a:cubicBezTo>
                <a:cubicBezTo>
                  <a:pt x="628" y="628"/>
                  <a:pt x="628" y="628"/>
                  <a:pt x="628" y="628"/>
                </a:cubicBezTo>
                <a:cubicBezTo>
                  <a:pt x="682" y="614"/>
                  <a:pt x="682" y="614"/>
                  <a:pt x="682" y="614"/>
                </a:cubicBezTo>
                <a:cubicBezTo>
                  <a:pt x="722" y="653"/>
                  <a:pt x="722" y="653"/>
                  <a:pt x="722" y="653"/>
                </a:cubicBezTo>
                <a:lnTo>
                  <a:pt x="707" y="707"/>
                </a:lnTo>
                <a:close/>
                <a:moveTo>
                  <a:pt x="707" y="707"/>
                </a:moveTo>
                <a:cubicBezTo>
                  <a:pt x="707" y="707"/>
                  <a:pt x="707" y="707"/>
                  <a:pt x="707" y="707"/>
                </a:cubicBezTo>
              </a:path>
            </a:pathLst>
          </a:custGeom>
          <a:solidFill>
            <a:schemeClr val="bg1"/>
          </a:solidFill>
          <a:ln w="11003" cap="flat">
            <a:noFill/>
            <a:prstDash val="solid"/>
            <a:miter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80C6E21-118C-614F-8BA6-9C282D98C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53247" y="4442112"/>
            <a:ext cx="971157" cy="64008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219CCB6-0FA6-D441-BD8D-7CC0E2BD1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64038" y="2806423"/>
            <a:ext cx="735410" cy="82296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F7A67C62-3A8D-9743-80B8-36F66F3B58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3798" y="1419387"/>
            <a:ext cx="785047" cy="73152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BF31237-A3AE-8F43-AC57-B13C2C4308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98183" y="2897863"/>
            <a:ext cx="88286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Lines of Coverage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63981F9-6903-3946-917C-553E4724B4FF}"/>
              </a:ext>
            </a:extLst>
          </p:cNvPr>
          <p:cNvSpPr/>
          <p:nvPr/>
        </p:nvSpPr>
        <p:spPr>
          <a:xfrm>
            <a:off x="2600814" y="868559"/>
            <a:ext cx="457200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Workers’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3600" b="1" dirty="0">
                <a:solidFill>
                  <a:schemeClr val="bg1"/>
                </a:solidFill>
                <a:latin typeface="+mj-lt"/>
              </a:rPr>
              <a:t>Compensation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2E17B7-C6A3-804A-96ED-8DFA91C48EF6}"/>
              </a:ext>
            </a:extLst>
          </p:cNvPr>
          <p:cNvSpPr/>
          <p:nvPr/>
        </p:nvSpPr>
        <p:spPr>
          <a:xfrm>
            <a:off x="2600814" y="3541737"/>
            <a:ext cx="457200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Automobile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80BAB2E-FC23-8B44-958A-515B949B3981}"/>
              </a:ext>
            </a:extLst>
          </p:cNvPr>
          <p:cNvSpPr/>
          <p:nvPr/>
        </p:nvSpPr>
        <p:spPr>
          <a:xfrm>
            <a:off x="7329898" y="868559"/>
            <a:ext cx="4572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General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3600" b="1" dirty="0">
                <a:solidFill>
                  <a:schemeClr val="bg1"/>
                </a:solidFill>
                <a:latin typeface="+mj-lt"/>
              </a:rPr>
              <a:t>Liability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C34A771-9E96-E049-990D-E15A7E0F0521}"/>
              </a:ext>
            </a:extLst>
          </p:cNvPr>
          <p:cNvSpPr/>
          <p:nvPr/>
        </p:nvSpPr>
        <p:spPr>
          <a:xfrm>
            <a:off x="7329898" y="3541737"/>
            <a:ext cx="45720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76104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9EDF-CAB5-4F90-AE8E-04224CB8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Ideal Candidate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2BF5C-EFD0-438C-9F3C-94605C1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2020 Employee ownership Conference</a:t>
            </a:r>
            <a:endParaRPr lang="en-US" sz="8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002A27B-2755-3A48-8AB8-C2E2FE2C2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287024"/>
              </p:ext>
            </p:extLst>
          </p:nvPr>
        </p:nvGraphicFramePr>
        <p:xfrm>
          <a:off x="3391930" y="675757"/>
          <a:ext cx="795528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4373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2060"/>
      </a:accent1>
      <a:accent2>
        <a:srgbClr val="3B60AF"/>
      </a:accent2>
      <a:accent3>
        <a:srgbClr val="669933"/>
      </a:accent3>
      <a:accent4>
        <a:srgbClr val="CC6600"/>
      </a:accent4>
      <a:accent5>
        <a:srgbClr val="FFCC33"/>
      </a:accent5>
      <a:accent6>
        <a:srgbClr val="94A088"/>
      </a:accent6>
      <a:hlink>
        <a:srgbClr val="3366CC"/>
      </a:hlink>
      <a:folHlink>
        <a:srgbClr val="8C8C8C"/>
      </a:folHlink>
    </a:clrScheme>
    <a:fontScheme name="NCEO Powerpoint Heading Style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Custom 4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2060"/>
      </a:accent1>
      <a:accent2>
        <a:srgbClr val="3B60AF"/>
      </a:accent2>
      <a:accent3>
        <a:srgbClr val="669933"/>
      </a:accent3>
      <a:accent4>
        <a:srgbClr val="CC6600"/>
      </a:accent4>
      <a:accent5>
        <a:srgbClr val="FFCC33"/>
      </a:accent5>
      <a:accent6>
        <a:srgbClr val="94A088"/>
      </a:accent6>
      <a:hlink>
        <a:srgbClr val="3366CC"/>
      </a:hlink>
      <a:folHlink>
        <a:srgbClr val="8C8C8C"/>
      </a:folHlink>
    </a:clrScheme>
    <a:fontScheme name="NCEO Powerpoint Heading Style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1485</TotalTime>
  <Words>1639</Words>
  <Application>Microsoft Office PowerPoint</Application>
  <PresentationFormat>Widescreen</PresentationFormat>
  <Paragraphs>440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Avenir LT Std 55 Roman</vt:lpstr>
      <vt:lpstr>Avenir LT Std 65 Medium</vt:lpstr>
      <vt:lpstr>Calibri</vt:lpstr>
      <vt:lpstr>Century Gothic</vt:lpstr>
      <vt:lpstr>Franklin Gothic Book</vt:lpstr>
      <vt:lpstr>Gibson</vt:lpstr>
      <vt:lpstr>Gibson bold</vt:lpstr>
      <vt:lpstr>Gibson Light</vt:lpstr>
      <vt:lpstr>Gibson Semibold</vt:lpstr>
      <vt:lpstr>Neutraface Text Demi</vt:lpstr>
      <vt:lpstr>Wingdings</vt:lpstr>
      <vt:lpstr>Retrospect</vt:lpstr>
      <vt:lpstr>1_Retrospect</vt:lpstr>
      <vt:lpstr>A Better Way Forward: NCEO Group Captive Solutions</vt:lpstr>
      <vt:lpstr>Continuing Education Credit</vt:lpstr>
      <vt:lpstr>NCEO Group Captive Concept</vt:lpstr>
      <vt:lpstr>NCEO &amp; Scott Partnership</vt:lpstr>
      <vt:lpstr>NCEO Group Captive Concept</vt:lpstr>
      <vt:lpstr>Why Do Companies Buy Insurance?</vt:lpstr>
      <vt:lpstr>What is a Group Captive?</vt:lpstr>
      <vt:lpstr>Lines of Coverage</vt:lpstr>
      <vt:lpstr>Ideal Candidate</vt:lpstr>
      <vt:lpstr>The Captive Community</vt:lpstr>
      <vt:lpstr>Why Are We Here?</vt:lpstr>
      <vt:lpstr>Funding Options</vt:lpstr>
      <vt:lpstr>Your Options</vt:lpstr>
      <vt:lpstr>Are We a Good Fit?</vt:lpstr>
      <vt:lpstr>Captive Structure</vt:lpstr>
      <vt:lpstr>Fully Insured vs. Captive</vt:lpstr>
      <vt:lpstr>Self Insured Opportunity</vt:lpstr>
      <vt:lpstr>Captive Opportunity</vt:lpstr>
      <vt:lpstr>Actual Spend</vt:lpstr>
      <vt:lpstr>Risk For Reward</vt:lpstr>
      <vt:lpstr>Protect Your Dollar</vt:lpstr>
      <vt:lpstr>Clinical Risk 1-2-3</vt:lpstr>
      <vt:lpstr>Proven Results</vt:lpstr>
      <vt:lpstr>What Does This Mean?</vt:lpstr>
      <vt:lpstr>Historic Performance</vt:lpstr>
      <vt:lpstr>Captive Goals</vt:lpstr>
      <vt:lpstr>P&amp;C Captive Structure</vt:lpstr>
      <vt:lpstr>P&amp;C Captive Structure</vt:lpstr>
      <vt:lpstr>P&amp;C Captive Structure</vt:lpstr>
      <vt:lpstr>Captive Premium</vt:lpstr>
      <vt:lpstr>Sample Company</vt:lpstr>
      <vt:lpstr>Benefits of Captive Ownership</vt:lpstr>
      <vt:lpstr>PowerPoint Presentation</vt:lpstr>
      <vt:lpstr>Captive Considerations</vt:lpstr>
      <vt:lpstr>PowerPoint Presentation</vt:lpstr>
      <vt:lpstr>PowerPoint Presentation</vt:lpstr>
      <vt:lpstr>PowerPoint Presentation</vt:lpstr>
      <vt:lpstr>PowerPoint Presentation</vt:lpstr>
      <vt:lpstr>Next Steps</vt:lpstr>
      <vt:lpstr>Thank you for attending “A Better Way Forward: NCEO Group Captive Solutions”</vt:lpstr>
      <vt:lpstr>We want to hear from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Boone</dc:creator>
  <cp:lastModifiedBy>Suzanne Vinson</cp:lastModifiedBy>
  <cp:revision>55</cp:revision>
  <dcterms:created xsi:type="dcterms:W3CDTF">2019-10-24T17:57:10Z</dcterms:created>
  <dcterms:modified xsi:type="dcterms:W3CDTF">2020-04-16T05:04:31Z</dcterms:modified>
</cp:coreProperties>
</file>