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5" r:id="rId1"/>
  </p:sldMasterIdLst>
  <p:notesMasterIdLst>
    <p:notesMasterId r:id="rId19"/>
  </p:notesMasterIdLst>
  <p:handoutMasterIdLst>
    <p:handoutMasterId r:id="rId20"/>
  </p:handoutMasterIdLst>
  <p:sldIdLst>
    <p:sldId id="340" r:id="rId2"/>
    <p:sldId id="341" r:id="rId3"/>
    <p:sldId id="267" r:id="rId4"/>
    <p:sldId id="342" r:id="rId5"/>
    <p:sldId id="271" r:id="rId6"/>
    <p:sldId id="347" r:id="rId7"/>
    <p:sldId id="349" r:id="rId8"/>
    <p:sldId id="259" r:id="rId9"/>
    <p:sldId id="310" r:id="rId10"/>
    <p:sldId id="311" r:id="rId11"/>
    <p:sldId id="332" r:id="rId12"/>
    <p:sldId id="312" r:id="rId13"/>
    <p:sldId id="315" r:id="rId14"/>
    <p:sldId id="316" r:id="rId15"/>
    <p:sldId id="317" r:id="rId16"/>
    <p:sldId id="325" r:id="rId17"/>
    <p:sldId id="326"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Geneva"/>
        <a:cs typeface="Geneva"/>
      </a:defRPr>
    </a:lvl5pPr>
    <a:lvl6pPr marL="2286000" algn="l" defTabSz="914400" rtl="0" eaLnBrk="1" latinLnBrk="0" hangingPunct="1">
      <a:defRPr kern="1200">
        <a:solidFill>
          <a:schemeClr val="tx1"/>
        </a:solidFill>
        <a:latin typeface="Arial" panose="020B0604020202020204" pitchFamily="34" charset="0"/>
        <a:ea typeface="Geneva"/>
        <a:cs typeface="Geneva"/>
      </a:defRPr>
    </a:lvl6pPr>
    <a:lvl7pPr marL="2743200" algn="l" defTabSz="914400" rtl="0" eaLnBrk="1" latinLnBrk="0" hangingPunct="1">
      <a:defRPr kern="1200">
        <a:solidFill>
          <a:schemeClr val="tx1"/>
        </a:solidFill>
        <a:latin typeface="Arial" panose="020B0604020202020204" pitchFamily="34" charset="0"/>
        <a:ea typeface="Geneva"/>
        <a:cs typeface="Geneva"/>
      </a:defRPr>
    </a:lvl7pPr>
    <a:lvl8pPr marL="3200400" algn="l" defTabSz="914400" rtl="0" eaLnBrk="1" latinLnBrk="0" hangingPunct="1">
      <a:defRPr kern="1200">
        <a:solidFill>
          <a:schemeClr val="tx1"/>
        </a:solidFill>
        <a:latin typeface="Arial" panose="020B0604020202020204" pitchFamily="34" charset="0"/>
        <a:ea typeface="Geneva"/>
        <a:cs typeface="Geneva"/>
      </a:defRPr>
    </a:lvl8pPr>
    <a:lvl9pPr marL="3657600" algn="l" defTabSz="914400" rtl="0" eaLnBrk="1" latinLnBrk="0" hangingPunct="1">
      <a:defRPr kern="1200">
        <a:solidFill>
          <a:schemeClr val="tx1"/>
        </a:solidFill>
        <a:latin typeface="Arial" panose="020B0604020202020204" pitchFamily="34" charset="0"/>
        <a:ea typeface="Geneva"/>
        <a:cs typeface="Geneva"/>
      </a:defRPr>
    </a:lvl9pPr>
  </p:defaultTextStyle>
  <p:extLst>
    <p:ext uri="{521415D9-36F7-43E2-AB2F-B90AF26B5E84}">
      <p14:sectionLst xmlns:p14="http://schemas.microsoft.com/office/powerpoint/2010/main">
        <p14:section name="Default Section" id="{A84F3D36-DF4E-487B-B6D8-D61AECF4850F}">
          <p14:sldIdLst/>
        </p14:section>
        <p14:section name="Untitled Section" id="{E9A41715-C6AC-411F-8BCA-9BD1D67B47FC}">
          <p14:sldIdLst>
            <p14:sldId id="340"/>
            <p14:sldId id="341"/>
            <p14:sldId id="267"/>
            <p14:sldId id="342"/>
            <p14:sldId id="271"/>
            <p14:sldId id="347"/>
            <p14:sldId id="349"/>
            <p14:sldId id="259"/>
            <p14:sldId id="310"/>
            <p14:sldId id="311"/>
            <p14:sldId id="332"/>
            <p14:sldId id="312"/>
            <p14:sldId id="315"/>
            <p14:sldId id="316"/>
            <p14:sldId id="317"/>
            <p14:sldId id="325"/>
            <p14:sldId id="32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3117"/>
    <a:srgbClr val="17365E"/>
    <a:srgbClr val="EEB500"/>
    <a:srgbClr val="17375E"/>
    <a:srgbClr val="0062A2"/>
    <a:srgbClr val="003399"/>
    <a:srgbClr val="00202E"/>
    <a:srgbClr val="002060"/>
    <a:srgbClr val="64BDD2"/>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2" autoAdjust="0"/>
    <p:restoredTop sz="94646" autoAdjust="0"/>
  </p:normalViewPr>
  <p:slideViewPr>
    <p:cSldViewPr>
      <p:cViewPr varScale="1">
        <p:scale>
          <a:sx n="81" d="100"/>
          <a:sy n="81" d="100"/>
        </p:scale>
        <p:origin x="1464" y="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4" d="100"/>
          <a:sy n="84" d="100"/>
        </p:scale>
        <p:origin x="-3756" y="-8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0686" tIns="45343" rIns="90686" bIns="45343" numCol="1" anchor="t" anchorCtr="0" compatLnSpc="1">
            <a:prstTxWarp prst="textNoShape">
              <a:avLst/>
            </a:prstTxWarp>
          </a:bodyPr>
          <a:lstStyle>
            <a:lvl1pPr algn="r" defTabSz="903288" eaLnBrk="0" hangingPunct="0">
              <a:defRPr sz="1200">
                <a:cs typeface="Arial" pitchFamily="34" charset="0"/>
              </a:defRPr>
            </a:lvl1pPr>
          </a:lstStyle>
          <a:p>
            <a:pPr>
              <a:defRPr/>
            </a:pPr>
            <a:r>
              <a:rPr lang="en-US"/>
              <a:t>SESSION TITLE</a:t>
            </a:r>
          </a:p>
        </p:txBody>
      </p:sp>
      <p:sp>
        <p:nvSpPr>
          <p:cNvPr id="2140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0686" tIns="45343" rIns="90686" bIns="45343" numCol="1" anchor="b" anchorCtr="0" compatLnSpc="1">
            <a:prstTxWarp prst="textNoShape">
              <a:avLst/>
            </a:prstTxWarp>
          </a:bodyPr>
          <a:lstStyle>
            <a:lvl1pPr algn="r" defTabSz="903288" eaLnBrk="0" hangingPunct="0">
              <a:defRPr sz="1200">
                <a:latin typeface="Times New Roman" panose="02020603050405020304" pitchFamily="18" charset="0"/>
              </a:defRPr>
            </a:lvl1pPr>
          </a:lstStyle>
          <a:p>
            <a:pPr>
              <a:defRPr/>
            </a:pPr>
            <a:fld id="{88A2C317-3B8B-49C0-AA90-74856C8D22EA}" type="slidenum">
              <a:rPr lang="en-US" altLang="en-US"/>
              <a:pPr>
                <a:defRPr/>
              </a:pPr>
              <a:t>‹#›</a:t>
            </a:fld>
            <a:endParaRPr lang="en-US" altLang="en-US"/>
          </a:p>
        </p:txBody>
      </p:sp>
      <p:sp>
        <p:nvSpPr>
          <p:cNvPr id="6148" name="Text Box 11"/>
          <p:cNvSpPr txBox="1">
            <a:spLocks noChangeArrowheads="1"/>
          </p:cNvSpPr>
          <p:nvPr/>
        </p:nvSpPr>
        <p:spPr bwMode="auto">
          <a:xfrm>
            <a:off x="152401" y="8839201"/>
            <a:ext cx="3048000" cy="2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6" tIns="45343" rIns="90686" bIns="45343">
            <a:spAutoFit/>
          </a:bodyPr>
          <a:lstStyle>
            <a:lvl1pPr defTabSz="903288">
              <a:defRPr>
                <a:solidFill>
                  <a:schemeClr val="tx1"/>
                </a:solidFill>
                <a:latin typeface="Arial" panose="020B0604020202020204" pitchFamily="34" charset="0"/>
                <a:ea typeface="Geneva"/>
                <a:cs typeface="Geneva"/>
              </a:defRPr>
            </a:lvl1pPr>
            <a:lvl2pPr marL="742950" indent="-285750" defTabSz="903288">
              <a:defRPr>
                <a:solidFill>
                  <a:schemeClr val="tx1"/>
                </a:solidFill>
                <a:latin typeface="Arial" panose="020B0604020202020204" pitchFamily="34" charset="0"/>
                <a:ea typeface="Geneva"/>
                <a:cs typeface="Geneva"/>
              </a:defRPr>
            </a:lvl2pPr>
            <a:lvl3pPr marL="1143000" indent="-228600" defTabSz="903288">
              <a:defRPr>
                <a:solidFill>
                  <a:schemeClr val="tx1"/>
                </a:solidFill>
                <a:latin typeface="Arial" panose="020B0604020202020204" pitchFamily="34" charset="0"/>
                <a:ea typeface="Geneva"/>
                <a:cs typeface="Geneva"/>
              </a:defRPr>
            </a:lvl3pPr>
            <a:lvl4pPr marL="1600200" indent="-228600" defTabSz="903288">
              <a:defRPr>
                <a:solidFill>
                  <a:schemeClr val="tx1"/>
                </a:solidFill>
                <a:latin typeface="Arial" panose="020B0604020202020204" pitchFamily="34" charset="0"/>
                <a:ea typeface="Geneva"/>
                <a:cs typeface="Geneva"/>
              </a:defRPr>
            </a:lvl4pPr>
            <a:lvl5pPr marL="2057400" indent="-228600" defTabSz="903288">
              <a:defRPr>
                <a:solidFill>
                  <a:schemeClr val="tx1"/>
                </a:solidFill>
                <a:latin typeface="Arial" panose="020B0604020202020204" pitchFamily="34" charset="0"/>
                <a:ea typeface="Geneva"/>
                <a:cs typeface="Geneva"/>
              </a:defRPr>
            </a:lvl5pPr>
            <a:lvl6pPr marL="2514600" indent="-228600" defTabSz="903288" eaLnBrk="0" fontAlgn="base" hangingPunct="0">
              <a:spcBef>
                <a:spcPct val="0"/>
              </a:spcBef>
              <a:spcAft>
                <a:spcPct val="0"/>
              </a:spcAft>
              <a:defRPr>
                <a:solidFill>
                  <a:schemeClr val="tx1"/>
                </a:solidFill>
                <a:latin typeface="Arial" panose="020B0604020202020204" pitchFamily="34" charset="0"/>
                <a:ea typeface="Geneva"/>
                <a:cs typeface="Geneva"/>
              </a:defRPr>
            </a:lvl6pPr>
            <a:lvl7pPr marL="2971800" indent="-228600" defTabSz="903288" eaLnBrk="0" fontAlgn="base" hangingPunct="0">
              <a:spcBef>
                <a:spcPct val="0"/>
              </a:spcBef>
              <a:spcAft>
                <a:spcPct val="0"/>
              </a:spcAft>
              <a:defRPr>
                <a:solidFill>
                  <a:schemeClr val="tx1"/>
                </a:solidFill>
                <a:latin typeface="Arial" panose="020B0604020202020204" pitchFamily="34" charset="0"/>
                <a:ea typeface="Geneva"/>
                <a:cs typeface="Geneva"/>
              </a:defRPr>
            </a:lvl7pPr>
            <a:lvl8pPr marL="3429000" indent="-228600" defTabSz="903288" eaLnBrk="0" fontAlgn="base" hangingPunct="0">
              <a:spcBef>
                <a:spcPct val="0"/>
              </a:spcBef>
              <a:spcAft>
                <a:spcPct val="0"/>
              </a:spcAft>
              <a:defRPr>
                <a:solidFill>
                  <a:schemeClr val="tx1"/>
                </a:solidFill>
                <a:latin typeface="Arial" panose="020B0604020202020204" pitchFamily="34" charset="0"/>
                <a:ea typeface="Geneva"/>
                <a:cs typeface="Geneva"/>
              </a:defRPr>
            </a:lvl8pPr>
            <a:lvl9pPr marL="3886200" indent="-228600" defTabSz="903288" eaLnBrk="0" fontAlgn="base" hangingPunct="0">
              <a:spcBef>
                <a:spcPct val="0"/>
              </a:spcBef>
              <a:spcAft>
                <a:spcPct val="0"/>
              </a:spcAft>
              <a:defRPr>
                <a:solidFill>
                  <a:schemeClr val="tx1"/>
                </a:solidFill>
                <a:latin typeface="Arial" panose="020B0604020202020204" pitchFamily="34" charset="0"/>
                <a:ea typeface="Geneva"/>
                <a:cs typeface="Geneva"/>
              </a:defRPr>
            </a:lvl9pPr>
          </a:lstStyle>
          <a:p>
            <a:pPr>
              <a:spcBef>
                <a:spcPct val="50000"/>
              </a:spcBef>
              <a:defRPr/>
            </a:pPr>
            <a:r>
              <a:rPr lang="en-US" altLang="en-US" sz="1200" b="1" dirty="0">
                <a:solidFill>
                  <a:srgbClr val="17375E"/>
                </a:solidFill>
                <a:ea typeface="MS PGothic" panose="020B0600070205080204" pitchFamily="34" charset="-128"/>
              </a:rPr>
              <a:t>Employee Ownership Conference </a:t>
            </a:r>
            <a:r>
              <a:rPr lang="en-US" altLang="en-US" sz="1200" b="1" dirty="0">
                <a:solidFill>
                  <a:srgbClr val="783117"/>
                </a:solidFill>
                <a:ea typeface="MS PGothic" panose="020B0600070205080204" pitchFamily="34" charset="-128"/>
              </a:rPr>
              <a:t>2018</a:t>
            </a:r>
          </a:p>
        </p:txBody>
      </p:sp>
    </p:spTree>
    <p:extLst>
      <p:ext uri="{BB962C8B-B14F-4D97-AF65-F5344CB8AC3E}">
        <p14:creationId xmlns:p14="http://schemas.microsoft.com/office/powerpoint/2010/main" val="1425504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1" y="0"/>
            <a:ext cx="3040063" cy="465138"/>
          </a:xfrm>
          <a:prstGeom prst="rect">
            <a:avLst/>
          </a:prstGeom>
          <a:noFill/>
          <a:ln w="9525">
            <a:noFill/>
            <a:miter lim="800000"/>
            <a:headEnd/>
            <a:tailEnd/>
          </a:ln>
        </p:spPr>
        <p:txBody>
          <a:bodyPr vert="horz" wrap="square" lIns="90686" tIns="45343" rIns="90686" bIns="45343" numCol="1" anchor="t" anchorCtr="0" compatLnSpc="1">
            <a:prstTxWarp prst="textNoShape">
              <a:avLst/>
            </a:prstTxWarp>
          </a:bodyPr>
          <a:lstStyle>
            <a:lvl1pPr defTabSz="903288" eaLnBrk="0" hangingPunct="0">
              <a:defRPr sz="1200">
                <a:latin typeface="Times New Roman" pitchFamily="18" charset="0"/>
              </a:defRPr>
            </a:lvl1pPr>
          </a:lstStyle>
          <a:p>
            <a:pPr>
              <a:defRPr/>
            </a:pPr>
            <a:endParaRPr lang="en-US"/>
          </a:p>
        </p:txBody>
      </p:sp>
      <p:sp>
        <p:nvSpPr>
          <p:cNvPr id="6147" name="Rectangle 4"/>
          <p:cNvSpPr>
            <a:spLocks noGrp="1" noRot="1" noChangeAspect="1" noChangeArrowheads="1" noTextEdit="1"/>
          </p:cNvSpPr>
          <p:nvPr>
            <p:ph type="sldImg" idx="2"/>
          </p:nvPr>
        </p:nvSpPr>
        <p:spPr bwMode="auto">
          <a:xfrm>
            <a:off x="1182688" y="695325"/>
            <a:ext cx="4649787" cy="34877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5"/>
          <p:cNvSpPr>
            <a:spLocks noGrp="1" noChangeArrowheads="1"/>
          </p:cNvSpPr>
          <p:nvPr>
            <p:ph type="body" sz="quarter" idx="3"/>
          </p:nvPr>
        </p:nvSpPr>
        <p:spPr bwMode="auto">
          <a:xfrm>
            <a:off x="701675" y="4416425"/>
            <a:ext cx="5607050" cy="4184650"/>
          </a:xfrm>
          <a:prstGeom prst="rect">
            <a:avLst/>
          </a:prstGeom>
          <a:noFill/>
          <a:ln w="9525">
            <a:noFill/>
            <a:miter lim="800000"/>
            <a:headEnd/>
            <a:tailEnd/>
          </a:ln>
        </p:spPr>
        <p:txBody>
          <a:bodyPr vert="horz" wrap="square" lIns="90686" tIns="45343" rIns="90686" bIns="453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6806" name="Rectangle 6"/>
          <p:cNvSpPr>
            <a:spLocks noGrp="1" noChangeArrowheads="1"/>
          </p:cNvSpPr>
          <p:nvPr>
            <p:ph type="ftr" sz="quarter" idx="4"/>
          </p:nvPr>
        </p:nvSpPr>
        <p:spPr bwMode="auto">
          <a:xfrm>
            <a:off x="1" y="8829675"/>
            <a:ext cx="3040063" cy="465138"/>
          </a:xfrm>
          <a:prstGeom prst="rect">
            <a:avLst/>
          </a:prstGeom>
          <a:noFill/>
          <a:ln w="9525">
            <a:noFill/>
            <a:miter lim="800000"/>
            <a:headEnd/>
            <a:tailEnd/>
          </a:ln>
        </p:spPr>
        <p:txBody>
          <a:bodyPr vert="horz" wrap="square" lIns="90686" tIns="45343" rIns="90686" bIns="45343" numCol="1" anchor="b" anchorCtr="0" compatLnSpc="1">
            <a:prstTxWarp prst="textNoShape">
              <a:avLst/>
            </a:prstTxWarp>
          </a:bodyPr>
          <a:lstStyle>
            <a:lvl1pPr defTabSz="903288" eaLnBrk="0" hangingPunct="0">
              <a:defRPr sz="1200">
                <a:latin typeface="Times New Roman" pitchFamily="18" charset="0"/>
              </a:defRPr>
            </a:lvl1pPr>
          </a:lstStyle>
          <a:p>
            <a:pPr>
              <a:defRPr/>
            </a:pPr>
            <a:endParaRPr lang="en-US"/>
          </a:p>
        </p:txBody>
      </p:sp>
      <p:sp>
        <p:nvSpPr>
          <p:cNvPr id="768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0686" tIns="45343" rIns="90686" bIns="45343" numCol="1" anchor="b" anchorCtr="0" compatLnSpc="1">
            <a:prstTxWarp prst="textNoShape">
              <a:avLst/>
            </a:prstTxWarp>
          </a:bodyPr>
          <a:lstStyle>
            <a:lvl1pPr algn="r" defTabSz="903288" eaLnBrk="0" hangingPunct="0">
              <a:defRPr sz="1200">
                <a:latin typeface="Times New Roman" panose="02020603050405020304" pitchFamily="18" charset="0"/>
              </a:defRPr>
            </a:lvl1pPr>
          </a:lstStyle>
          <a:p>
            <a:pPr>
              <a:defRPr/>
            </a:pPr>
            <a:fld id="{A6AD50F1-B6C4-49CC-8A98-3D443D452D65}" type="slidenum">
              <a:rPr lang="en-US" altLang="en-US"/>
              <a:pPr>
                <a:defRPr/>
              </a:pPr>
              <a:t>‹#›</a:t>
            </a:fld>
            <a:endParaRPr lang="en-US" altLang="en-US"/>
          </a:p>
        </p:txBody>
      </p:sp>
    </p:spTree>
    <p:extLst>
      <p:ext uri="{BB962C8B-B14F-4D97-AF65-F5344CB8AC3E}">
        <p14:creationId xmlns:p14="http://schemas.microsoft.com/office/powerpoint/2010/main" val="250609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Arial" pitchFamily="-112"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268061" y="2141531"/>
            <a:ext cx="8153400" cy="180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eneva"/>
                <a:cs typeface="Geneva"/>
              </a:defRPr>
            </a:lvl1pPr>
            <a:lvl2pPr marL="742950" indent="-285750">
              <a:defRPr>
                <a:solidFill>
                  <a:schemeClr val="tx1"/>
                </a:solidFill>
                <a:latin typeface="Arial" panose="020B0604020202020204" pitchFamily="34" charset="0"/>
                <a:ea typeface="Geneva"/>
                <a:cs typeface="Geneva"/>
              </a:defRPr>
            </a:lvl2pPr>
            <a:lvl3pPr marL="1143000" indent="-228600">
              <a:defRPr>
                <a:solidFill>
                  <a:schemeClr val="tx1"/>
                </a:solidFill>
                <a:latin typeface="Arial" panose="020B0604020202020204" pitchFamily="34" charset="0"/>
                <a:ea typeface="Geneva"/>
                <a:cs typeface="Geneva"/>
              </a:defRPr>
            </a:lvl3pPr>
            <a:lvl4pPr marL="1600200" indent="-228600">
              <a:defRPr>
                <a:solidFill>
                  <a:schemeClr val="tx1"/>
                </a:solidFill>
                <a:latin typeface="Arial" panose="020B0604020202020204" pitchFamily="34" charset="0"/>
                <a:ea typeface="Geneva"/>
                <a:cs typeface="Geneva"/>
              </a:defRPr>
            </a:lvl4pPr>
            <a:lvl5pPr marL="2057400" indent="-228600">
              <a:defRPr>
                <a:solidFill>
                  <a:schemeClr val="tx1"/>
                </a:solidFill>
                <a:latin typeface="Arial" panose="020B0604020202020204" pitchFamily="34" charset="0"/>
                <a:ea typeface="Geneva"/>
                <a:cs typeface="Geneva"/>
              </a:defRPr>
            </a:lvl5pPr>
            <a:lvl6pPr marL="2514600" indent="-228600" eaLnBrk="0" fontAlgn="base" hangingPunct="0">
              <a:spcBef>
                <a:spcPct val="0"/>
              </a:spcBef>
              <a:spcAft>
                <a:spcPct val="0"/>
              </a:spcAft>
              <a:defRPr>
                <a:solidFill>
                  <a:schemeClr val="tx1"/>
                </a:solidFill>
                <a:latin typeface="Arial" panose="020B0604020202020204" pitchFamily="34" charset="0"/>
                <a:ea typeface="Geneva"/>
                <a:cs typeface="Geneva"/>
              </a:defRPr>
            </a:lvl6pPr>
            <a:lvl7pPr marL="2971800" indent="-228600" eaLnBrk="0" fontAlgn="base" hangingPunct="0">
              <a:spcBef>
                <a:spcPct val="0"/>
              </a:spcBef>
              <a:spcAft>
                <a:spcPct val="0"/>
              </a:spcAft>
              <a:defRPr>
                <a:solidFill>
                  <a:schemeClr val="tx1"/>
                </a:solidFill>
                <a:latin typeface="Arial" panose="020B0604020202020204" pitchFamily="34" charset="0"/>
                <a:ea typeface="Geneva"/>
                <a:cs typeface="Geneva"/>
              </a:defRPr>
            </a:lvl7pPr>
            <a:lvl8pPr marL="3429000" indent="-228600" eaLnBrk="0" fontAlgn="base" hangingPunct="0">
              <a:spcBef>
                <a:spcPct val="0"/>
              </a:spcBef>
              <a:spcAft>
                <a:spcPct val="0"/>
              </a:spcAft>
              <a:defRPr>
                <a:solidFill>
                  <a:schemeClr val="tx1"/>
                </a:solidFill>
                <a:latin typeface="Arial" panose="020B0604020202020204" pitchFamily="34" charset="0"/>
                <a:ea typeface="Geneva"/>
                <a:cs typeface="Geneva"/>
              </a:defRPr>
            </a:lvl8pPr>
            <a:lvl9pPr marL="3886200" indent="-228600" eaLnBrk="0" fontAlgn="base" hangingPunct="0">
              <a:spcBef>
                <a:spcPct val="0"/>
              </a:spcBef>
              <a:spcAft>
                <a:spcPct val="0"/>
              </a:spcAft>
              <a:defRPr>
                <a:solidFill>
                  <a:schemeClr val="tx1"/>
                </a:solidFill>
                <a:latin typeface="Arial" panose="020B0604020202020204" pitchFamily="34" charset="0"/>
                <a:ea typeface="Geneva"/>
                <a:cs typeface="Geneva"/>
              </a:defRPr>
            </a:lvl9pPr>
          </a:lstStyle>
          <a:p>
            <a:pPr eaLnBrk="1" hangingPunct="1">
              <a:defRPr/>
            </a:pPr>
            <a:endParaRPr lang="en-US" altLang="en-US" sz="1800" dirty="0">
              <a:solidFill>
                <a:srgbClr val="783117"/>
              </a:solidFill>
              <a:latin typeface="Calibri" panose="020F0502020204030204" pitchFamily="34" charset="0"/>
            </a:endParaRPr>
          </a:p>
          <a:p>
            <a:pPr eaLnBrk="1" hangingPunct="1">
              <a:defRPr/>
            </a:pPr>
            <a:endParaRPr lang="en-US" altLang="en-US" sz="1500" dirty="0">
              <a:solidFill>
                <a:srgbClr val="783117"/>
              </a:solidFill>
              <a:latin typeface="Calibri" panose="020F0502020204030204" pitchFamily="34" charset="0"/>
            </a:endParaRPr>
          </a:p>
          <a:p>
            <a:pPr eaLnBrk="1" hangingPunct="1">
              <a:defRPr/>
            </a:pPr>
            <a:endParaRPr lang="en-US" altLang="en-US" sz="1500" dirty="0">
              <a:solidFill>
                <a:srgbClr val="783117"/>
              </a:solidFill>
              <a:latin typeface="Calibri" panose="020F0502020204030204" pitchFamily="34" charset="0"/>
            </a:endParaRPr>
          </a:p>
          <a:p>
            <a:pPr eaLnBrk="1" hangingPunct="1">
              <a:defRPr/>
            </a:pPr>
            <a:endParaRPr lang="en-US" altLang="en-US" sz="1500" dirty="0">
              <a:solidFill>
                <a:srgbClr val="783117"/>
              </a:solidFill>
              <a:latin typeface="Calibri" panose="020F0502020204030204" pitchFamily="34" charset="0"/>
            </a:endParaRPr>
          </a:p>
          <a:p>
            <a:pPr eaLnBrk="1" hangingPunct="1">
              <a:defRPr/>
            </a:pPr>
            <a:endParaRPr lang="en-US" altLang="en-US" sz="1500" dirty="0">
              <a:solidFill>
                <a:srgbClr val="783117"/>
              </a:solidFill>
              <a:latin typeface="Calibri" panose="020F0502020204030204" pitchFamily="34" charset="0"/>
            </a:endParaRPr>
          </a:p>
          <a:p>
            <a:pPr eaLnBrk="1" hangingPunct="1">
              <a:defRPr/>
            </a:pPr>
            <a:br>
              <a:rPr lang="en-US" altLang="en-US" sz="1500" dirty="0">
                <a:solidFill>
                  <a:srgbClr val="002060"/>
                </a:solidFill>
                <a:latin typeface="Calibri" panose="020F0502020204030204" pitchFamily="34" charset="0"/>
              </a:rPr>
            </a:br>
            <a:endParaRPr lang="en-US" altLang="en-US" dirty="0">
              <a:latin typeface="Calibri" panose="020F0502020204030204" pitchFamily="34" charset="0"/>
            </a:endParaRPr>
          </a:p>
        </p:txBody>
      </p:sp>
      <p:sp>
        <p:nvSpPr>
          <p:cNvPr id="7" name="Title 9"/>
          <p:cNvSpPr>
            <a:spLocks noGrp="1"/>
          </p:cNvSpPr>
          <p:nvPr>
            <p:ph type="title" hasCustomPrompt="1"/>
          </p:nvPr>
        </p:nvSpPr>
        <p:spPr>
          <a:xfrm>
            <a:off x="268060" y="2286000"/>
            <a:ext cx="7428140" cy="1143000"/>
          </a:xfrm>
          <a:prstGeom prst="rect">
            <a:avLst/>
          </a:prstGeom>
        </p:spPr>
        <p:txBody>
          <a:bodyPr/>
          <a:lstStyle>
            <a:lvl1pPr algn="ctr">
              <a:tabLst/>
              <a:defRPr sz="3200" b="1" baseline="0">
                <a:solidFill>
                  <a:srgbClr val="17375E"/>
                </a:solidFill>
                <a:latin typeface="Calibri" panose="020F0502020204030204" pitchFamily="34" charset="0"/>
              </a:defRPr>
            </a:lvl1pPr>
          </a:lstStyle>
          <a:p>
            <a:r>
              <a:rPr lang="en-US" dirty="0"/>
              <a:t>High-Involvement Strategic Planning</a:t>
            </a:r>
          </a:p>
        </p:txBody>
      </p:sp>
      <p:sp>
        <p:nvSpPr>
          <p:cNvPr id="2" name="Slide Number Placeholder 1"/>
          <p:cNvSpPr>
            <a:spLocks noGrp="1"/>
          </p:cNvSpPr>
          <p:nvPr>
            <p:ph type="sldNum" sz="quarter" idx="10"/>
          </p:nvPr>
        </p:nvSpPr>
        <p:spPr>
          <a:xfrm>
            <a:off x="152400" y="6456365"/>
            <a:ext cx="2057400" cy="365125"/>
          </a:xfrm>
        </p:spPr>
        <p:txBody>
          <a:bodyPr/>
          <a:lstStyle>
            <a:lvl1pPr>
              <a:defRPr>
                <a:latin typeface="Calibri" panose="020F0502020204030204" pitchFamily="34" charset="0"/>
              </a:defRPr>
            </a:lvl1pPr>
          </a:lstStyle>
          <a:p>
            <a:pPr algn="l">
              <a:defRPr/>
            </a:pPr>
            <a:fld id="{4CAE8FDA-43C1-461C-8F3A-D71F54B5C3FB}" type="slidenum">
              <a:rPr lang="en-US" smtClean="0"/>
              <a:pPr algn="l">
                <a:defRPr/>
              </a:pPr>
              <a:t>‹#›</a:t>
            </a:fld>
            <a:endParaRPr lang="en-US" dirty="0"/>
          </a:p>
        </p:txBody>
      </p:sp>
      <p:sp>
        <p:nvSpPr>
          <p:cNvPr id="8" name="Rectangle 7"/>
          <p:cNvSpPr/>
          <p:nvPr userDrawn="1"/>
        </p:nvSpPr>
        <p:spPr bwMode="auto">
          <a:xfrm>
            <a:off x="7994158" y="0"/>
            <a:ext cx="1142999" cy="6858000"/>
          </a:xfrm>
          <a:prstGeom prst="rect">
            <a:avLst/>
          </a:prstGeom>
          <a:solidFill>
            <a:srgbClr val="003399">
              <a:alpha val="40000"/>
            </a:srgbClr>
          </a:solidFill>
          <a:ln w="25400" cap="flat" cmpd="sng">
            <a:noFill/>
            <a:prstDash val="solid"/>
            <a:round/>
            <a:headEnd type="none" w="med" len="med"/>
            <a:tailEnd type="none" w="med" len="med"/>
          </a:ln>
          <a:effectLst/>
        </p:spPr>
        <p:txBody>
          <a:bodyPr rtlCol="0" anchor="ctr"/>
          <a:lstStyle/>
          <a:p>
            <a:pPr algn="ctr" eaLnBrk="1" hangingPunct="1"/>
            <a:endParaRPr lang="en-US">
              <a:latin typeface="Arial" pitchFamily="-112" charset="0"/>
              <a:ea typeface="+mn-ea"/>
              <a:cs typeface="+mn-cs"/>
            </a:endParaRPr>
          </a:p>
        </p:txBody>
      </p:sp>
      <p:sp>
        <p:nvSpPr>
          <p:cNvPr id="12" name="Rectangle 11"/>
          <p:cNvSpPr/>
          <p:nvPr userDrawn="1"/>
        </p:nvSpPr>
        <p:spPr bwMode="auto">
          <a:xfrm>
            <a:off x="7988891" y="1558"/>
            <a:ext cx="45719" cy="6821488"/>
          </a:xfrm>
          <a:prstGeom prst="rect">
            <a:avLst/>
          </a:prstGeom>
          <a:solidFill>
            <a:srgbClr val="FFC000"/>
          </a:solidFill>
          <a:ln w="9525" cap="flat" cmpd="sng">
            <a:noFill/>
            <a:prstDash val="solid"/>
            <a:round/>
            <a:headEnd type="none" w="med" len="med"/>
            <a:tailEnd type="none" w="med" len="med"/>
          </a:ln>
          <a:effectLst/>
        </p:spPr>
        <p:txBody>
          <a:bodyPr rtlCol="0" anchor="ctr"/>
          <a:lstStyle/>
          <a:p>
            <a:pPr algn="ctr" eaLnBrk="1" hangingPunct="1"/>
            <a:endParaRPr lang="en-US">
              <a:latin typeface="Arial" pitchFamily="-112" charset="0"/>
              <a:ea typeface="+mn-ea"/>
              <a:cs typeface="+mn-cs"/>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95600" y="476406"/>
            <a:ext cx="1957473" cy="1188720"/>
          </a:xfrm>
          <a:prstGeom prst="rect">
            <a:avLst/>
          </a:prstGeom>
        </p:spPr>
      </p:pic>
    </p:spTree>
    <p:extLst>
      <p:ext uri="{BB962C8B-B14F-4D97-AF65-F5344CB8AC3E}">
        <p14:creationId xmlns:p14="http://schemas.microsoft.com/office/powerpoint/2010/main" val="244487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atin typeface="Calibri" panose="020F0502020204030204" pitchFamily="34" charset="0"/>
              </a:defRPr>
            </a:lvl1pPr>
          </a:lstStyle>
          <a:p>
            <a:r>
              <a:rPr lang="en-US" dirty="0"/>
              <a:t>Click to edit Master title style</a:t>
            </a:r>
          </a:p>
        </p:txBody>
      </p:sp>
      <p:sp>
        <p:nvSpPr>
          <p:cNvPr id="3" name="Slide Number Placeholder 3"/>
          <p:cNvSpPr>
            <a:spLocks noGrp="1"/>
          </p:cNvSpPr>
          <p:nvPr>
            <p:ph type="sldNum" sz="quarter" idx="10"/>
          </p:nvPr>
        </p:nvSpPr>
        <p:spPr>
          <a:xfrm>
            <a:off x="152400" y="6096002"/>
            <a:ext cx="2057400" cy="365125"/>
          </a:xfrm>
        </p:spPr>
        <p:txBody>
          <a:bodyPr/>
          <a:lstStyle>
            <a:lvl1pPr>
              <a:defRPr>
                <a:latin typeface="Calibri" panose="020F0502020204030204" pitchFamily="34" charset="0"/>
              </a:defRPr>
            </a:lvl1pPr>
          </a:lstStyle>
          <a:p>
            <a:pPr>
              <a:defRPr/>
            </a:pPr>
            <a:fld id="{3F9E065D-035D-4426-84FA-C124421A021C}" type="slidenum">
              <a:rPr lang="en-US" smtClean="0"/>
              <a:pPr>
                <a:defRPr/>
              </a:pPr>
              <a:t>‹#›</a:t>
            </a:fld>
            <a:endParaRPr lang="en-US"/>
          </a:p>
        </p:txBody>
      </p:sp>
    </p:spTree>
    <p:extLst>
      <p:ext uri="{BB962C8B-B14F-4D97-AF65-F5344CB8AC3E}">
        <p14:creationId xmlns:p14="http://schemas.microsoft.com/office/powerpoint/2010/main" val="413974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lgn="l">
              <a:defRPr/>
            </a:pPr>
            <a:fld id="{4CAE8FDA-43C1-461C-8F3A-D71F54B5C3FB}" type="slidenum">
              <a:rPr lang="en-US" smtClean="0"/>
              <a:pPr algn="l">
                <a:defRPr/>
              </a:pPr>
              <a:t>‹#›</a:t>
            </a:fld>
            <a:endParaRPr lang="en-US" dirty="0"/>
          </a:p>
        </p:txBody>
      </p:sp>
      <p:sp>
        <p:nvSpPr>
          <p:cNvPr id="4" name="Footer Placeholder 3"/>
          <p:cNvSpPr>
            <a:spLocks noGrp="1"/>
          </p:cNvSpPr>
          <p:nvPr>
            <p:ph type="ftr" sz="quarter" idx="11"/>
          </p:nvPr>
        </p:nvSpPr>
        <p:spPr/>
        <p:txBody>
          <a:bodyPr/>
          <a:lstStyle/>
          <a:p>
            <a:r>
              <a:rPr lang="en-US"/>
              <a:t>Employee Ownership Conference 2017</a:t>
            </a:r>
            <a:endParaRPr lang="en-US" dirty="0"/>
          </a:p>
        </p:txBody>
      </p:sp>
    </p:spTree>
    <p:extLst>
      <p:ext uri="{BB962C8B-B14F-4D97-AF65-F5344CB8AC3E}">
        <p14:creationId xmlns:p14="http://schemas.microsoft.com/office/powerpoint/2010/main" val="1907076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algn="l">
              <a:defRPr/>
            </a:pPr>
            <a:fld id="{4CAE8FDA-43C1-461C-8F3A-D71F54B5C3FB}" type="slidenum">
              <a:rPr lang="en-US" smtClean="0"/>
              <a:pPr algn="l">
                <a:defRPr/>
              </a:pPr>
              <a:t>‹#›</a:t>
            </a:fld>
            <a:endParaRPr lang="en-US" dirty="0"/>
          </a:p>
        </p:txBody>
      </p:sp>
      <p:sp>
        <p:nvSpPr>
          <p:cNvPr id="4" name="Footer Placeholder 3"/>
          <p:cNvSpPr>
            <a:spLocks noGrp="1"/>
          </p:cNvSpPr>
          <p:nvPr>
            <p:ph type="ftr" sz="quarter" idx="11"/>
          </p:nvPr>
        </p:nvSpPr>
        <p:spPr/>
        <p:txBody>
          <a:bodyPr/>
          <a:lstStyle/>
          <a:p>
            <a:r>
              <a:rPr lang="en-US"/>
              <a:t>Employee Ownership Conference 2017</a:t>
            </a:r>
            <a:endParaRPr lang="en-US" dirty="0"/>
          </a:p>
        </p:txBody>
      </p:sp>
    </p:spTree>
    <p:extLst>
      <p:ext uri="{BB962C8B-B14F-4D97-AF65-F5344CB8AC3E}">
        <p14:creationId xmlns:p14="http://schemas.microsoft.com/office/powerpoint/2010/main" val="231055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atin typeface="Calibri" panose="020F0502020204030204" pitchFamily="34" charset="0"/>
              </a:defRPr>
            </a:lvl1pPr>
          </a:lstStyle>
          <a:p>
            <a:r>
              <a:rPr lang="en-US" dirty="0"/>
              <a:t>Click to edit Master title style</a:t>
            </a:r>
          </a:p>
        </p:txBody>
      </p:sp>
      <p:sp>
        <p:nvSpPr>
          <p:cNvPr id="3" name="Slide Number Placeholder 3"/>
          <p:cNvSpPr>
            <a:spLocks noGrp="1"/>
          </p:cNvSpPr>
          <p:nvPr>
            <p:ph type="sldNum" sz="quarter" idx="10"/>
          </p:nvPr>
        </p:nvSpPr>
        <p:spPr/>
        <p:txBody>
          <a:bodyPr/>
          <a:lstStyle>
            <a:lvl1pPr>
              <a:defRPr>
                <a:latin typeface="Calibri" panose="020F0502020204030204" pitchFamily="34" charset="0"/>
              </a:defRPr>
            </a:lvl1pPr>
          </a:lstStyle>
          <a:p>
            <a:pPr algn="l">
              <a:defRPr/>
            </a:pPr>
            <a:fld id="{9193ABF7-EED0-48D9-A6F6-B34E46BB6925}" type="slidenum">
              <a:rPr lang="en-US" smtClean="0"/>
              <a:pPr algn="l">
                <a:defRPr/>
              </a:pPr>
              <a:t>‹#›</a:t>
            </a:fld>
            <a:endParaRPr lang="en-US" dirty="0"/>
          </a:p>
        </p:txBody>
      </p:sp>
    </p:spTree>
    <p:extLst>
      <p:ext uri="{BB962C8B-B14F-4D97-AF65-F5344CB8AC3E}">
        <p14:creationId xmlns:p14="http://schemas.microsoft.com/office/powerpoint/2010/main" val="216304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2"/>
            <a:ext cx="7467600" cy="4983165"/>
          </a:xfrm>
          <a:prstGeom prst="rect">
            <a:avLst/>
          </a:prstGeom>
        </p:spPr>
        <p:txBody>
          <a:bodyPr/>
          <a:lstStyle>
            <a:lvl1pPr marL="27384" indent="0">
              <a:buClr>
                <a:schemeClr val="accent2">
                  <a:lumMod val="50000"/>
                </a:schemeClr>
              </a:buClr>
              <a:buNone/>
              <a:defRPr sz="2400">
                <a:solidFill>
                  <a:srgbClr val="002060"/>
                </a:solidFill>
                <a:latin typeface="Calibri" panose="020F0502020204030204" pitchFamily="34" charset="0"/>
              </a:defRPr>
            </a:lvl1pPr>
            <a:lvl2pPr>
              <a:buClr>
                <a:schemeClr val="accent2">
                  <a:lumMod val="50000"/>
                </a:schemeClr>
              </a:buClr>
              <a:defRPr sz="2000">
                <a:solidFill>
                  <a:srgbClr val="002060"/>
                </a:solidFill>
                <a:latin typeface="Calibri" panose="020F0502020204030204" pitchFamily="34" charset="0"/>
              </a:defRPr>
            </a:lvl2pPr>
            <a:lvl3pPr marL="753666" indent="-191691">
              <a:buClr>
                <a:schemeClr val="accent2">
                  <a:lumMod val="50000"/>
                </a:schemeClr>
              </a:buClr>
              <a:buFont typeface="Courier New" panose="02070309020205020404" pitchFamily="49" charset="0"/>
              <a:buChar char="o"/>
              <a:defRPr sz="2000">
                <a:solidFill>
                  <a:srgbClr val="002060"/>
                </a:solidFill>
                <a:latin typeface="Calibri" panose="020F0502020204030204" pitchFamily="34" charset="0"/>
              </a:defRPr>
            </a:lvl3pPr>
            <a:lvl4pPr marL="959644" indent="-177404">
              <a:buClr>
                <a:schemeClr val="accent2">
                  <a:lumMod val="50000"/>
                </a:schemeClr>
              </a:buClr>
              <a:buFont typeface="Wingdings" panose="05000000000000000000" pitchFamily="2" charset="2"/>
              <a:buChar char="ü"/>
              <a:defRPr sz="1800">
                <a:solidFill>
                  <a:srgbClr val="002060"/>
                </a:solidFill>
                <a:latin typeface="Calibri" panose="020F0502020204030204" pitchFamily="34" charset="0"/>
              </a:defRPr>
            </a:lvl4pPr>
            <a:lvl5pPr>
              <a:buClr>
                <a:schemeClr val="accent2">
                  <a:lumMod val="50000"/>
                </a:schemeClr>
              </a:buClr>
              <a:defRPr>
                <a:solidFill>
                  <a:srgbClr val="002060"/>
                </a:solidFill>
                <a:latin typeface="Avenir LT Std 35 Light" panose="020B0402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Slide Number Placeholder 1"/>
          <p:cNvSpPr>
            <a:spLocks noGrp="1"/>
          </p:cNvSpPr>
          <p:nvPr>
            <p:ph type="sldNum" sz="quarter" idx="10"/>
          </p:nvPr>
        </p:nvSpPr>
        <p:spPr/>
        <p:txBody>
          <a:bodyPr/>
          <a:lstStyle>
            <a:lvl1pPr>
              <a:defRPr>
                <a:latin typeface="Calibri" panose="020F0502020204030204" pitchFamily="34" charset="0"/>
              </a:defRPr>
            </a:lvl1pPr>
          </a:lstStyle>
          <a:p>
            <a:pPr algn="l">
              <a:defRPr/>
            </a:pPr>
            <a:fld id="{4CAE8FDA-43C1-461C-8F3A-D71F54B5C3FB}" type="slidenum">
              <a:rPr lang="en-US" smtClean="0"/>
              <a:pPr algn="l">
                <a:defRPr/>
              </a:pPr>
              <a:t>‹#›</a:t>
            </a:fld>
            <a:endParaRPr lang="en-US" dirty="0"/>
          </a:p>
        </p:txBody>
      </p:sp>
    </p:spTree>
    <p:extLst>
      <p:ext uri="{BB962C8B-B14F-4D97-AF65-F5344CB8AC3E}">
        <p14:creationId xmlns:p14="http://schemas.microsoft.com/office/powerpoint/2010/main" val="59043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1">
                <a:latin typeface="Calibri" panose="020F0502020204030204" pitchFamily="34" charset="0"/>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lvl1pPr>
              <a:defRPr>
                <a:latin typeface="Calibri" panose="020F0502020204030204" pitchFamily="34" charset="0"/>
              </a:defRPr>
            </a:lvl1pPr>
          </a:lstStyle>
          <a:p>
            <a:pPr>
              <a:defRPr/>
            </a:pPr>
            <a:fld id="{4CAE8FDA-43C1-461C-8F3A-D71F54B5C3FB}" type="slidenum">
              <a:rPr lang="en-US" smtClean="0"/>
              <a:pPr>
                <a:defRPr/>
              </a:pPr>
              <a:t>‹#›</a:t>
            </a:fld>
            <a:endParaRPr lang="en-US" dirty="0"/>
          </a:p>
        </p:txBody>
      </p:sp>
    </p:spTree>
    <p:extLst>
      <p:ext uri="{BB962C8B-B14F-4D97-AF65-F5344CB8AC3E}">
        <p14:creationId xmlns:p14="http://schemas.microsoft.com/office/powerpoint/2010/main" val="368948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228600" y="884238"/>
            <a:ext cx="7467600" cy="0"/>
          </a:xfrm>
          <a:prstGeom prst="line">
            <a:avLst/>
          </a:prstGeom>
          <a:ln w="19050">
            <a:solidFill>
              <a:srgbClr val="17375E"/>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04800" y="1143002"/>
            <a:ext cx="7467600" cy="4983165"/>
          </a:xfrm>
          <a:prstGeom prst="rect">
            <a:avLst/>
          </a:prstGeom>
        </p:spPr>
        <p:txBody>
          <a:bodyPr/>
          <a:lstStyle>
            <a:lvl1pPr>
              <a:buClr>
                <a:schemeClr val="accent2">
                  <a:lumMod val="50000"/>
                </a:schemeClr>
              </a:buClr>
              <a:defRPr sz="2100">
                <a:solidFill>
                  <a:srgbClr val="002060"/>
                </a:solidFill>
                <a:latin typeface="Warnock Pro" panose="020A060306050B020204" pitchFamily="18" charset="0"/>
              </a:defRPr>
            </a:lvl1pPr>
            <a:lvl2pPr>
              <a:buClr>
                <a:schemeClr val="accent2">
                  <a:lumMod val="50000"/>
                </a:schemeClr>
              </a:buClr>
              <a:defRPr>
                <a:solidFill>
                  <a:srgbClr val="002060"/>
                </a:solidFill>
                <a:latin typeface="Warnock Pro" panose="020A060306050B020204" pitchFamily="18" charset="0"/>
              </a:defRPr>
            </a:lvl2pPr>
            <a:lvl3pPr>
              <a:buClr>
                <a:schemeClr val="accent2">
                  <a:lumMod val="50000"/>
                </a:schemeClr>
              </a:buClr>
              <a:defRPr>
                <a:solidFill>
                  <a:srgbClr val="002060"/>
                </a:solidFill>
                <a:latin typeface="Warnock Pro" panose="020A060306050B020204" pitchFamily="18" charset="0"/>
              </a:defRPr>
            </a:lvl3pPr>
            <a:lvl4pPr>
              <a:buClr>
                <a:schemeClr val="accent2">
                  <a:lumMod val="50000"/>
                </a:schemeClr>
              </a:buClr>
              <a:defRPr>
                <a:solidFill>
                  <a:srgbClr val="002060"/>
                </a:solidFill>
                <a:latin typeface="Warnock Pro" panose="020A060306050B020204" pitchFamily="18" charset="0"/>
              </a:defRPr>
            </a:lvl4pPr>
            <a:lvl5pPr>
              <a:buClr>
                <a:schemeClr val="accent2">
                  <a:lumMod val="50000"/>
                </a:schemeClr>
              </a:buClr>
              <a:defRPr>
                <a:solidFill>
                  <a:srgbClr val="002060"/>
                </a:solidFill>
                <a:latin typeface="Warnock Pro" panose="020A060306050B02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a:xfrm>
            <a:off x="304800" y="228600"/>
            <a:ext cx="7467600" cy="655638"/>
          </a:xfrm>
          <a:prstGeom prst="rect">
            <a:avLst/>
          </a:prstGeom>
        </p:spPr>
        <p:txBody>
          <a:bodyPr/>
          <a:lstStyle>
            <a:lvl1pPr>
              <a:defRPr sz="3200">
                <a:solidFill>
                  <a:srgbClr val="002060"/>
                </a:solidFill>
                <a:latin typeface="Avenir LT Std 45 Book" panose="020B0502020203020204" pitchFamily="34" charset="0"/>
              </a:defRPr>
            </a:lvl1pPr>
          </a:lstStyle>
          <a:p>
            <a:r>
              <a:rPr lang="en-US" dirty="0"/>
              <a:t>Click to edit Master title</a:t>
            </a:r>
          </a:p>
        </p:txBody>
      </p:sp>
      <p:sp>
        <p:nvSpPr>
          <p:cNvPr id="2" name="Slide Number Placeholder 1"/>
          <p:cNvSpPr>
            <a:spLocks noGrp="1"/>
          </p:cNvSpPr>
          <p:nvPr>
            <p:ph type="sldNum" sz="quarter" idx="10"/>
          </p:nvPr>
        </p:nvSpPr>
        <p:spPr/>
        <p:txBody>
          <a:bodyPr/>
          <a:lstStyle/>
          <a:p>
            <a:pPr algn="l">
              <a:defRPr/>
            </a:pPr>
            <a:fld id="{4CAE8FDA-43C1-461C-8F3A-D71F54B5C3FB}" type="slidenum">
              <a:rPr lang="en-US" smtClean="0"/>
              <a:pPr algn="l">
                <a:defRPr/>
              </a:pPr>
              <a:t>‹#›</a:t>
            </a:fld>
            <a:endParaRPr lang="en-US" dirty="0"/>
          </a:p>
        </p:txBody>
      </p:sp>
    </p:spTree>
    <p:extLst>
      <p:ext uri="{BB962C8B-B14F-4D97-AF65-F5344CB8AC3E}">
        <p14:creationId xmlns:p14="http://schemas.microsoft.com/office/powerpoint/2010/main" val="201611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bwMode="auto">
          <a:xfrm>
            <a:off x="8001002" y="0"/>
            <a:ext cx="1142999" cy="6858000"/>
          </a:xfrm>
          <a:prstGeom prst="rect">
            <a:avLst/>
          </a:prstGeom>
          <a:solidFill>
            <a:srgbClr val="003399">
              <a:alpha val="40000"/>
            </a:srgbClr>
          </a:solidFill>
          <a:ln w="9525" cap="flat" cmpd="sng">
            <a:noFill/>
            <a:prstDash val="solid"/>
            <a:round/>
            <a:headEnd type="none" w="med" len="med"/>
            <a:tailEnd type="none" w="med" len="med"/>
          </a:ln>
          <a:effectLst/>
        </p:spPr>
        <p:txBody>
          <a:bodyPr rtlCol="0" anchor="ctr"/>
          <a:lstStyle/>
          <a:p>
            <a:pPr algn="ctr" eaLnBrk="1" hangingPunct="1"/>
            <a:endParaRPr lang="en-US" dirty="0">
              <a:latin typeface="Arial" pitchFamily="-112" charset="0"/>
              <a:ea typeface="+mn-ea"/>
              <a:cs typeface="+mn-cs"/>
            </a:endParaRPr>
          </a:p>
        </p:txBody>
      </p:sp>
      <p:sp>
        <p:nvSpPr>
          <p:cNvPr id="1027" name="Title Placeholder 1"/>
          <p:cNvSpPr>
            <a:spLocks noGrp="1"/>
          </p:cNvSpPr>
          <p:nvPr>
            <p:ph type="title"/>
          </p:nvPr>
        </p:nvSpPr>
        <p:spPr bwMode="auto">
          <a:xfrm>
            <a:off x="152400" y="273051"/>
            <a:ext cx="76200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152400" y="1447802"/>
            <a:ext cx="7620000" cy="473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 name="Slide Number Placeholder 3"/>
          <p:cNvSpPr>
            <a:spLocks noGrp="1"/>
          </p:cNvSpPr>
          <p:nvPr>
            <p:ph type="sldNum" sz="quarter" idx="4"/>
          </p:nvPr>
        </p:nvSpPr>
        <p:spPr>
          <a:xfrm>
            <a:off x="152400" y="6327777"/>
            <a:ext cx="2057400"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lgn="l">
              <a:defRPr/>
            </a:pPr>
            <a:fld id="{4CAE8FDA-43C1-461C-8F3A-D71F54B5C3FB}" type="slidenum">
              <a:rPr lang="en-US" smtClean="0"/>
              <a:pPr algn="l">
                <a:defRPr/>
              </a:pPr>
              <a:t>‹#›</a:t>
            </a:fld>
            <a:endParaRPr lang="en-US" dirty="0"/>
          </a:p>
        </p:txBody>
      </p:sp>
      <p:sp>
        <p:nvSpPr>
          <p:cNvPr id="2" name="Footer Placeholder 1"/>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Employee Ownership Conference 2017</a:t>
            </a:r>
          </a:p>
        </p:txBody>
      </p:sp>
      <p:sp>
        <p:nvSpPr>
          <p:cNvPr id="10" name="Rectangle 9"/>
          <p:cNvSpPr/>
          <p:nvPr userDrawn="1"/>
        </p:nvSpPr>
        <p:spPr bwMode="auto">
          <a:xfrm>
            <a:off x="7955281" y="0"/>
            <a:ext cx="45719" cy="6821488"/>
          </a:xfrm>
          <a:prstGeom prst="rect">
            <a:avLst/>
          </a:prstGeom>
          <a:solidFill>
            <a:srgbClr val="EEB500"/>
          </a:solidFill>
          <a:ln w="9525" cap="flat" cmpd="sng">
            <a:noFill/>
            <a:prstDash val="solid"/>
            <a:round/>
            <a:headEnd type="none" w="med" len="med"/>
            <a:tailEnd type="none" w="med" len="med"/>
          </a:ln>
          <a:effectLst>
            <a:outerShdw blurRad="50800" dist="50800" dir="5400000" algn="ctr" rotWithShape="0">
              <a:srgbClr val="EEB500"/>
            </a:outerShdw>
          </a:effectLst>
        </p:spPr>
        <p:txBody>
          <a:bodyPr rtlCol="0" anchor="ctr"/>
          <a:lstStyle/>
          <a:p>
            <a:pPr algn="ctr" eaLnBrk="1" hangingPunct="1"/>
            <a:endParaRPr lang="en-US">
              <a:latin typeface="Arial" pitchFamily="-112" charset="0"/>
              <a:ea typeface="+mn-ea"/>
              <a:cs typeface="+mn-cs"/>
            </a:endParaRPr>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4" r:id="rId3"/>
    <p:sldLayoutId id="2147484033" r:id="rId4"/>
    <p:sldLayoutId id="2147484028" r:id="rId5"/>
    <p:sldLayoutId id="2147484031" r:id="rId6"/>
    <p:sldLayoutId id="2147484032" r:id="rId7"/>
    <p:sldLayoutId id="2147484035" r:id="rId8"/>
  </p:sldLayoutIdLst>
  <p:hf hdr="0" ftr="0" dt="0"/>
  <p:txStyles>
    <p:titleStyle>
      <a:lvl1pPr algn="l" rtl="0" eaLnBrk="0" fontAlgn="base" hangingPunct="0">
        <a:spcBef>
          <a:spcPct val="0"/>
        </a:spcBef>
        <a:spcAft>
          <a:spcPct val="0"/>
        </a:spcAft>
        <a:defRPr sz="3200" b="1" kern="1200">
          <a:solidFill>
            <a:srgbClr val="17375E"/>
          </a:solidFill>
          <a:latin typeface="Calibri" panose="020F0502020204030204" pitchFamily="34" charset="0"/>
          <a:ea typeface="Geneva" pitchFamily="-112" charset="-128"/>
          <a:cs typeface="Calibri" panose="020F0502020204030204" pitchFamily="34" charset="0"/>
        </a:defRPr>
      </a:lvl1pPr>
      <a:lvl2pPr algn="l" rtl="0" eaLnBrk="0" fontAlgn="base" hangingPunct="0">
        <a:spcBef>
          <a:spcPct val="0"/>
        </a:spcBef>
        <a:spcAft>
          <a:spcPct val="0"/>
        </a:spcAft>
        <a:defRPr sz="3450">
          <a:solidFill>
            <a:srgbClr val="17375E"/>
          </a:solidFill>
          <a:latin typeface="Franklin Gothic Book" pitchFamily="34" charset="0"/>
          <a:ea typeface="Geneva" pitchFamily="-112" charset="-128"/>
          <a:cs typeface="Geneva"/>
        </a:defRPr>
      </a:lvl2pPr>
      <a:lvl3pPr algn="l" rtl="0" eaLnBrk="0" fontAlgn="base" hangingPunct="0">
        <a:spcBef>
          <a:spcPct val="0"/>
        </a:spcBef>
        <a:spcAft>
          <a:spcPct val="0"/>
        </a:spcAft>
        <a:defRPr sz="3450">
          <a:solidFill>
            <a:srgbClr val="17375E"/>
          </a:solidFill>
          <a:latin typeface="Franklin Gothic Book" pitchFamily="34" charset="0"/>
          <a:ea typeface="Geneva" pitchFamily="-112" charset="-128"/>
          <a:cs typeface="Geneva"/>
        </a:defRPr>
      </a:lvl3pPr>
      <a:lvl4pPr algn="l" rtl="0" eaLnBrk="0" fontAlgn="base" hangingPunct="0">
        <a:spcBef>
          <a:spcPct val="0"/>
        </a:spcBef>
        <a:spcAft>
          <a:spcPct val="0"/>
        </a:spcAft>
        <a:defRPr sz="3450">
          <a:solidFill>
            <a:srgbClr val="17375E"/>
          </a:solidFill>
          <a:latin typeface="Franklin Gothic Book" pitchFamily="34" charset="0"/>
          <a:ea typeface="Geneva" pitchFamily="-112" charset="-128"/>
          <a:cs typeface="Geneva"/>
        </a:defRPr>
      </a:lvl4pPr>
      <a:lvl5pPr algn="l" rtl="0" eaLnBrk="0" fontAlgn="base" hangingPunct="0">
        <a:spcBef>
          <a:spcPct val="0"/>
        </a:spcBef>
        <a:spcAft>
          <a:spcPct val="0"/>
        </a:spcAft>
        <a:defRPr sz="3450">
          <a:solidFill>
            <a:srgbClr val="17375E"/>
          </a:solidFill>
          <a:latin typeface="Franklin Gothic Book" pitchFamily="34" charset="0"/>
          <a:ea typeface="Geneva" pitchFamily="-112" charset="-128"/>
          <a:cs typeface="Geneva"/>
        </a:defRPr>
      </a:lvl5pPr>
      <a:lvl6pPr marL="342900" algn="l" rtl="0" fontAlgn="base">
        <a:spcBef>
          <a:spcPct val="0"/>
        </a:spcBef>
        <a:spcAft>
          <a:spcPct val="0"/>
        </a:spcAft>
        <a:defRPr sz="3450">
          <a:solidFill>
            <a:schemeClr val="tx1"/>
          </a:solidFill>
          <a:latin typeface="Franklin Gothic Book" pitchFamily="34" charset="0"/>
        </a:defRPr>
      </a:lvl6pPr>
      <a:lvl7pPr marL="685800" algn="l" rtl="0" fontAlgn="base">
        <a:spcBef>
          <a:spcPct val="0"/>
        </a:spcBef>
        <a:spcAft>
          <a:spcPct val="0"/>
        </a:spcAft>
        <a:defRPr sz="3450">
          <a:solidFill>
            <a:schemeClr val="tx1"/>
          </a:solidFill>
          <a:latin typeface="Franklin Gothic Book" pitchFamily="34" charset="0"/>
        </a:defRPr>
      </a:lvl7pPr>
      <a:lvl8pPr marL="1028700" algn="l" rtl="0" fontAlgn="base">
        <a:spcBef>
          <a:spcPct val="0"/>
        </a:spcBef>
        <a:spcAft>
          <a:spcPct val="0"/>
        </a:spcAft>
        <a:defRPr sz="3450">
          <a:solidFill>
            <a:schemeClr val="tx1"/>
          </a:solidFill>
          <a:latin typeface="Franklin Gothic Book" pitchFamily="34" charset="0"/>
        </a:defRPr>
      </a:lvl8pPr>
      <a:lvl9pPr marL="1371600" algn="l" rtl="0" fontAlgn="base">
        <a:spcBef>
          <a:spcPct val="0"/>
        </a:spcBef>
        <a:spcAft>
          <a:spcPct val="0"/>
        </a:spcAft>
        <a:defRPr sz="3450">
          <a:solidFill>
            <a:schemeClr val="tx1"/>
          </a:solidFill>
          <a:latin typeface="Franklin Gothic Book" pitchFamily="34" charset="0"/>
        </a:defRPr>
      </a:lvl9pPr>
    </p:titleStyle>
    <p:bodyStyle>
      <a:lvl1pPr marL="314325" indent="-286941" algn="l" rtl="0" eaLnBrk="0" fontAlgn="base" hangingPunct="0">
        <a:spcBef>
          <a:spcPct val="20000"/>
        </a:spcBef>
        <a:spcAft>
          <a:spcPct val="0"/>
        </a:spcAft>
        <a:buClr>
          <a:srgbClr val="783117"/>
        </a:buClr>
        <a:buSzPct val="80000"/>
        <a:buFont typeface="Arial" panose="020B0604020202020204" pitchFamily="34" charset="0"/>
        <a:buChar char="•"/>
        <a:defRPr sz="2250" kern="1200">
          <a:solidFill>
            <a:srgbClr val="002060"/>
          </a:solidFill>
          <a:latin typeface="Calibri" panose="020F0502020204030204" pitchFamily="34" charset="0"/>
          <a:ea typeface="Geneva" pitchFamily="-112" charset="-128"/>
          <a:cs typeface="Calibri" panose="020F0502020204030204" pitchFamily="34" charset="0"/>
        </a:defRPr>
      </a:lvl1pPr>
      <a:lvl2pPr marL="541735" indent="-204788" algn="l" rtl="0" eaLnBrk="0" fontAlgn="base" hangingPunct="0">
        <a:spcBef>
          <a:spcPct val="20000"/>
        </a:spcBef>
        <a:spcAft>
          <a:spcPct val="0"/>
        </a:spcAft>
        <a:buClr>
          <a:srgbClr val="783117"/>
        </a:buClr>
        <a:buSzPct val="90000"/>
        <a:buFont typeface="Arial" panose="020B0604020202020204" pitchFamily="34" charset="0"/>
        <a:buChar char="•"/>
        <a:defRPr sz="1950" kern="1200">
          <a:solidFill>
            <a:srgbClr val="002060"/>
          </a:solidFill>
          <a:latin typeface="+mn-lt"/>
          <a:ea typeface="Geneva" pitchFamily="-112" charset="-128"/>
          <a:cs typeface="Geneva"/>
        </a:defRPr>
      </a:lvl2pPr>
      <a:lvl3pPr marL="753666" indent="-191691" algn="l" rtl="0" eaLnBrk="0" fontAlgn="base" hangingPunct="0">
        <a:spcBef>
          <a:spcPct val="20000"/>
        </a:spcBef>
        <a:spcAft>
          <a:spcPct val="0"/>
        </a:spcAft>
        <a:buClr>
          <a:srgbClr val="783117"/>
        </a:buClr>
        <a:buSzPct val="85000"/>
        <a:buFont typeface="Arial" panose="020B0604020202020204" pitchFamily="34" charset="0"/>
        <a:buChar char="•"/>
        <a:defRPr sz="1800" kern="1200">
          <a:solidFill>
            <a:srgbClr val="002060"/>
          </a:solidFill>
          <a:latin typeface="+mn-lt"/>
          <a:ea typeface="Geneva" pitchFamily="-112" charset="-128"/>
          <a:cs typeface="Geneva"/>
        </a:defRPr>
      </a:lvl3pPr>
      <a:lvl4pPr marL="959644" indent="-177404" algn="l" rtl="0" eaLnBrk="0" fontAlgn="base" hangingPunct="0">
        <a:spcBef>
          <a:spcPct val="20000"/>
        </a:spcBef>
        <a:spcAft>
          <a:spcPct val="0"/>
        </a:spcAft>
        <a:buClr>
          <a:srgbClr val="783117"/>
        </a:buClr>
        <a:buSzPct val="90000"/>
        <a:buFont typeface="Arial" panose="020B0604020202020204" pitchFamily="34" charset="0"/>
        <a:buChar char="•"/>
        <a:defRPr sz="1500" kern="1200">
          <a:solidFill>
            <a:srgbClr val="002060"/>
          </a:solidFill>
          <a:latin typeface="+mn-lt"/>
          <a:ea typeface="Geneva" pitchFamily="-112" charset="-128"/>
          <a:cs typeface="Geneva"/>
        </a:defRPr>
      </a:lvl4pPr>
      <a:lvl5pPr marL="1116806" indent="-136922" algn="l" rtl="0" eaLnBrk="0" fontAlgn="base" hangingPunct="0">
        <a:spcBef>
          <a:spcPct val="20000"/>
        </a:spcBef>
        <a:spcAft>
          <a:spcPct val="0"/>
        </a:spcAft>
        <a:buClr>
          <a:srgbClr val="783117"/>
        </a:buClr>
        <a:buSzPct val="100000"/>
        <a:buFont typeface="Arial" panose="020B0604020202020204" pitchFamily="34" charset="0"/>
        <a:buChar char="•"/>
        <a:defRPr sz="1500" kern="1200">
          <a:solidFill>
            <a:srgbClr val="002060"/>
          </a:solidFill>
          <a:latin typeface="+mn-lt"/>
          <a:ea typeface="Geneva" pitchFamily="-112" charset="-128"/>
          <a:cs typeface="Geneva"/>
        </a:defRPr>
      </a:lvl5pPr>
      <a:lvl6pPr marL="1275588" indent="-137160" algn="l" rtl="0" eaLnBrk="1" latinLnBrk="0" hangingPunct="1">
        <a:spcBef>
          <a:spcPct val="20000"/>
        </a:spcBef>
        <a:buClr>
          <a:schemeClr val="accent5"/>
        </a:buClr>
        <a:buFont typeface="Arial"/>
        <a:buChar char="-"/>
        <a:defRPr kumimoji="0" sz="1500" kern="1200" baseline="0">
          <a:solidFill>
            <a:schemeClr val="tx1"/>
          </a:solidFill>
          <a:latin typeface="+mn-lt"/>
          <a:ea typeface="+mn-ea"/>
          <a:cs typeface="+mn-cs"/>
        </a:defRPr>
      </a:lvl6pPr>
      <a:lvl7pPr marL="1440180" indent="-137160" algn="l" rtl="0" eaLnBrk="1" latinLnBrk="0" hangingPunct="1">
        <a:spcBef>
          <a:spcPct val="20000"/>
        </a:spcBef>
        <a:buClr>
          <a:schemeClr val="accent6"/>
        </a:buClr>
        <a:buSzPct val="100000"/>
        <a:buFont typeface="Arial"/>
        <a:buChar char="•"/>
        <a:defRPr kumimoji="0" sz="1350" kern="1200" baseline="0">
          <a:solidFill>
            <a:schemeClr val="tx1"/>
          </a:solidFill>
          <a:latin typeface="+mn-lt"/>
          <a:ea typeface="+mn-ea"/>
          <a:cs typeface="+mn-cs"/>
        </a:defRPr>
      </a:lvl7pPr>
      <a:lvl8pPr marL="1604772" indent="-137160" algn="l" rtl="0" eaLnBrk="1" latinLnBrk="0" hangingPunct="1">
        <a:spcBef>
          <a:spcPct val="20000"/>
        </a:spcBef>
        <a:buClr>
          <a:schemeClr val="accent6"/>
        </a:buClr>
        <a:buFont typeface="Arial"/>
        <a:buChar char="▪"/>
        <a:defRPr kumimoji="0" sz="1200" kern="1200">
          <a:solidFill>
            <a:schemeClr val="tx1"/>
          </a:solidFill>
          <a:latin typeface="+mn-lt"/>
          <a:ea typeface="+mn-ea"/>
          <a:cs typeface="+mn-cs"/>
        </a:defRPr>
      </a:lvl8pPr>
      <a:lvl9pPr marL="1748790" indent="-137160" algn="l" rtl="0" eaLnBrk="1" latinLnBrk="0" hangingPunct="1">
        <a:spcBef>
          <a:spcPct val="20000"/>
        </a:spcBef>
        <a:buClr>
          <a:schemeClr val="accent6"/>
        </a:buClr>
        <a:buFont typeface="Arial"/>
        <a:buChar char="•"/>
        <a:defRPr kumimoji="0" sz="12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dirty="0"/>
          </a:p>
          <a:p>
            <a:r>
              <a:rPr lang="en-US" dirty="0"/>
              <a:t>A culture where people feel and act like this is their company.</a:t>
            </a:r>
          </a:p>
          <a:p>
            <a:r>
              <a:rPr lang="en-US" dirty="0"/>
              <a:t>A company that communicates what an ESOP is and how it works effectively and regularly.</a:t>
            </a:r>
          </a:p>
          <a:p>
            <a:r>
              <a:rPr lang="en-US" dirty="0"/>
              <a:t>A company that shares information about performance at the company and work levels.</a:t>
            </a:r>
          </a:p>
          <a:p>
            <a:r>
              <a:rPr lang="en-US" dirty="0"/>
              <a:t>A company that does not just ask for people to identify problems and share ideas but provides a specific structure and expectation about how to do it.</a:t>
            </a:r>
          </a:p>
          <a:p>
            <a:r>
              <a:rPr lang="en-US" dirty="0"/>
              <a:t>A company that focuses decision making on expertise not titles.</a:t>
            </a:r>
          </a:p>
          <a:p>
            <a:r>
              <a:rPr lang="en-US" dirty="0"/>
              <a:t>A culture where employees owners have more rights—and more responsibility.</a:t>
            </a:r>
          </a:p>
        </p:txBody>
      </p:sp>
      <p:sp>
        <p:nvSpPr>
          <p:cNvPr id="4" name="Title 3"/>
          <p:cNvSpPr>
            <a:spLocks noGrp="1"/>
          </p:cNvSpPr>
          <p:nvPr>
            <p:ph type="title"/>
          </p:nvPr>
        </p:nvSpPr>
        <p:spPr>
          <a:xfrm>
            <a:off x="282633" y="45720"/>
            <a:ext cx="7467600" cy="655638"/>
          </a:xfrm>
        </p:spPr>
        <p:txBody>
          <a:bodyPr/>
          <a:lstStyle/>
          <a:p>
            <a:pPr algn="ctr"/>
            <a:r>
              <a:rPr lang="en-US" dirty="0"/>
              <a:t>What Is an Ownership Culture?</a:t>
            </a:r>
          </a:p>
        </p:txBody>
      </p:sp>
      <p:sp>
        <p:nvSpPr>
          <p:cNvPr id="3" name="Slide Number Placeholder 2"/>
          <p:cNvSpPr>
            <a:spLocks noGrp="1"/>
          </p:cNvSpPr>
          <p:nvPr>
            <p:ph type="sldNum" sz="quarter" idx="10"/>
          </p:nvPr>
        </p:nvSpPr>
        <p:spPr/>
        <p:txBody>
          <a:bodyPr/>
          <a:lstStyle/>
          <a:p>
            <a:pPr algn="l">
              <a:defRPr/>
            </a:pPr>
            <a:fld id="{3F9E065D-035D-4426-84FA-C124421A021C}" type="slidenum">
              <a:rPr lang="en-US" smtClean="0"/>
              <a:pPr algn="l">
                <a:defRPr/>
              </a:pPr>
              <a:t>1</a:t>
            </a:fld>
            <a:endParaRPr lang="en-US" dirty="0"/>
          </a:p>
        </p:txBody>
      </p:sp>
    </p:spTree>
    <p:extLst>
      <p:ext uri="{BB962C8B-B14F-4D97-AF65-F5344CB8AC3E}">
        <p14:creationId xmlns:p14="http://schemas.microsoft.com/office/powerpoint/2010/main" val="4265386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marL="370284" indent="-342900">
              <a:buFont typeface="Arial" panose="020B0604020202020204" pitchFamily="34" charset="0"/>
              <a:buChar char="•"/>
            </a:pPr>
            <a:r>
              <a:rPr lang="en-US" dirty="0"/>
              <a:t>The kind of strategic planning described here is not the very high-level plan developed by top management for issues such as major new market initiatives, capital budgets, acquisitions, staffing, etc. </a:t>
            </a:r>
          </a:p>
          <a:p>
            <a:pPr marL="370284" indent="-342900">
              <a:buFont typeface="Arial" panose="020B0604020202020204" pitchFamily="34" charset="0"/>
              <a:buChar char="•"/>
            </a:pPr>
            <a:r>
              <a:rPr lang="en-US" dirty="0"/>
              <a:t>The key idea here is “the adjacent possible.” As Stephen Johnson explains in </a:t>
            </a:r>
            <a:r>
              <a:rPr lang="en-US" i="1" dirty="0"/>
              <a:t>Where Good Ideas Come From, </a:t>
            </a:r>
            <a:r>
              <a:rPr lang="en-US" dirty="0"/>
              <a:t>the adjacent possible are the new ideas at the edge of what you are doing now. They’re not so far out of reach as to be overly risky, but not so close to what you already do that they fall within the normal day-to-day decisions people throughout the company make.</a:t>
            </a:r>
          </a:p>
        </p:txBody>
      </p:sp>
      <p:sp>
        <p:nvSpPr>
          <p:cNvPr id="3" name="Slide Number Placeholder 2"/>
          <p:cNvSpPr>
            <a:spLocks noGrp="1"/>
          </p:cNvSpPr>
          <p:nvPr>
            <p:ph type="sldNum" sz="quarter" idx="10"/>
          </p:nvPr>
        </p:nvSpPr>
        <p:spPr/>
        <p:txBody>
          <a:bodyPr/>
          <a:lstStyle/>
          <a:p>
            <a:fld id="{4CAE8FDA-43C1-461C-8F3A-D71F54B5C3FB}" type="slidenum">
              <a:rPr lang="en-US" smtClean="0"/>
              <a:pPr/>
              <a:t>10</a:t>
            </a:fld>
            <a:endParaRPr lang="en-US" dirty="0"/>
          </a:p>
        </p:txBody>
      </p:sp>
      <p:sp>
        <p:nvSpPr>
          <p:cNvPr id="9" name="Title 8"/>
          <p:cNvSpPr>
            <a:spLocks noGrp="1"/>
          </p:cNvSpPr>
          <p:nvPr>
            <p:ph type="title" idx="4294967295"/>
          </p:nvPr>
        </p:nvSpPr>
        <p:spPr>
          <a:xfrm>
            <a:off x="0" y="0"/>
            <a:ext cx="7620000" cy="1295400"/>
          </a:xfrm>
        </p:spPr>
        <p:txBody>
          <a:bodyPr/>
          <a:lstStyle/>
          <a:p>
            <a:r>
              <a:rPr lang="en-US" dirty="0"/>
              <a:t>What this is not</a:t>
            </a:r>
          </a:p>
        </p:txBody>
      </p:sp>
    </p:spTree>
    <p:extLst>
      <p:ext uri="{BB962C8B-B14F-4D97-AF65-F5344CB8AC3E}">
        <p14:creationId xmlns:p14="http://schemas.microsoft.com/office/powerpoint/2010/main" val="127881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457200"/>
            <a:ext cx="7467600" cy="5668967"/>
          </a:xfrm>
        </p:spPr>
        <p:txBody>
          <a:bodyPr/>
          <a:lstStyle/>
          <a:p>
            <a:r>
              <a:rPr lang="en-US" b="1" dirty="0"/>
              <a:t>Adjacent Possible Examples</a:t>
            </a:r>
          </a:p>
          <a:p>
            <a:r>
              <a:rPr lang="en-US" dirty="0"/>
              <a:t>Company providing chemical treatments to prevent pipe corrosion at hospitals hears from clients that they need a way to test for and prevent Legionnaire’s disease. Team formed to evaluate if Barclay Water Management, a 100% ESOP, can:</a:t>
            </a:r>
          </a:p>
          <a:p>
            <a:pPr marL="370284" indent="-342900">
              <a:buFont typeface="Arial" panose="020B0604020202020204" pitchFamily="34" charset="0"/>
              <a:buChar char="•"/>
            </a:pPr>
            <a:r>
              <a:rPr lang="en-US" dirty="0"/>
              <a:t>Find the technical expertise in house or need to develop it?</a:t>
            </a:r>
          </a:p>
          <a:p>
            <a:pPr marL="370284" indent="-342900">
              <a:buFont typeface="Arial" panose="020B0604020202020204" pitchFamily="34" charset="0"/>
              <a:buChar char="•"/>
            </a:pPr>
            <a:r>
              <a:rPr lang="en-US" dirty="0"/>
              <a:t>Should do testing only or build a treatment technology?</a:t>
            </a:r>
          </a:p>
          <a:p>
            <a:pPr marL="370284" indent="-342900">
              <a:buFont typeface="Arial" panose="020B0604020202020204" pitchFamily="34" charset="0"/>
              <a:buChar char="•"/>
            </a:pPr>
            <a:r>
              <a:rPr lang="en-US" dirty="0"/>
              <a:t>Assess what else is out there: can Barclay’s compete?</a:t>
            </a:r>
          </a:p>
          <a:p>
            <a:pPr marL="370284" indent="-342900">
              <a:buFont typeface="Arial" panose="020B0604020202020204" pitchFamily="34" charset="0"/>
              <a:buChar char="•"/>
            </a:pPr>
            <a:r>
              <a:rPr lang="en-US" dirty="0"/>
              <a:t>If they do this, will it be as or more profitable than what they might do with the same resources now?</a:t>
            </a:r>
          </a:p>
          <a:p>
            <a:pPr marL="370284" indent="-342900">
              <a:buFont typeface="Arial" panose="020B0604020202020204" pitchFamily="34" charset="0"/>
              <a:buChar char="•"/>
            </a:pPr>
            <a:r>
              <a:rPr lang="en-US" dirty="0"/>
              <a:t>Make a decision.</a:t>
            </a:r>
          </a:p>
          <a:p>
            <a:r>
              <a:rPr lang="en-US" dirty="0"/>
              <a:t> </a:t>
            </a:r>
          </a:p>
        </p:txBody>
      </p:sp>
      <p:sp>
        <p:nvSpPr>
          <p:cNvPr id="3" name="Slide Number Placeholder 2"/>
          <p:cNvSpPr>
            <a:spLocks noGrp="1"/>
          </p:cNvSpPr>
          <p:nvPr>
            <p:ph type="sldNum" sz="quarter" idx="10"/>
          </p:nvPr>
        </p:nvSpPr>
        <p:spPr/>
        <p:txBody>
          <a:bodyPr/>
          <a:lstStyle/>
          <a:p>
            <a:pPr algn="l">
              <a:defRPr/>
            </a:pPr>
            <a:fld id="{4CAE8FDA-43C1-461C-8F3A-D71F54B5C3FB}" type="slidenum">
              <a:rPr lang="en-US" smtClean="0"/>
              <a:pPr algn="l">
                <a:defRPr/>
              </a:pPr>
              <a:t>11</a:t>
            </a:fld>
            <a:endParaRPr lang="en-US" dirty="0"/>
          </a:p>
        </p:txBody>
      </p:sp>
    </p:spTree>
    <p:extLst>
      <p:ext uri="{BB962C8B-B14F-4D97-AF65-F5344CB8AC3E}">
        <p14:creationId xmlns:p14="http://schemas.microsoft.com/office/powerpoint/2010/main" val="190119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endParaRPr lang="en-US" dirty="0"/>
          </a:p>
        </p:txBody>
      </p:sp>
      <p:sp>
        <p:nvSpPr>
          <p:cNvPr id="3" name="Slide Number Placeholder 2"/>
          <p:cNvSpPr>
            <a:spLocks noGrp="1"/>
          </p:cNvSpPr>
          <p:nvPr>
            <p:ph type="sldNum" sz="quarter" idx="10"/>
          </p:nvPr>
        </p:nvSpPr>
        <p:spPr/>
        <p:txBody>
          <a:bodyPr/>
          <a:lstStyle/>
          <a:p>
            <a:fld id="{4CAE8FDA-43C1-461C-8F3A-D71F54B5C3FB}" type="slidenum">
              <a:rPr lang="en-US" smtClean="0"/>
              <a:pPr/>
              <a:t>12</a:t>
            </a:fld>
            <a:endParaRPr lang="en-US" dirty="0"/>
          </a:p>
        </p:txBody>
      </p:sp>
      <p:sp>
        <p:nvSpPr>
          <p:cNvPr id="9" name="Title 8"/>
          <p:cNvSpPr>
            <a:spLocks noGrp="1"/>
          </p:cNvSpPr>
          <p:nvPr>
            <p:ph type="title" idx="4294967295"/>
          </p:nvPr>
        </p:nvSpPr>
        <p:spPr>
          <a:xfrm>
            <a:off x="0" y="0"/>
            <a:ext cx="7620000" cy="1295400"/>
          </a:xfrm>
        </p:spPr>
        <p:txBody>
          <a:bodyPr/>
          <a:lstStyle/>
          <a:p>
            <a:r>
              <a:rPr lang="en-US" dirty="0"/>
              <a:t>The involvement matrix</a:t>
            </a:r>
          </a:p>
        </p:txBody>
      </p:sp>
      <p:graphicFrame>
        <p:nvGraphicFramePr>
          <p:cNvPr id="2" name="Table 1"/>
          <p:cNvGraphicFramePr>
            <a:graphicFrameLocks noGrp="1"/>
          </p:cNvGraphicFramePr>
          <p:nvPr>
            <p:extLst>
              <p:ext uri="{D42A27DB-BD31-4B8C-83A1-F6EECF244321}">
                <p14:modId xmlns:p14="http://schemas.microsoft.com/office/powerpoint/2010/main" val="2797530739"/>
              </p:ext>
            </p:extLst>
          </p:nvPr>
        </p:nvGraphicFramePr>
        <p:xfrm>
          <a:off x="838200" y="1905000"/>
          <a:ext cx="5943600" cy="3886199"/>
        </p:xfrm>
        <a:graphic>
          <a:graphicData uri="http://schemas.openxmlformats.org/drawingml/2006/table">
            <a:tbl>
              <a:tblPr firstRow="1" firstCol="1" bandRow="1">
                <a:tableStyleId>{5C22544A-7EE6-4342-B048-85BDC9FD1C3A}</a:tableStyleId>
              </a:tblPr>
              <a:tblGrid>
                <a:gridCol w="2388833">
                  <a:extLst>
                    <a:ext uri="{9D8B030D-6E8A-4147-A177-3AD203B41FA5}">
                      <a16:colId xmlns:a16="http://schemas.microsoft.com/office/drawing/2014/main" val="20000"/>
                    </a:ext>
                  </a:extLst>
                </a:gridCol>
                <a:gridCol w="3554767">
                  <a:extLst>
                    <a:ext uri="{9D8B030D-6E8A-4147-A177-3AD203B41FA5}">
                      <a16:colId xmlns:a16="http://schemas.microsoft.com/office/drawing/2014/main" val="20001"/>
                    </a:ext>
                  </a:extLst>
                </a:gridCol>
              </a:tblGrid>
              <a:tr h="378601">
                <a:tc>
                  <a:txBody>
                    <a:bodyPr/>
                    <a:lstStyle/>
                    <a:p>
                      <a:pPr marL="0" marR="0">
                        <a:lnSpc>
                          <a:spcPct val="107000"/>
                        </a:lnSpc>
                        <a:spcBef>
                          <a:spcPts val="0"/>
                        </a:spcBef>
                        <a:spcAft>
                          <a:spcPts val="0"/>
                        </a:spcAft>
                      </a:pPr>
                      <a:r>
                        <a:rPr lang="en-US" sz="1100" dirty="0">
                          <a:effectLst/>
                        </a:rPr>
                        <a:t>Issue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How Identified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175878">
                <a:tc>
                  <a:txBody>
                    <a:bodyPr/>
                    <a:lstStyle/>
                    <a:p>
                      <a:pPr marL="0" marR="0">
                        <a:lnSpc>
                          <a:spcPct val="107000"/>
                        </a:lnSpc>
                        <a:spcBef>
                          <a:spcPts val="0"/>
                        </a:spcBef>
                        <a:spcAft>
                          <a:spcPts val="0"/>
                        </a:spcAft>
                      </a:pPr>
                      <a:r>
                        <a:rPr lang="en-US" sz="1100" dirty="0">
                          <a:effectLst/>
                        </a:rPr>
                        <a:t>Market niches and opportunities for new products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Conversations with customers and potential customers; trade show research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777240">
                <a:tc>
                  <a:txBody>
                    <a:bodyPr/>
                    <a:lstStyle/>
                    <a:p>
                      <a:pPr marL="0" marR="0">
                        <a:lnSpc>
                          <a:spcPct val="107000"/>
                        </a:lnSpc>
                        <a:spcBef>
                          <a:spcPts val="0"/>
                        </a:spcBef>
                        <a:spcAft>
                          <a:spcPts val="0"/>
                        </a:spcAft>
                      </a:pPr>
                      <a:r>
                        <a:rPr lang="en-US" sz="1100">
                          <a:effectLst/>
                        </a:rPr>
                        <a:t>Process and quality improvements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Conversations with fellow workers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77240">
                <a:tc>
                  <a:txBody>
                    <a:bodyPr/>
                    <a:lstStyle/>
                    <a:p>
                      <a:pPr marL="0" marR="0">
                        <a:lnSpc>
                          <a:spcPct val="107000"/>
                        </a:lnSpc>
                        <a:spcBef>
                          <a:spcPts val="0"/>
                        </a:spcBef>
                        <a:spcAft>
                          <a:spcPts val="0"/>
                        </a:spcAft>
                      </a:pPr>
                      <a:r>
                        <a:rPr lang="en-US" sz="1100">
                          <a:effectLst/>
                        </a:rPr>
                        <a:t>Marketing opportunities for existing products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Conversations with customers and potential customers; trade show research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777240">
                <a:tc>
                  <a:txBody>
                    <a:bodyPr/>
                    <a:lstStyle/>
                    <a:p>
                      <a:pPr marL="0" marR="0">
                        <a:lnSpc>
                          <a:spcPct val="107000"/>
                        </a:lnSpc>
                        <a:spcBef>
                          <a:spcPts val="0"/>
                        </a:spcBef>
                        <a:spcAft>
                          <a:spcPts val="0"/>
                        </a:spcAft>
                      </a:pPr>
                      <a:r>
                        <a:rPr lang="en-US" sz="1100">
                          <a:effectLst/>
                        </a:rPr>
                        <a:t>Changes in organization of work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Conversations with fellow workers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91897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This process would ideally involve a multi-functional approach with people from different areas of the company (such as marketing, production, and engineering in a manufacturing company) meeting to explore opportunities and make decisions.</a:t>
            </a:r>
          </a:p>
          <a:p>
            <a:endParaRPr lang="en-US" dirty="0"/>
          </a:p>
        </p:txBody>
      </p:sp>
      <p:sp>
        <p:nvSpPr>
          <p:cNvPr id="3" name="Slide Number Placeholder 2"/>
          <p:cNvSpPr>
            <a:spLocks noGrp="1"/>
          </p:cNvSpPr>
          <p:nvPr>
            <p:ph type="sldNum" sz="quarter" idx="10"/>
          </p:nvPr>
        </p:nvSpPr>
        <p:spPr/>
        <p:txBody>
          <a:bodyPr/>
          <a:lstStyle/>
          <a:p>
            <a:pPr algn="l">
              <a:defRPr/>
            </a:pPr>
            <a:fld id="{4CAE8FDA-43C1-461C-8F3A-D71F54B5C3FB}" type="slidenum">
              <a:rPr lang="en-US" smtClean="0"/>
              <a:pPr algn="l">
                <a:defRPr/>
              </a:pPr>
              <a:t>13</a:t>
            </a:fld>
            <a:endParaRPr lang="en-US" dirty="0"/>
          </a:p>
        </p:txBody>
      </p:sp>
      <p:sp>
        <p:nvSpPr>
          <p:cNvPr id="4" name="Title 3"/>
          <p:cNvSpPr>
            <a:spLocks noGrp="1"/>
          </p:cNvSpPr>
          <p:nvPr>
            <p:ph type="title" idx="4294967295"/>
          </p:nvPr>
        </p:nvSpPr>
        <p:spPr>
          <a:xfrm>
            <a:off x="0" y="273050"/>
            <a:ext cx="7620000" cy="1022350"/>
          </a:xfrm>
        </p:spPr>
        <p:txBody>
          <a:bodyPr/>
          <a:lstStyle/>
          <a:p>
            <a:r>
              <a:rPr lang="en-US" dirty="0"/>
              <a:t>Who Is Involved?</a:t>
            </a:r>
          </a:p>
        </p:txBody>
      </p:sp>
    </p:spTree>
    <p:extLst>
      <p:ext uri="{BB962C8B-B14F-4D97-AF65-F5344CB8AC3E}">
        <p14:creationId xmlns:p14="http://schemas.microsoft.com/office/powerpoint/2010/main" val="1777865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dirty="0"/>
          </a:p>
          <a:p>
            <a:r>
              <a:rPr lang="en-US" dirty="0"/>
              <a:t>KTA-</a:t>
            </a:r>
            <a:r>
              <a:rPr lang="en-US" dirty="0" err="1"/>
              <a:t>Tator</a:t>
            </a:r>
            <a:r>
              <a:rPr lang="en-US" dirty="0"/>
              <a:t> is a 100% ESOP engineering company.</a:t>
            </a:r>
          </a:p>
          <a:p>
            <a:pPr marL="370284" indent="-342900">
              <a:buFont typeface="Arial" panose="020B0604020202020204" pitchFamily="34" charset="0"/>
              <a:buChar char="•"/>
            </a:pPr>
            <a:r>
              <a:rPr lang="en-US" dirty="0"/>
              <a:t>Planning starts with management and project team leaders.</a:t>
            </a:r>
          </a:p>
          <a:p>
            <a:pPr marL="370284" indent="-342900">
              <a:buFont typeface="Arial" panose="020B0604020202020204" pitchFamily="34" charset="0"/>
              <a:buChar char="•"/>
            </a:pPr>
            <a:r>
              <a:rPr lang="en-US" dirty="0"/>
              <a:t>3-5 new initiatives identified for the year</a:t>
            </a:r>
          </a:p>
          <a:p>
            <a:pPr marL="370284" indent="-342900">
              <a:buFont typeface="Arial" panose="020B0604020202020204" pitchFamily="34" charset="0"/>
              <a:buChar char="•"/>
            </a:pPr>
            <a:r>
              <a:rPr lang="en-US" dirty="0"/>
              <a:t>Team leaders identify “key influencers,” who can be people at any level with the broadest networks.</a:t>
            </a:r>
          </a:p>
          <a:p>
            <a:pPr marL="370284" indent="-342900">
              <a:buFont typeface="Arial" panose="020B0604020202020204" pitchFamily="34" charset="0"/>
              <a:buChar char="•"/>
            </a:pPr>
            <a:r>
              <a:rPr lang="en-US" dirty="0"/>
              <a:t>Teams then seek input from these influencers on whether the ideas make sense, what changes are needed, and how to mover forward</a:t>
            </a:r>
          </a:p>
          <a:p>
            <a:endParaRPr lang="en-US" dirty="0"/>
          </a:p>
        </p:txBody>
      </p:sp>
      <p:sp>
        <p:nvSpPr>
          <p:cNvPr id="3" name="Slide Number Placeholder 2"/>
          <p:cNvSpPr>
            <a:spLocks noGrp="1"/>
          </p:cNvSpPr>
          <p:nvPr>
            <p:ph type="sldNum" sz="quarter" idx="10"/>
          </p:nvPr>
        </p:nvSpPr>
        <p:spPr/>
        <p:txBody>
          <a:bodyPr/>
          <a:lstStyle/>
          <a:p>
            <a:pPr algn="l">
              <a:defRPr/>
            </a:pPr>
            <a:fld id="{4CAE8FDA-43C1-461C-8F3A-D71F54B5C3FB}" type="slidenum">
              <a:rPr lang="en-US" smtClean="0"/>
              <a:pPr algn="l">
                <a:defRPr/>
              </a:pPr>
              <a:t>14</a:t>
            </a:fld>
            <a:endParaRPr lang="en-US" dirty="0"/>
          </a:p>
        </p:txBody>
      </p:sp>
      <p:sp>
        <p:nvSpPr>
          <p:cNvPr id="4" name="Title 3"/>
          <p:cNvSpPr>
            <a:spLocks noGrp="1"/>
          </p:cNvSpPr>
          <p:nvPr>
            <p:ph type="title" idx="4294967295"/>
          </p:nvPr>
        </p:nvSpPr>
        <p:spPr>
          <a:xfrm>
            <a:off x="0" y="273050"/>
            <a:ext cx="7620000" cy="1022350"/>
          </a:xfrm>
        </p:spPr>
        <p:txBody>
          <a:bodyPr/>
          <a:lstStyle/>
          <a:p>
            <a:r>
              <a:rPr lang="en-US" dirty="0"/>
              <a:t>A Simple Starting Model: KTA-</a:t>
            </a:r>
            <a:r>
              <a:rPr lang="en-US" dirty="0" err="1"/>
              <a:t>Tator</a:t>
            </a:r>
            <a:endParaRPr lang="en-US" dirty="0"/>
          </a:p>
        </p:txBody>
      </p:sp>
    </p:spTree>
    <p:extLst>
      <p:ext uri="{BB962C8B-B14F-4D97-AF65-F5344CB8AC3E}">
        <p14:creationId xmlns:p14="http://schemas.microsoft.com/office/powerpoint/2010/main" val="3055543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370284" lvl="0" indent="-342900">
              <a:buFont typeface="Arial" panose="020B0604020202020204" pitchFamily="34" charset="0"/>
              <a:buChar char="•"/>
            </a:pPr>
            <a:r>
              <a:rPr lang="en-US" dirty="0"/>
              <a:t>Evolve to two parallel organizations, one hierarchical and one networked</a:t>
            </a:r>
          </a:p>
          <a:p>
            <a:pPr marL="370284" lvl="0" indent="-342900">
              <a:buFont typeface="Arial" panose="020B0604020202020204" pitchFamily="34" charset="0"/>
              <a:buChar char="•"/>
            </a:pPr>
            <a:r>
              <a:rPr lang="en-US" dirty="0"/>
              <a:t>Organically formed “networks” co-exist with a more traditional hierarchical organization.</a:t>
            </a:r>
          </a:p>
          <a:p>
            <a:pPr marL="370284" lvl="0" indent="-342900">
              <a:buFont typeface="Arial" panose="020B0604020202020204" pitchFamily="34" charset="0"/>
              <a:buChar char="•"/>
            </a:pPr>
            <a:r>
              <a:rPr lang="en-US" dirty="0"/>
              <a:t>Networks will be able to take their own initiatives, with broad oversight from management</a:t>
            </a:r>
          </a:p>
          <a:p>
            <a:pPr marL="370284" lvl="0" indent="-342900">
              <a:buFont typeface="Arial" panose="020B0604020202020204" pitchFamily="34" charset="0"/>
              <a:buChar char="•"/>
            </a:pPr>
            <a:endParaRPr lang="en-US" dirty="0"/>
          </a:p>
          <a:p>
            <a:endParaRPr lang="en-US" dirty="0"/>
          </a:p>
        </p:txBody>
      </p:sp>
      <p:sp>
        <p:nvSpPr>
          <p:cNvPr id="3" name="Slide Number Placeholder 2"/>
          <p:cNvSpPr>
            <a:spLocks noGrp="1"/>
          </p:cNvSpPr>
          <p:nvPr>
            <p:ph type="sldNum" sz="quarter" idx="10"/>
          </p:nvPr>
        </p:nvSpPr>
        <p:spPr/>
        <p:txBody>
          <a:bodyPr/>
          <a:lstStyle/>
          <a:p>
            <a:pPr algn="l">
              <a:defRPr/>
            </a:pPr>
            <a:fld id="{4CAE8FDA-43C1-461C-8F3A-D71F54B5C3FB}" type="slidenum">
              <a:rPr lang="en-US" smtClean="0"/>
              <a:pPr algn="l">
                <a:defRPr/>
              </a:pPr>
              <a:t>15</a:t>
            </a:fld>
            <a:endParaRPr lang="en-US" dirty="0"/>
          </a:p>
        </p:txBody>
      </p:sp>
      <p:sp>
        <p:nvSpPr>
          <p:cNvPr id="4" name="Title 3"/>
          <p:cNvSpPr>
            <a:spLocks noGrp="1"/>
          </p:cNvSpPr>
          <p:nvPr>
            <p:ph type="title" idx="4294967295"/>
          </p:nvPr>
        </p:nvSpPr>
        <p:spPr>
          <a:xfrm>
            <a:off x="0" y="273050"/>
            <a:ext cx="7620000" cy="1022350"/>
          </a:xfrm>
        </p:spPr>
        <p:txBody>
          <a:bodyPr/>
          <a:lstStyle/>
          <a:p>
            <a:r>
              <a:rPr lang="en-US" dirty="0"/>
              <a:t>Where KTA is Headed</a:t>
            </a:r>
          </a:p>
        </p:txBody>
      </p:sp>
    </p:spTree>
    <p:extLst>
      <p:ext uri="{BB962C8B-B14F-4D97-AF65-F5344CB8AC3E}">
        <p14:creationId xmlns:p14="http://schemas.microsoft.com/office/powerpoint/2010/main" val="1384194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370284" indent="-342900">
              <a:buFont typeface="Arial" panose="020B0604020202020204" pitchFamily="34" charset="0"/>
              <a:buChar char="•"/>
            </a:pPr>
            <a:r>
              <a:rPr lang="en-US" sz="2000" dirty="0"/>
              <a:t>Multinational 100% ESOP materials conversion company with over 500 employees and nine locations</a:t>
            </a:r>
          </a:p>
          <a:p>
            <a:pPr marL="370284" indent="-342900">
              <a:buFont typeface="Arial" panose="020B0604020202020204" pitchFamily="34" charset="0"/>
              <a:buChar char="•"/>
            </a:pPr>
            <a:r>
              <a:rPr lang="en-US" sz="2000" dirty="0"/>
              <a:t>Each location has its own variation on the process, but this describes the most comprehensive one.</a:t>
            </a:r>
          </a:p>
          <a:p>
            <a:pPr marL="370284" indent="-342900">
              <a:buFont typeface="Arial" panose="020B0604020202020204" pitchFamily="34" charset="0"/>
              <a:buChar char="•"/>
            </a:pPr>
            <a:r>
              <a:rPr lang="en-US" sz="2000" dirty="0"/>
              <a:t>The operations leadership team for the company develops annual goals and initiatives. Some but not all of these will be candidates for employee involvement. “A3” process used.</a:t>
            </a:r>
          </a:p>
          <a:p>
            <a:pPr marL="370284" indent="-342900">
              <a:buFont typeface="Arial" panose="020B0604020202020204" pitchFamily="34" charset="0"/>
              <a:buChar char="•"/>
            </a:pPr>
            <a:r>
              <a:rPr lang="en-US" sz="2000" dirty="0"/>
              <a:t>In the early fall, the site leadership team does an initial brainstorm of objectives for the coming fiscal year. </a:t>
            </a:r>
          </a:p>
          <a:p>
            <a:pPr marL="370284" indent="-342900">
              <a:buFont typeface="Arial" panose="020B0604020202020204" pitchFamily="34" charset="0"/>
              <a:buChar char="•"/>
            </a:pPr>
            <a:r>
              <a:rPr lang="en-US" sz="2000" dirty="0"/>
              <a:t>The team considers the annual goals and initiatives, but also current year A3s, ideas generated the previous year that did not become A3s, customer projects, and other sources for potential objectives. </a:t>
            </a:r>
          </a:p>
        </p:txBody>
      </p:sp>
      <p:sp>
        <p:nvSpPr>
          <p:cNvPr id="3" name="Slide Number Placeholder 2"/>
          <p:cNvSpPr>
            <a:spLocks noGrp="1"/>
          </p:cNvSpPr>
          <p:nvPr>
            <p:ph type="sldNum" sz="quarter" idx="10"/>
          </p:nvPr>
        </p:nvSpPr>
        <p:spPr/>
        <p:txBody>
          <a:bodyPr/>
          <a:lstStyle/>
          <a:p>
            <a:pPr algn="l">
              <a:defRPr/>
            </a:pPr>
            <a:fld id="{4CAE8FDA-43C1-461C-8F3A-D71F54B5C3FB}" type="slidenum">
              <a:rPr lang="en-US" smtClean="0"/>
              <a:pPr algn="l">
                <a:defRPr/>
              </a:pPr>
              <a:t>16</a:t>
            </a:fld>
            <a:endParaRPr lang="en-US" dirty="0"/>
          </a:p>
        </p:txBody>
      </p:sp>
      <p:sp>
        <p:nvSpPr>
          <p:cNvPr id="4" name="Title 3"/>
          <p:cNvSpPr>
            <a:spLocks noGrp="1"/>
          </p:cNvSpPr>
          <p:nvPr>
            <p:ph type="title" idx="4294967295"/>
          </p:nvPr>
        </p:nvSpPr>
        <p:spPr>
          <a:xfrm>
            <a:off x="0" y="273050"/>
            <a:ext cx="7620000" cy="1022350"/>
          </a:xfrm>
        </p:spPr>
        <p:txBody>
          <a:bodyPr/>
          <a:lstStyle/>
          <a:p>
            <a:r>
              <a:rPr lang="en-US" dirty="0"/>
              <a:t>Annual strategic planning at Web Industries</a:t>
            </a:r>
          </a:p>
        </p:txBody>
      </p:sp>
    </p:spTree>
    <p:extLst>
      <p:ext uri="{BB962C8B-B14F-4D97-AF65-F5344CB8AC3E}">
        <p14:creationId xmlns:p14="http://schemas.microsoft.com/office/powerpoint/2010/main" val="1722672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In October, each site divides non-leadership team employees groups of 5-10 employees each. Some sites already have their own ideas teams, so they would be used instead. </a:t>
            </a:r>
          </a:p>
          <a:p>
            <a:r>
              <a:rPr lang="en-US" dirty="0"/>
              <a:t>Groups meet for two hours and brainstorm a list of ten potential objectives for the coming fiscal year and their rationale for their choices.</a:t>
            </a:r>
          </a:p>
          <a:p>
            <a:r>
              <a:rPr lang="en-US" dirty="0"/>
              <a:t>The A3 owner compiles a single list of ideas from all the groups. </a:t>
            </a:r>
          </a:p>
          <a:p>
            <a:r>
              <a:rPr lang="en-US" dirty="0"/>
              <a:t>The leadership teams uses these ideas, as well as its own and those coming from the operational leadership team, to identify 10 key new initiatives. </a:t>
            </a:r>
          </a:p>
        </p:txBody>
      </p:sp>
      <p:sp>
        <p:nvSpPr>
          <p:cNvPr id="3" name="Slide Number Placeholder 2"/>
          <p:cNvSpPr>
            <a:spLocks noGrp="1"/>
          </p:cNvSpPr>
          <p:nvPr>
            <p:ph type="sldNum" sz="quarter" idx="10"/>
          </p:nvPr>
        </p:nvSpPr>
        <p:spPr/>
        <p:txBody>
          <a:bodyPr/>
          <a:lstStyle/>
          <a:p>
            <a:pPr algn="l">
              <a:defRPr/>
            </a:pPr>
            <a:fld id="{4CAE8FDA-43C1-461C-8F3A-D71F54B5C3FB}" type="slidenum">
              <a:rPr lang="en-US" smtClean="0"/>
              <a:pPr algn="l">
                <a:defRPr/>
              </a:pPr>
              <a:t>17</a:t>
            </a:fld>
            <a:endParaRPr lang="en-US" dirty="0"/>
          </a:p>
        </p:txBody>
      </p:sp>
      <p:sp>
        <p:nvSpPr>
          <p:cNvPr id="4" name="Title 3"/>
          <p:cNvSpPr>
            <a:spLocks noGrp="1"/>
          </p:cNvSpPr>
          <p:nvPr>
            <p:ph type="title" idx="4294967295"/>
          </p:nvPr>
        </p:nvSpPr>
        <p:spPr>
          <a:xfrm>
            <a:off x="0" y="273050"/>
            <a:ext cx="7620000" cy="1022350"/>
          </a:xfrm>
        </p:spPr>
        <p:txBody>
          <a:bodyPr/>
          <a:lstStyle/>
          <a:p>
            <a:r>
              <a:rPr lang="en-US" dirty="0"/>
              <a:t>Web (continued)</a:t>
            </a:r>
          </a:p>
        </p:txBody>
      </p:sp>
    </p:spTree>
    <p:extLst>
      <p:ext uri="{BB962C8B-B14F-4D97-AF65-F5344CB8AC3E}">
        <p14:creationId xmlns:p14="http://schemas.microsoft.com/office/powerpoint/2010/main" val="266231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So does everyone!</a:t>
            </a:r>
          </a:p>
          <a:p>
            <a:r>
              <a:rPr lang="en-US" dirty="0"/>
              <a:t>When should an employee walk in?</a:t>
            </a:r>
          </a:p>
          <a:p>
            <a:r>
              <a:rPr lang="en-US" dirty="0"/>
              <a:t>Will employees feel like they can articulate the idea well enough?</a:t>
            </a:r>
          </a:p>
          <a:p>
            <a:r>
              <a:rPr lang="en-US" dirty="0"/>
              <a:t>Will they be told “we have done that before” or “I’ll get back to you later?”</a:t>
            </a:r>
          </a:p>
          <a:p>
            <a:r>
              <a:rPr lang="en-US" dirty="0"/>
              <a:t>Will the boss take the credit?</a:t>
            </a:r>
          </a:p>
          <a:p>
            <a:endParaRPr lang="en-US" dirty="0"/>
          </a:p>
          <a:p>
            <a:pPr marL="27384" indent="0">
              <a:buNone/>
            </a:pPr>
            <a:r>
              <a:rPr lang="en-US" i="1" dirty="0"/>
              <a:t>Anything you do to try to encourage identifying problems or solutions that is ambiguous and uncertain will not work!</a:t>
            </a:r>
          </a:p>
          <a:p>
            <a:endParaRPr lang="en-US" dirty="0"/>
          </a:p>
        </p:txBody>
      </p:sp>
      <p:sp>
        <p:nvSpPr>
          <p:cNvPr id="4" name="Title 3"/>
          <p:cNvSpPr>
            <a:spLocks noGrp="1"/>
          </p:cNvSpPr>
          <p:nvPr>
            <p:ph type="title"/>
          </p:nvPr>
        </p:nvSpPr>
        <p:spPr>
          <a:xfrm>
            <a:off x="282633" y="45720"/>
            <a:ext cx="7467600" cy="655638"/>
          </a:xfrm>
        </p:spPr>
        <p:txBody>
          <a:bodyPr/>
          <a:lstStyle/>
          <a:p>
            <a:pPr algn="ctr"/>
            <a:r>
              <a:rPr lang="en-US" dirty="0"/>
              <a:t>But We Have an Open Door!</a:t>
            </a:r>
          </a:p>
        </p:txBody>
      </p:sp>
      <p:sp>
        <p:nvSpPr>
          <p:cNvPr id="3" name="Slide Number Placeholder 2"/>
          <p:cNvSpPr>
            <a:spLocks noGrp="1"/>
          </p:cNvSpPr>
          <p:nvPr>
            <p:ph type="sldNum" sz="quarter" idx="10"/>
          </p:nvPr>
        </p:nvSpPr>
        <p:spPr/>
        <p:txBody>
          <a:bodyPr/>
          <a:lstStyle/>
          <a:p>
            <a:pPr algn="l">
              <a:defRPr/>
            </a:pPr>
            <a:fld id="{3F9E065D-035D-4426-84FA-C124421A021C}" type="slidenum">
              <a:rPr lang="en-US" smtClean="0"/>
              <a:pPr algn="l">
                <a:defRPr/>
              </a:pPr>
              <a:t>2</a:t>
            </a:fld>
            <a:endParaRPr lang="en-US" dirty="0"/>
          </a:p>
        </p:txBody>
      </p:sp>
    </p:spTree>
    <p:extLst>
      <p:ext uri="{BB962C8B-B14F-4D97-AF65-F5344CB8AC3E}">
        <p14:creationId xmlns:p14="http://schemas.microsoft.com/office/powerpoint/2010/main" val="2886338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At least once a year, but preferably more often, share the overall basic numbers on how you are doing.</a:t>
            </a:r>
          </a:p>
          <a:p>
            <a:r>
              <a:rPr lang="en-US" dirty="0"/>
              <a:t>Make sure to explain them in simple terms line by line.</a:t>
            </a:r>
          </a:p>
          <a:p>
            <a:r>
              <a:rPr lang="en-US" dirty="0"/>
              <a:t>Don’t just focus on income statements and balance sheets. Share the critical metrics for your business (such as overhead absorption, new customers, returns, new product development and deployment, etc.)</a:t>
            </a:r>
          </a:p>
          <a:p>
            <a:r>
              <a:rPr lang="en-US" dirty="0"/>
              <a:t>Develop critical number metrics for each work unit—numbers people can use day-to-day to measure performance (see next slide).</a:t>
            </a:r>
          </a:p>
          <a:p>
            <a:endParaRPr lang="en-US" dirty="0"/>
          </a:p>
        </p:txBody>
      </p:sp>
      <p:sp>
        <p:nvSpPr>
          <p:cNvPr id="3" name="Title 2"/>
          <p:cNvSpPr>
            <a:spLocks noGrp="1"/>
          </p:cNvSpPr>
          <p:nvPr>
            <p:ph type="title"/>
          </p:nvPr>
        </p:nvSpPr>
        <p:spPr/>
        <p:txBody>
          <a:bodyPr/>
          <a:lstStyle/>
          <a:p>
            <a:r>
              <a:rPr lang="en-US" sz="2800" dirty="0"/>
              <a:t>Step One: Share and Teach the Numbers</a:t>
            </a:r>
          </a:p>
        </p:txBody>
      </p:sp>
      <p:sp>
        <p:nvSpPr>
          <p:cNvPr id="4" name="Slide Number Placeholder 3"/>
          <p:cNvSpPr>
            <a:spLocks noGrp="1"/>
          </p:cNvSpPr>
          <p:nvPr>
            <p:ph type="sldNum" sz="quarter" idx="10"/>
          </p:nvPr>
        </p:nvSpPr>
        <p:spPr/>
        <p:txBody>
          <a:bodyPr/>
          <a:lstStyle/>
          <a:p>
            <a:pPr algn="l">
              <a:defRPr/>
            </a:pPr>
            <a:fld id="{4CAE8FDA-43C1-461C-8F3A-D71F54B5C3FB}" type="slidenum">
              <a:rPr lang="en-US" smtClean="0"/>
              <a:pPr algn="l">
                <a:defRPr/>
              </a:pPr>
              <a:t>3</a:t>
            </a:fld>
            <a:endParaRPr lang="en-US" dirty="0"/>
          </a:p>
        </p:txBody>
      </p:sp>
    </p:spTree>
    <p:extLst>
      <p:ext uri="{BB962C8B-B14F-4D97-AF65-F5344CB8AC3E}">
        <p14:creationId xmlns:p14="http://schemas.microsoft.com/office/powerpoint/2010/main" val="304923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03AA44-EB13-47D9-A6B9-D550A9E5ECA5}"/>
              </a:ext>
            </a:extLst>
          </p:cNvPr>
          <p:cNvSpPr>
            <a:spLocks noGrp="1"/>
          </p:cNvSpPr>
          <p:nvPr>
            <p:ph idx="1"/>
          </p:nvPr>
        </p:nvSpPr>
        <p:spPr>
          <a:xfrm>
            <a:off x="300087" y="1083002"/>
            <a:ext cx="7467600" cy="4983165"/>
          </a:xfrm>
        </p:spPr>
        <p:txBody>
          <a:bodyPr/>
          <a:lstStyle/>
          <a:p>
            <a:pPr marL="27384" indent="0">
              <a:buNone/>
            </a:pPr>
            <a:r>
              <a:rPr lang="en-US" sz="1800" dirty="0"/>
              <a:t>Manufacturer of specialized equipment for high-risk rescue environments.</a:t>
            </a:r>
          </a:p>
          <a:p>
            <a:pPr marL="27384" indent="0">
              <a:buNone/>
            </a:pPr>
            <a:r>
              <a:rPr lang="en-US" sz="1800" dirty="0"/>
              <a:t>Line of sight program gives each employee a chart with a graphic that links individual to department to company performance. The individual's line of site is a specific set of metrics and commitments each employee makes, with a heading of “How My Contributions Affect CMC Rescue’s Performance.” They are all posted on a common site. For instance, a planner and scheduler’s included:</a:t>
            </a:r>
          </a:p>
          <a:p>
            <a:pPr marL="27384" indent="0">
              <a:buNone/>
            </a:pPr>
            <a:endParaRPr lang="en-US" sz="2000" dirty="0"/>
          </a:p>
          <a:p>
            <a:pPr marL="640080" lvl="0"/>
            <a:r>
              <a:rPr lang="en-US" sz="1800" dirty="0"/>
              <a:t>Improving on-time delivery percentage.</a:t>
            </a:r>
          </a:p>
          <a:p>
            <a:pPr marL="640080" lvl="0"/>
            <a:r>
              <a:rPr lang="en-US" sz="1800" dirty="0"/>
              <a:t>Providing the right due date to the right team.</a:t>
            </a:r>
          </a:p>
          <a:p>
            <a:pPr marL="640080" lvl="0"/>
            <a:r>
              <a:rPr lang="en-US" sz="1800" dirty="0"/>
              <a:t>Identifying if orders are late and letting customers know.</a:t>
            </a:r>
          </a:p>
          <a:p>
            <a:pPr marL="640080" lvl="0"/>
            <a:r>
              <a:rPr lang="en-US" sz="1800" dirty="0"/>
              <a:t>Communicating priorities to shipping, manufacturing, and warehouse to make sure everyone is on the same team.</a:t>
            </a:r>
          </a:p>
          <a:p>
            <a:pPr marL="640080" lvl="0"/>
            <a:r>
              <a:rPr lang="en-US" sz="1800" dirty="0"/>
              <a:t>Providing accurate information to those who need to know about scheduling issues.</a:t>
            </a:r>
          </a:p>
          <a:p>
            <a:endParaRPr lang="en-US" dirty="0"/>
          </a:p>
        </p:txBody>
      </p:sp>
      <p:sp>
        <p:nvSpPr>
          <p:cNvPr id="3" name="Title 2">
            <a:extLst>
              <a:ext uri="{FF2B5EF4-FFF2-40B4-BE49-F238E27FC236}">
                <a16:creationId xmlns:a16="http://schemas.microsoft.com/office/drawing/2014/main" id="{947D6E51-6B8B-4E87-8F32-E5F2EFF24F09}"/>
              </a:ext>
            </a:extLst>
          </p:cNvPr>
          <p:cNvSpPr>
            <a:spLocks noGrp="1"/>
          </p:cNvSpPr>
          <p:nvPr>
            <p:ph type="title"/>
          </p:nvPr>
        </p:nvSpPr>
        <p:spPr/>
        <p:txBody>
          <a:bodyPr/>
          <a:lstStyle/>
          <a:p>
            <a:r>
              <a:rPr lang="en-US" dirty="0"/>
              <a:t>Sharing the Numbers at CMC Rescue</a:t>
            </a:r>
          </a:p>
        </p:txBody>
      </p:sp>
      <p:sp>
        <p:nvSpPr>
          <p:cNvPr id="4" name="Slide Number Placeholder 3">
            <a:extLst>
              <a:ext uri="{FF2B5EF4-FFF2-40B4-BE49-F238E27FC236}">
                <a16:creationId xmlns:a16="http://schemas.microsoft.com/office/drawing/2014/main" id="{53479A6C-615B-4DEA-886A-823DD85A108F}"/>
              </a:ext>
            </a:extLst>
          </p:cNvPr>
          <p:cNvSpPr>
            <a:spLocks noGrp="1"/>
          </p:cNvSpPr>
          <p:nvPr>
            <p:ph type="sldNum" sz="quarter" idx="10"/>
          </p:nvPr>
        </p:nvSpPr>
        <p:spPr/>
        <p:txBody>
          <a:bodyPr/>
          <a:lstStyle/>
          <a:p>
            <a:pPr algn="l">
              <a:defRPr/>
            </a:pPr>
            <a:fld id="{4CAE8FDA-43C1-461C-8F3A-D71F54B5C3FB}" type="slidenum">
              <a:rPr lang="en-US" smtClean="0"/>
              <a:pPr algn="l">
                <a:defRPr/>
              </a:pPr>
              <a:t>4</a:t>
            </a:fld>
            <a:endParaRPr lang="en-US" dirty="0"/>
          </a:p>
        </p:txBody>
      </p:sp>
    </p:spTree>
    <p:extLst>
      <p:ext uri="{BB962C8B-B14F-4D97-AF65-F5344CB8AC3E}">
        <p14:creationId xmlns:p14="http://schemas.microsoft.com/office/powerpoint/2010/main" val="4179169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84" indent="0" algn="ctr">
              <a:spcBef>
                <a:spcPts val="0"/>
              </a:spcBef>
              <a:buNone/>
            </a:pPr>
            <a:r>
              <a:rPr lang="en-US" sz="2800" b="1" dirty="0"/>
              <a:t>Don’t bother me with a problem unless </a:t>
            </a:r>
          </a:p>
          <a:p>
            <a:pPr marL="27384" indent="0" algn="ctr">
              <a:spcBef>
                <a:spcPts val="0"/>
              </a:spcBef>
              <a:buNone/>
            </a:pPr>
            <a:r>
              <a:rPr lang="en-US" sz="2800" b="1" dirty="0"/>
              <a:t>you have a solution!</a:t>
            </a:r>
          </a:p>
          <a:p>
            <a:pPr marL="0" indent="0">
              <a:buFontTx/>
              <a:buNone/>
            </a:pPr>
            <a:r>
              <a:rPr lang="en-US" altLang="en-US" sz="2800" dirty="0"/>
              <a:t>Too many ideas programs insist “if you don’t have a solution, don’t bother me with the problem.” As in, “if you smell a gas leak but don’t know how to turn off the gas, don’t bother me.”</a:t>
            </a:r>
          </a:p>
          <a:p>
            <a:pPr marL="0" indent="0">
              <a:buFontTx/>
              <a:buNone/>
            </a:pPr>
            <a:endParaRPr lang="en-US" altLang="en-US" sz="2800" dirty="0"/>
          </a:p>
          <a:p>
            <a:pPr marL="0" indent="0">
              <a:buFontTx/>
              <a:buNone/>
            </a:pPr>
            <a:r>
              <a:rPr lang="en-US" altLang="en-US" sz="2800" dirty="0"/>
              <a:t>Identifying problems is harder to identify and more critical than finding solutions—with the right problems to solve, solutions are mush easier to find.</a:t>
            </a:r>
          </a:p>
          <a:p>
            <a:pPr marL="27384" indent="0" algn="ctr">
              <a:spcBef>
                <a:spcPts val="0"/>
              </a:spcBef>
              <a:buNone/>
            </a:pPr>
            <a:endParaRPr lang="en-US" sz="2800" dirty="0"/>
          </a:p>
        </p:txBody>
      </p:sp>
      <p:sp>
        <p:nvSpPr>
          <p:cNvPr id="3" name="Title 2"/>
          <p:cNvSpPr>
            <a:spLocks noGrp="1"/>
          </p:cNvSpPr>
          <p:nvPr>
            <p:ph type="title"/>
          </p:nvPr>
        </p:nvSpPr>
        <p:spPr/>
        <p:txBody>
          <a:bodyPr/>
          <a:lstStyle/>
          <a:p>
            <a:r>
              <a:rPr lang="en-US" sz="2800" dirty="0"/>
              <a:t>Step Two: Generate Ideas—Mistake One</a:t>
            </a:r>
          </a:p>
        </p:txBody>
      </p:sp>
      <p:sp>
        <p:nvSpPr>
          <p:cNvPr id="4" name="Slide Number Placeholder 3"/>
          <p:cNvSpPr>
            <a:spLocks noGrp="1"/>
          </p:cNvSpPr>
          <p:nvPr>
            <p:ph type="sldNum" sz="quarter" idx="10"/>
          </p:nvPr>
        </p:nvSpPr>
        <p:spPr/>
        <p:txBody>
          <a:bodyPr/>
          <a:lstStyle/>
          <a:p>
            <a:pPr algn="l">
              <a:defRPr/>
            </a:pPr>
            <a:fld id="{4CAE8FDA-43C1-461C-8F3A-D71F54B5C3FB}" type="slidenum">
              <a:rPr lang="en-US" smtClean="0"/>
              <a:pPr algn="l">
                <a:defRPr/>
              </a:pPr>
              <a:t>5</a:t>
            </a:fld>
            <a:endParaRPr lang="en-US" dirty="0"/>
          </a:p>
        </p:txBody>
      </p:sp>
    </p:spTree>
    <p:extLst>
      <p:ext uri="{BB962C8B-B14F-4D97-AF65-F5344CB8AC3E}">
        <p14:creationId xmlns:p14="http://schemas.microsoft.com/office/powerpoint/2010/main" val="319564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53ED88-2639-4EAA-B96D-4128560E49E9}"/>
              </a:ext>
            </a:extLst>
          </p:cNvPr>
          <p:cNvSpPr>
            <a:spLocks noGrp="1"/>
          </p:cNvSpPr>
          <p:nvPr>
            <p:ph idx="1"/>
          </p:nvPr>
        </p:nvSpPr>
        <p:spPr/>
        <p:txBody>
          <a:bodyPr/>
          <a:lstStyle/>
          <a:p>
            <a:r>
              <a:rPr lang="en-US" dirty="0"/>
              <a:t>Parking lot ideas are those that got the second, third, or fourth highest votes, and are revisited at subsequent huddles and discussed for five minutes. Ideas from outside the teams are welcome as well.</a:t>
            </a:r>
          </a:p>
          <a:p>
            <a:r>
              <a:rPr lang="en-US" dirty="0"/>
              <a:t>The process generates a lot of ideas, but now there needs to be a vetting process to implement them. The Idea Engine Committee can assign subcommittees and designate responsibilities if it believes an idea can be implemented. The idea generator is contacted, and often more information is sought. Subcommittees are synced with the team’s schedule.</a:t>
            </a:r>
          </a:p>
          <a:p>
            <a:r>
              <a:rPr lang="en-US" dirty="0"/>
              <a:t>Ideas team leaders send the ideas that are chosen (see vetting process next slide) to a designated email, and a tracking systems—the “idea pipeline”—is posted so that everyone can see. The pipeline shows what ideas have been submitted and what their status is. </a:t>
            </a:r>
          </a:p>
          <a:p>
            <a:endParaRPr lang="en-US" dirty="0"/>
          </a:p>
        </p:txBody>
      </p:sp>
      <p:sp>
        <p:nvSpPr>
          <p:cNvPr id="3" name="Title 2">
            <a:extLst>
              <a:ext uri="{FF2B5EF4-FFF2-40B4-BE49-F238E27FC236}">
                <a16:creationId xmlns:a16="http://schemas.microsoft.com/office/drawing/2014/main" id="{D017AB96-C125-42E6-9D9A-2B700B066031}"/>
              </a:ext>
            </a:extLst>
          </p:cNvPr>
          <p:cNvSpPr>
            <a:spLocks noGrp="1"/>
          </p:cNvSpPr>
          <p:nvPr>
            <p:ph type="title"/>
          </p:nvPr>
        </p:nvSpPr>
        <p:spPr/>
        <p:txBody>
          <a:bodyPr/>
          <a:lstStyle/>
          <a:p>
            <a:r>
              <a:rPr lang="en-US" dirty="0"/>
              <a:t>Next Step at MSA</a:t>
            </a:r>
          </a:p>
        </p:txBody>
      </p:sp>
      <p:sp>
        <p:nvSpPr>
          <p:cNvPr id="4" name="Slide Number Placeholder 3">
            <a:extLst>
              <a:ext uri="{FF2B5EF4-FFF2-40B4-BE49-F238E27FC236}">
                <a16:creationId xmlns:a16="http://schemas.microsoft.com/office/drawing/2014/main" id="{4714EC97-82EE-40FC-B1B7-AF4285046B4A}"/>
              </a:ext>
            </a:extLst>
          </p:cNvPr>
          <p:cNvSpPr>
            <a:spLocks noGrp="1"/>
          </p:cNvSpPr>
          <p:nvPr>
            <p:ph type="sldNum" sz="quarter" idx="10"/>
          </p:nvPr>
        </p:nvSpPr>
        <p:spPr/>
        <p:txBody>
          <a:bodyPr/>
          <a:lstStyle/>
          <a:p>
            <a:pPr algn="l">
              <a:defRPr/>
            </a:pPr>
            <a:fld id="{4CAE8FDA-43C1-461C-8F3A-D71F54B5C3FB}" type="slidenum">
              <a:rPr lang="en-US" smtClean="0"/>
              <a:pPr algn="l">
                <a:defRPr/>
              </a:pPr>
              <a:t>6</a:t>
            </a:fld>
            <a:endParaRPr lang="en-US" dirty="0"/>
          </a:p>
        </p:txBody>
      </p:sp>
    </p:spTree>
    <p:extLst>
      <p:ext uri="{BB962C8B-B14F-4D97-AF65-F5344CB8AC3E}">
        <p14:creationId xmlns:p14="http://schemas.microsoft.com/office/powerpoint/2010/main" val="350758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946979-9DC4-4F9D-B809-D608EFC05FEB}"/>
              </a:ext>
            </a:extLst>
          </p:cNvPr>
          <p:cNvSpPr>
            <a:spLocks noGrp="1"/>
          </p:cNvSpPr>
          <p:nvPr>
            <p:ph idx="1"/>
          </p:nvPr>
        </p:nvSpPr>
        <p:spPr/>
        <p:txBody>
          <a:bodyPr/>
          <a:lstStyle/>
          <a:p>
            <a:r>
              <a:rPr lang="en-US" dirty="0"/>
              <a:t>Almost all of the ideas here work through some kind of team structure. Teams can be great, but can also fail because of:</a:t>
            </a:r>
          </a:p>
          <a:p>
            <a:r>
              <a:rPr lang="en-US" i="1" dirty="0"/>
              <a:t>Groupthink</a:t>
            </a:r>
          </a:p>
          <a:p>
            <a:r>
              <a:rPr lang="en-US" i="1" dirty="0"/>
              <a:t>Excess faith in consensus</a:t>
            </a:r>
            <a:endParaRPr lang="en-US" dirty="0"/>
          </a:p>
          <a:p>
            <a:r>
              <a:rPr lang="en-US" i="1" dirty="0"/>
              <a:t>Negative geniuses</a:t>
            </a:r>
          </a:p>
          <a:p>
            <a:r>
              <a:rPr lang="en-US" i="1" dirty="0"/>
              <a:t>The wrong issues</a:t>
            </a:r>
            <a:endParaRPr lang="en-US" dirty="0"/>
          </a:p>
          <a:p>
            <a:r>
              <a:rPr lang="en-US" i="1" dirty="0"/>
              <a:t>Lack of follow-through</a:t>
            </a:r>
            <a:endParaRPr lang="en-US" dirty="0"/>
          </a:p>
          <a:p>
            <a:r>
              <a:rPr lang="en-US" i="1" dirty="0"/>
              <a:t>Poor team leadership</a:t>
            </a:r>
          </a:p>
          <a:p>
            <a:r>
              <a:rPr lang="en-US" i="1" dirty="0"/>
              <a:t>Wrong people on the team</a:t>
            </a:r>
          </a:p>
          <a:p>
            <a:r>
              <a:rPr lang="en-US" i="1" dirty="0"/>
              <a:t>Lack of diversity</a:t>
            </a:r>
          </a:p>
          <a:p>
            <a:r>
              <a:rPr lang="en-US" b="1" i="1" dirty="0"/>
              <a:t>Above all, lack of psychological safety</a:t>
            </a:r>
            <a:endParaRPr lang="en-US" b="1" dirty="0"/>
          </a:p>
        </p:txBody>
      </p:sp>
      <p:sp>
        <p:nvSpPr>
          <p:cNvPr id="3" name="Title 2">
            <a:extLst>
              <a:ext uri="{FF2B5EF4-FFF2-40B4-BE49-F238E27FC236}">
                <a16:creationId xmlns:a16="http://schemas.microsoft.com/office/drawing/2014/main" id="{2C23F783-12E5-493E-A007-CEE1DE3BA442}"/>
              </a:ext>
            </a:extLst>
          </p:cNvPr>
          <p:cNvSpPr>
            <a:spLocks noGrp="1"/>
          </p:cNvSpPr>
          <p:nvPr>
            <p:ph type="title"/>
          </p:nvPr>
        </p:nvSpPr>
        <p:spPr/>
        <p:txBody>
          <a:bodyPr/>
          <a:lstStyle/>
          <a:p>
            <a:r>
              <a:rPr lang="en-US" dirty="0"/>
              <a:t>Some Notes on Teams</a:t>
            </a:r>
          </a:p>
        </p:txBody>
      </p:sp>
      <p:sp>
        <p:nvSpPr>
          <p:cNvPr id="4" name="Slide Number Placeholder 3">
            <a:extLst>
              <a:ext uri="{FF2B5EF4-FFF2-40B4-BE49-F238E27FC236}">
                <a16:creationId xmlns:a16="http://schemas.microsoft.com/office/drawing/2014/main" id="{9AD37FF4-A279-4200-B638-6CAFC577E7EE}"/>
              </a:ext>
            </a:extLst>
          </p:cNvPr>
          <p:cNvSpPr>
            <a:spLocks noGrp="1"/>
          </p:cNvSpPr>
          <p:nvPr>
            <p:ph type="sldNum" sz="quarter" idx="10"/>
          </p:nvPr>
        </p:nvSpPr>
        <p:spPr/>
        <p:txBody>
          <a:bodyPr/>
          <a:lstStyle/>
          <a:p>
            <a:pPr algn="l">
              <a:defRPr/>
            </a:pPr>
            <a:fld id="{4CAE8FDA-43C1-461C-8F3A-D71F54B5C3FB}" type="slidenum">
              <a:rPr lang="en-US" smtClean="0"/>
              <a:pPr algn="l">
                <a:defRPr/>
              </a:pPr>
              <a:t>7</a:t>
            </a:fld>
            <a:endParaRPr lang="en-US" dirty="0"/>
          </a:p>
        </p:txBody>
      </p:sp>
    </p:spTree>
    <p:extLst>
      <p:ext uri="{BB962C8B-B14F-4D97-AF65-F5344CB8AC3E}">
        <p14:creationId xmlns:p14="http://schemas.microsoft.com/office/powerpoint/2010/main" val="3426690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Traditional strategic planning is top down, driven by management.</a:t>
            </a:r>
          </a:p>
          <a:p>
            <a:r>
              <a:rPr lang="en-US" dirty="0"/>
              <a:t>High-involvement strategic planning is iterative: top-down, bottom-up, and back again.</a:t>
            </a:r>
          </a:p>
          <a:p>
            <a:r>
              <a:rPr lang="en-US" dirty="0"/>
              <a:t>The goals are:</a:t>
            </a:r>
          </a:p>
          <a:p>
            <a:pPr marL="370284" indent="-342900">
              <a:buFont typeface="Arial" panose="020B0604020202020204" pitchFamily="34" charset="0"/>
              <a:buChar char="•"/>
            </a:pPr>
            <a:r>
              <a:rPr lang="en-US" dirty="0"/>
              <a:t>Create more employee buy-in into strategic planning</a:t>
            </a:r>
          </a:p>
          <a:p>
            <a:pPr marL="370284" indent="-342900">
              <a:buFont typeface="Arial" panose="020B0604020202020204" pitchFamily="34" charset="0"/>
              <a:buChar char="•"/>
            </a:pPr>
            <a:r>
              <a:rPr lang="en-US" dirty="0"/>
              <a:t>Get ideas from employees about new marketing, product development, process and quality improvement, and customer service opportunities</a:t>
            </a:r>
          </a:p>
          <a:p>
            <a:pPr marL="370284" indent="-342900">
              <a:buFont typeface="Arial" panose="020B0604020202020204" pitchFamily="34" charset="0"/>
              <a:buChar char="•"/>
            </a:pPr>
            <a:r>
              <a:rPr lang="en-US" dirty="0"/>
              <a:t>Reality-test management initiatives</a:t>
            </a:r>
          </a:p>
          <a:p>
            <a:pPr marL="370284" indent="-342900">
              <a:buFont typeface="Arial" panose="020B0604020202020204" pitchFamily="34" charset="0"/>
              <a:buChar char="•"/>
            </a:pPr>
            <a:r>
              <a:rPr lang="en-US" dirty="0"/>
              <a:t>Identify key influencers in company who are not necessarily in management</a:t>
            </a:r>
          </a:p>
        </p:txBody>
      </p:sp>
      <p:sp>
        <p:nvSpPr>
          <p:cNvPr id="4" name="Title 3"/>
          <p:cNvSpPr>
            <a:spLocks noGrp="1"/>
          </p:cNvSpPr>
          <p:nvPr>
            <p:ph type="title" idx="4294967295"/>
          </p:nvPr>
        </p:nvSpPr>
        <p:spPr>
          <a:xfrm>
            <a:off x="304800" y="228600"/>
            <a:ext cx="7467600" cy="655638"/>
          </a:xfrm>
        </p:spPr>
        <p:txBody>
          <a:bodyPr/>
          <a:lstStyle/>
          <a:p>
            <a:r>
              <a:rPr lang="en-US" sz="2800" dirty="0"/>
              <a:t>Last Step:  High-Involvement Planning</a:t>
            </a:r>
          </a:p>
        </p:txBody>
      </p:sp>
      <p:sp>
        <p:nvSpPr>
          <p:cNvPr id="3" name="Slide Number Placeholder 2"/>
          <p:cNvSpPr>
            <a:spLocks noGrp="1"/>
          </p:cNvSpPr>
          <p:nvPr>
            <p:ph type="sldNum" sz="quarter" idx="10"/>
          </p:nvPr>
        </p:nvSpPr>
        <p:spPr/>
        <p:txBody>
          <a:bodyPr/>
          <a:lstStyle/>
          <a:p>
            <a:pPr algn="l">
              <a:defRPr/>
            </a:pPr>
            <a:fld id="{3F9E065D-035D-4426-84FA-C124421A021C}" type="slidenum">
              <a:rPr lang="en-US" smtClean="0"/>
              <a:pPr algn="l">
                <a:defRPr/>
              </a:pPr>
              <a:t>8</a:t>
            </a:fld>
            <a:endParaRPr lang="en-US" dirty="0"/>
          </a:p>
        </p:txBody>
      </p:sp>
    </p:spTree>
    <p:extLst>
      <p:ext uri="{BB962C8B-B14F-4D97-AF65-F5344CB8AC3E}">
        <p14:creationId xmlns:p14="http://schemas.microsoft.com/office/powerpoint/2010/main" val="1785533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marL="370284" indent="-342900">
              <a:buFont typeface="Arial" panose="020B0604020202020204" pitchFamily="34" charset="0"/>
              <a:buChar char="•"/>
            </a:pPr>
            <a:r>
              <a:rPr lang="en-US" dirty="0"/>
              <a:t>Every company faces specific challenges and opportunities</a:t>
            </a:r>
          </a:p>
          <a:p>
            <a:pPr marL="370284" indent="-342900">
              <a:buFont typeface="Arial" panose="020B0604020202020204" pitchFamily="34" charset="0"/>
              <a:buChar char="•"/>
            </a:pPr>
            <a:r>
              <a:rPr lang="en-US" dirty="0"/>
              <a:t>Start somewhere, evaluate, and change</a:t>
            </a:r>
          </a:p>
          <a:p>
            <a:pPr marL="370284" indent="-342900">
              <a:buFont typeface="Arial" panose="020B0604020202020204" pitchFamily="34" charset="0"/>
              <a:buChar char="•"/>
            </a:pPr>
            <a:r>
              <a:rPr lang="en-US" dirty="0"/>
              <a:t>Don’t reinvent the wheel—start with a model from another company and adapt</a:t>
            </a:r>
          </a:p>
          <a:p>
            <a:pPr marL="370284" indent="-342900">
              <a:buFont typeface="Arial" panose="020B0604020202020204" pitchFamily="34" charset="0"/>
              <a:buChar char="•"/>
            </a:pPr>
            <a:r>
              <a:rPr lang="en-US" dirty="0"/>
              <a:t>In this presentation, we will look at a variety of models</a:t>
            </a:r>
          </a:p>
        </p:txBody>
      </p:sp>
      <p:sp>
        <p:nvSpPr>
          <p:cNvPr id="3" name="Slide Number Placeholder 2"/>
          <p:cNvSpPr>
            <a:spLocks noGrp="1"/>
          </p:cNvSpPr>
          <p:nvPr>
            <p:ph type="sldNum" sz="quarter" idx="10"/>
          </p:nvPr>
        </p:nvSpPr>
        <p:spPr/>
        <p:txBody>
          <a:bodyPr/>
          <a:lstStyle/>
          <a:p>
            <a:fld id="{4CAE8FDA-43C1-461C-8F3A-D71F54B5C3FB}" type="slidenum">
              <a:rPr lang="en-US" smtClean="0"/>
              <a:pPr/>
              <a:t>9</a:t>
            </a:fld>
            <a:endParaRPr lang="en-US" dirty="0"/>
          </a:p>
        </p:txBody>
      </p:sp>
      <p:sp>
        <p:nvSpPr>
          <p:cNvPr id="9" name="Title 8"/>
          <p:cNvSpPr>
            <a:spLocks noGrp="1"/>
          </p:cNvSpPr>
          <p:nvPr>
            <p:ph type="title" idx="4294967295"/>
          </p:nvPr>
        </p:nvSpPr>
        <p:spPr>
          <a:xfrm>
            <a:off x="0" y="0"/>
            <a:ext cx="7620000" cy="1295400"/>
          </a:xfrm>
        </p:spPr>
        <p:txBody>
          <a:bodyPr/>
          <a:lstStyle/>
          <a:p>
            <a:r>
              <a:rPr lang="en-US" dirty="0"/>
              <a:t>There is no one right way to do this</a:t>
            </a:r>
          </a:p>
        </p:txBody>
      </p:sp>
    </p:spTree>
    <p:extLst>
      <p:ext uri="{BB962C8B-B14F-4D97-AF65-F5344CB8AC3E}">
        <p14:creationId xmlns:p14="http://schemas.microsoft.com/office/powerpoint/2010/main" val="165677015"/>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bwMode="auto">
        <a:solidFill>
          <a:srgbClr val="003399">
            <a:alpha val="40000"/>
          </a:srgbClr>
        </a:solidFill>
        <a:ln w="9525" cap="flat" cmpd="sng">
          <a:noFill/>
          <a:prstDash val="solid"/>
          <a:round/>
          <a:headEnd type="none" w="med" len="med"/>
          <a:tailEnd type="none" w="med" len="med"/>
        </a:ln>
        <a:effectLst>
          <a:outerShdw blurRad="63500" dist="50800" dir="10800000" algn="ctr" rotWithShape="0">
            <a:srgbClr val="000000">
              <a:alpha val="45000"/>
            </a:srgbClr>
          </a:outerShdw>
        </a:effectLst>
      </a:spPr>
      <a:bodyPr/>
      <a:lstStyle>
        <a:defPPr eaLnBrk="1" hangingPunct="1">
          <a:defRPr>
            <a:latin typeface="Arial" pitchFamily="-112" charset="0"/>
            <a:ea typeface="+mn-ea"/>
            <a:cs typeface="+mn-cs"/>
          </a:defRPr>
        </a:defPPr>
      </a:lst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2499</TotalTime>
  <Words>1531</Words>
  <Application>Microsoft Office PowerPoint</Application>
  <PresentationFormat>On-screen Show (4:3)</PresentationFormat>
  <Paragraphs>127</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Avenir LT Std 35 Light</vt:lpstr>
      <vt:lpstr>Avenir LT Std 45 Book</vt:lpstr>
      <vt:lpstr>Calibri</vt:lpstr>
      <vt:lpstr>Courier New</vt:lpstr>
      <vt:lpstr>Franklin Gothic Book</vt:lpstr>
      <vt:lpstr>Times New Roman</vt:lpstr>
      <vt:lpstr>Warnock Pro</vt:lpstr>
      <vt:lpstr>Wingdings</vt:lpstr>
      <vt:lpstr>Technic</vt:lpstr>
      <vt:lpstr>What Is an Ownership Culture?</vt:lpstr>
      <vt:lpstr>But We Have an Open Door!</vt:lpstr>
      <vt:lpstr>Step One: Share and Teach the Numbers</vt:lpstr>
      <vt:lpstr>Sharing the Numbers at CMC Rescue</vt:lpstr>
      <vt:lpstr>Step Two: Generate Ideas—Mistake One</vt:lpstr>
      <vt:lpstr>Next Step at MSA</vt:lpstr>
      <vt:lpstr>Some Notes on Teams</vt:lpstr>
      <vt:lpstr>Last Step:  High-Involvement Planning</vt:lpstr>
      <vt:lpstr>There is no one right way to do this</vt:lpstr>
      <vt:lpstr>What this is not</vt:lpstr>
      <vt:lpstr>PowerPoint Presentation</vt:lpstr>
      <vt:lpstr>The involvement matrix</vt:lpstr>
      <vt:lpstr>Who Is Involved?</vt:lpstr>
      <vt:lpstr>A Simple Starting Model: KTA-Tator</vt:lpstr>
      <vt:lpstr>Where KTA is Headed</vt:lpstr>
      <vt:lpstr>Annual strategic planning at Web Industries</vt:lpstr>
      <vt:lpstr>Web (continued)</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dc:title>
  <dc:creator>Stephan, Hilde</dc:creator>
  <cp:lastModifiedBy>NCEO</cp:lastModifiedBy>
  <cp:revision>306</cp:revision>
  <cp:lastPrinted>2018-04-09T22:40:51Z</cp:lastPrinted>
  <dcterms:created xsi:type="dcterms:W3CDTF">2016-01-22T18:42:13Z</dcterms:created>
  <dcterms:modified xsi:type="dcterms:W3CDTF">2020-04-10T17:18:33Z</dcterms:modified>
</cp:coreProperties>
</file>